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handoutMasterIdLst>
    <p:handoutMasterId r:id="rId25"/>
  </p:handoutMasterIdLst>
  <p:sldIdLst>
    <p:sldId id="495" r:id="rId5"/>
    <p:sldId id="536" r:id="rId6"/>
    <p:sldId id="537" r:id="rId7"/>
    <p:sldId id="538" r:id="rId8"/>
    <p:sldId id="539" r:id="rId9"/>
    <p:sldId id="556" r:id="rId10"/>
    <p:sldId id="559" r:id="rId11"/>
    <p:sldId id="521" r:id="rId12"/>
    <p:sldId id="560" r:id="rId13"/>
    <p:sldId id="546" r:id="rId14"/>
    <p:sldId id="558" r:id="rId15"/>
    <p:sldId id="545" r:id="rId16"/>
    <p:sldId id="541" r:id="rId17"/>
    <p:sldId id="542" r:id="rId18"/>
    <p:sldId id="543" r:id="rId19"/>
    <p:sldId id="561" r:id="rId20"/>
    <p:sldId id="523" r:id="rId21"/>
    <p:sldId id="565" r:id="rId22"/>
    <p:sldId id="535" r:id="rId2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加良子" initials="竹本" lastIdx="1" clrIdx="0">
    <p:extLst>
      <p:ext uri="{19B8F6BF-5375-455C-9EA6-DF929625EA0E}">
        <p15:presenceInfo xmlns:p15="http://schemas.microsoft.com/office/powerpoint/2012/main" userId="S::karako@scraft.co.jp::0c6ae3ae-d856-42b3-a34a-032faf097262" providerId="AD"/>
      </p:ext>
    </p:extLst>
  </p:cmAuthor>
  <p:cmAuthor id="2" name="高木 愛実" initials="高木" lastIdx="1" clrIdx="1">
    <p:extLst>
      <p:ext uri="{19B8F6BF-5375-455C-9EA6-DF929625EA0E}">
        <p15:presenceInfo xmlns:p15="http://schemas.microsoft.com/office/powerpoint/2012/main" userId="S::takagi@scraft.co.jp::a29477a8-5b99-4cec-9b2d-8f2414bfbbc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2DF"/>
    <a:srgbClr val="FFE8E6"/>
    <a:srgbClr val="FFCDC8"/>
    <a:srgbClr val="FBAA9D"/>
    <a:srgbClr val="F48266"/>
    <a:srgbClr val="FFC4BE"/>
    <a:srgbClr val="FFEAE8"/>
    <a:srgbClr val="FFF4F3"/>
    <a:srgbClr val="FFEFEE"/>
    <a:srgbClr val="FFB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836" y="96"/>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宇野 芳江" userId="d3339afd-f009-4b18-b536-1d43c3c7a997" providerId="ADAL" clId="{79B84FFF-98C9-48E4-AD32-F63D6365DD2D}"/>
    <pc:docChg chg="delSld modSld">
      <pc:chgData name="宇野 芳江" userId="d3339afd-f009-4b18-b536-1d43c3c7a997" providerId="ADAL" clId="{79B84FFF-98C9-48E4-AD32-F63D6365DD2D}" dt="2024-03-29T02:20:18.704" v="23" actId="20577"/>
      <pc:docMkLst>
        <pc:docMk/>
      </pc:docMkLst>
      <pc:sldChg chg="del">
        <pc:chgData name="宇野 芳江" userId="d3339afd-f009-4b18-b536-1d43c3c7a997" providerId="ADAL" clId="{79B84FFF-98C9-48E4-AD32-F63D6365DD2D}" dt="2024-03-29T01:13:58.719" v="9" actId="47"/>
        <pc:sldMkLst>
          <pc:docMk/>
          <pc:sldMk cId="2931880175" sldId="274"/>
        </pc:sldMkLst>
      </pc:sldChg>
      <pc:sldChg chg="del">
        <pc:chgData name="宇野 芳江" userId="d3339afd-f009-4b18-b536-1d43c3c7a997" providerId="ADAL" clId="{79B84FFF-98C9-48E4-AD32-F63D6365DD2D}" dt="2024-03-29T01:13:58.719" v="9" actId="47"/>
        <pc:sldMkLst>
          <pc:docMk/>
          <pc:sldMk cId="1030779858" sldId="417"/>
        </pc:sldMkLst>
      </pc:sldChg>
      <pc:sldChg chg="del">
        <pc:chgData name="宇野 芳江" userId="d3339afd-f009-4b18-b536-1d43c3c7a997" providerId="ADAL" clId="{79B84FFF-98C9-48E4-AD32-F63D6365DD2D}" dt="2024-03-29T01:13:58.719" v="9" actId="47"/>
        <pc:sldMkLst>
          <pc:docMk/>
          <pc:sldMk cId="386584942" sldId="444"/>
        </pc:sldMkLst>
      </pc:sldChg>
      <pc:sldChg chg="del">
        <pc:chgData name="宇野 芳江" userId="d3339afd-f009-4b18-b536-1d43c3c7a997" providerId="ADAL" clId="{79B84FFF-98C9-48E4-AD32-F63D6365DD2D}" dt="2024-03-29T01:13:58.719" v="9" actId="47"/>
        <pc:sldMkLst>
          <pc:docMk/>
          <pc:sldMk cId="1743290794" sldId="467"/>
        </pc:sldMkLst>
      </pc:sldChg>
      <pc:sldChg chg="del">
        <pc:chgData name="宇野 芳江" userId="d3339afd-f009-4b18-b536-1d43c3c7a997" providerId="ADAL" clId="{79B84FFF-98C9-48E4-AD32-F63D6365DD2D}" dt="2024-03-29T01:13:58.719" v="9" actId="47"/>
        <pc:sldMkLst>
          <pc:docMk/>
          <pc:sldMk cId="531668034" sldId="468"/>
        </pc:sldMkLst>
      </pc:sldChg>
      <pc:sldChg chg="del">
        <pc:chgData name="宇野 芳江" userId="d3339afd-f009-4b18-b536-1d43c3c7a997" providerId="ADAL" clId="{79B84FFF-98C9-48E4-AD32-F63D6365DD2D}" dt="2024-03-29T01:13:58.719" v="9" actId="47"/>
        <pc:sldMkLst>
          <pc:docMk/>
          <pc:sldMk cId="1355553322" sldId="470"/>
        </pc:sldMkLst>
      </pc:sldChg>
      <pc:sldChg chg="modSp mod">
        <pc:chgData name="宇野 芳江" userId="d3339afd-f009-4b18-b536-1d43c3c7a997" providerId="ADAL" clId="{79B84FFF-98C9-48E4-AD32-F63D6365DD2D}" dt="2024-03-29T02:20:11.274" v="19" actId="20577"/>
        <pc:sldMkLst>
          <pc:docMk/>
          <pc:sldMk cId="3781747696" sldId="495"/>
        </pc:sldMkLst>
        <pc:spChg chg="mod">
          <ac:chgData name="宇野 芳江" userId="d3339afd-f009-4b18-b536-1d43c3c7a997" providerId="ADAL" clId="{79B84FFF-98C9-48E4-AD32-F63D6365DD2D}" dt="2024-03-29T02:20:11.274" v="19" actId="20577"/>
          <ac:spMkLst>
            <pc:docMk/>
            <pc:sldMk cId="3781747696" sldId="495"/>
            <ac:spMk id="2" creationId="{93334975-DAFC-4F74-98A6-EFBFA584F806}"/>
          </ac:spMkLst>
        </pc:spChg>
      </pc:sldChg>
      <pc:sldChg chg="del">
        <pc:chgData name="宇野 芳江" userId="d3339afd-f009-4b18-b536-1d43c3c7a997" providerId="ADAL" clId="{79B84FFF-98C9-48E4-AD32-F63D6365DD2D}" dt="2024-03-29T01:13:58.719" v="9" actId="47"/>
        <pc:sldMkLst>
          <pc:docMk/>
          <pc:sldMk cId="1438172508" sldId="518"/>
        </pc:sldMkLst>
      </pc:sldChg>
      <pc:sldChg chg="del">
        <pc:chgData name="宇野 芳江" userId="d3339afd-f009-4b18-b536-1d43c3c7a997" providerId="ADAL" clId="{79B84FFF-98C9-48E4-AD32-F63D6365DD2D}" dt="2024-03-29T01:13:58.719" v="9" actId="47"/>
        <pc:sldMkLst>
          <pc:docMk/>
          <pc:sldMk cId="4223036530" sldId="525"/>
        </pc:sldMkLst>
      </pc:sldChg>
      <pc:sldChg chg="del">
        <pc:chgData name="宇野 芳江" userId="d3339afd-f009-4b18-b536-1d43c3c7a997" providerId="ADAL" clId="{79B84FFF-98C9-48E4-AD32-F63D6365DD2D}" dt="2024-03-29T01:13:58.719" v="9" actId="47"/>
        <pc:sldMkLst>
          <pc:docMk/>
          <pc:sldMk cId="1072444869" sldId="527"/>
        </pc:sldMkLst>
      </pc:sldChg>
      <pc:sldChg chg="del">
        <pc:chgData name="宇野 芳江" userId="d3339afd-f009-4b18-b536-1d43c3c7a997" providerId="ADAL" clId="{79B84FFF-98C9-48E4-AD32-F63D6365DD2D}" dt="2024-03-29T01:13:58.719" v="9" actId="47"/>
        <pc:sldMkLst>
          <pc:docMk/>
          <pc:sldMk cId="3105905866" sldId="528"/>
        </pc:sldMkLst>
      </pc:sldChg>
      <pc:sldChg chg="del">
        <pc:chgData name="宇野 芳江" userId="d3339afd-f009-4b18-b536-1d43c3c7a997" providerId="ADAL" clId="{79B84FFF-98C9-48E4-AD32-F63D6365DD2D}" dt="2024-03-29T01:13:58.719" v="9" actId="47"/>
        <pc:sldMkLst>
          <pc:docMk/>
          <pc:sldMk cId="4150764230" sldId="530"/>
        </pc:sldMkLst>
      </pc:sldChg>
      <pc:sldChg chg="del">
        <pc:chgData name="宇野 芳江" userId="d3339afd-f009-4b18-b536-1d43c3c7a997" providerId="ADAL" clId="{79B84FFF-98C9-48E4-AD32-F63D6365DD2D}" dt="2024-03-29T01:13:58.719" v="9" actId="47"/>
        <pc:sldMkLst>
          <pc:docMk/>
          <pc:sldMk cId="3488285373" sldId="531"/>
        </pc:sldMkLst>
      </pc:sldChg>
      <pc:sldChg chg="del">
        <pc:chgData name="宇野 芳江" userId="d3339afd-f009-4b18-b536-1d43c3c7a997" providerId="ADAL" clId="{79B84FFF-98C9-48E4-AD32-F63D6365DD2D}" dt="2024-03-29T01:13:58.719" v="9" actId="47"/>
        <pc:sldMkLst>
          <pc:docMk/>
          <pc:sldMk cId="1277900294" sldId="532"/>
        </pc:sldMkLst>
      </pc:sldChg>
      <pc:sldChg chg="del">
        <pc:chgData name="宇野 芳江" userId="d3339afd-f009-4b18-b536-1d43c3c7a997" providerId="ADAL" clId="{79B84FFF-98C9-48E4-AD32-F63D6365DD2D}" dt="2024-03-29T01:13:58.719" v="9" actId="47"/>
        <pc:sldMkLst>
          <pc:docMk/>
          <pc:sldMk cId="1488567585" sldId="533"/>
        </pc:sldMkLst>
      </pc:sldChg>
      <pc:sldChg chg="del">
        <pc:chgData name="宇野 芳江" userId="d3339afd-f009-4b18-b536-1d43c3c7a997" providerId="ADAL" clId="{79B84FFF-98C9-48E4-AD32-F63D6365DD2D}" dt="2024-03-29T01:13:58.719" v="9" actId="47"/>
        <pc:sldMkLst>
          <pc:docMk/>
          <pc:sldMk cId="1843040139" sldId="534"/>
        </pc:sldMkLst>
      </pc:sldChg>
      <pc:sldChg chg="modSp mod">
        <pc:chgData name="宇野 芳江" userId="d3339afd-f009-4b18-b536-1d43c3c7a997" providerId="ADAL" clId="{79B84FFF-98C9-48E4-AD32-F63D6365DD2D}" dt="2024-03-29T02:20:18.704" v="23" actId="20577"/>
        <pc:sldMkLst>
          <pc:docMk/>
          <pc:sldMk cId="1069200670" sldId="535"/>
        </pc:sldMkLst>
        <pc:spChg chg="mod">
          <ac:chgData name="宇野 芳江" userId="d3339afd-f009-4b18-b536-1d43c3c7a997" providerId="ADAL" clId="{79B84FFF-98C9-48E4-AD32-F63D6365DD2D}" dt="2024-03-29T02:20:18.704" v="23" actId="20577"/>
          <ac:spMkLst>
            <pc:docMk/>
            <pc:sldMk cId="1069200670" sldId="535"/>
            <ac:spMk id="4" creationId="{7791B6C6-9430-4BCE-A927-72CB3DC4B548}"/>
          </ac:spMkLst>
        </pc:spChg>
      </pc:sldChg>
      <pc:sldChg chg="del">
        <pc:chgData name="宇野 芳江" userId="d3339afd-f009-4b18-b536-1d43c3c7a997" providerId="ADAL" clId="{79B84FFF-98C9-48E4-AD32-F63D6365DD2D}" dt="2024-03-29T01:13:58.719" v="9" actId="47"/>
        <pc:sldMkLst>
          <pc:docMk/>
          <pc:sldMk cId="3238966962" sldId="540"/>
        </pc:sldMkLst>
      </pc:sldChg>
      <pc:sldChg chg="del">
        <pc:chgData name="宇野 芳江" userId="d3339afd-f009-4b18-b536-1d43c3c7a997" providerId="ADAL" clId="{79B84FFF-98C9-48E4-AD32-F63D6365DD2D}" dt="2024-03-29T01:13:58.719" v="9" actId="47"/>
        <pc:sldMkLst>
          <pc:docMk/>
          <pc:sldMk cId="698404486" sldId="547"/>
        </pc:sldMkLst>
      </pc:sldChg>
      <pc:sldChg chg="del">
        <pc:chgData name="宇野 芳江" userId="d3339afd-f009-4b18-b536-1d43c3c7a997" providerId="ADAL" clId="{79B84FFF-98C9-48E4-AD32-F63D6365DD2D}" dt="2024-03-29T01:13:58.719" v="9" actId="47"/>
        <pc:sldMkLst>
          <pc:docMk/>
          <pc:sldMk cId="2171389920" sldId="548"/>
        </pc:sldMkLst>
      </pc:sldChg>
      <pc:sldChg chg="del">
        <pc:chgData name="宇野 芳江" userId="d3339afd-f009-4b18-b536-1d43c3c7a997" providerId="ADAL" clId="{79B84FFF-98C9-48E4-AD32-F63D6365DD2D}" dt="2024-03-29T01:13:58.719" v="9" actId="47"/>
        <pc:sldMkLst>
          <pc:docMk/>
          <pc:sldMk cId="996542555" sldId="550"/>
        </pc:sldMkLst>
      </pc:sldChg>
      <pc:sldChg chg="del">
        <pc:chgData name="宇野 芳江" userId="d3339afd-f009-4b18-b536-1d43c3c7a997" providerId="ADAL" clId="{79B84FFF-98C9-48E4-AD32-F63D6365DD2D}" dt="2024-03-29T01:13:58.719" v="9" actId="47"/>
        <pc:sldMkLst>
          <pc:docMk/>
          <pc:sldMk cId="1445327457" sldId="554"/>
        </pc:sldMkLst>
      </pc:sldChg>
      <pc:sldChg chg="del">
        <pc:chgData name="宇野 芳江" userId="d3339afd-f009-4b18-b536-1d43c3c7a997" providerId="ADAL" clId="{79B84FFF-98C9-48E4-AD32-F63D6365DD2D}" dt="2024-03-29T01:13:58.719" v="9" actId="47"/>
        <pc:sldMkLst>
          <pc:docMk/>
          <pc:sldMk cId="951535964" sldId="56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9" y="0"/>
            <a:ext cx="2946400" cy="496888"/>
          </a:xfrm>
          <a:prstGeom prst="rect">
            <a:avLst/>
          </a:prstGeom>
        </p:spPr>
        <p:txBody>
          <a:bodyPr vert="horz" lIns="91433" tIns="45716" rIns="91433" bIns="45716" rtlCol="0"/>
          <a:lstStyle>
            <a:lvl1pPr algn="r">
              <a:defRPr sz="1200"/>
            </a:lvl1pPr>
          </a:lstStyle>
          <a:p>
            <a:fld id="{15E138A4-D558-4E53-B6FE-56FC9820DDF9}" type="datetimeFigureOut">
              <a:rPr kumimoji="1" lang="ja-JP" altLang="en-US" smtClean="0"/>
              <a:t>2024/3/29</a:t>
            </a:fld>
            <a:endParaRPr kumimoji="1" lang="ja-JP" altLang="en-US"/>
          </a:p>
        </p:txBody>
      </p:sp>
      <p:sp>
        <p:nvSpPr>
          <p:cNvPr id="4" name="フッター プレースホルダー 3"/>
          <p:cNvSpPr>
            <a:spLocks noGrp="1"/>
          </p:cNvSpPr>
          <p:nvPr>
            <p:ph type="ftr" sz="quarter" idx="2"/>
          </p:nvPr>
        </p:nvSpPr>
        <p:spPr>
          <a:xfrm>
            <a:off x="1" y="9429750"/>
            <a:ext cx="2946400" cy="496888"/>
          </a:xfrm>
          <a:prstGeom prst="rect">
            <a:avLst/>
          </a:prstGeom>
        </p:spPr>
        <p:txBody>
          <a:bodyPr vert="horz" lIns="91433" tIns="45716" rIns="91433"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9" y="9429750"/>
            <a:ext cx="2946400" cy="496888"/>
          </a:xfrm>
          <a:prstGeom prst="rect">
            <a:avLst/>
          </a:prstGeom>
        </p:spPr>
        <p:txBody>
          <a:bodyPr vert="horz" lIns="91433" tIns="45716" rIns="91433" bIns="45716" rtlCol="0" anchor="b"/>
          <a:lstStyle>
            <a:lvl1pPr algn="r">
              <a:defRPr sz="1200"/>
            </a:lvl1pPr>
          </a:lstStyle>
          <a:p>
            <a:fld id="{407D2096-FCDA-4E79-B799-06441E17A93F}" type="slidenum">
              <a:rPr kumimoji="1" lang="ja-JP" altLang="en-US" smtClean="0"/>
              <a:t>‹#›</a:t>
            </a:fld>
            <a:endParaRPr kumimoji="1" lang="ja-JP" altLang="en-US"/>
          </a:p>
        </p:txBody>
      </p:sp>
    </p:spTree>
    <p:extLst>
      <p:ext uri="{BB962C8B-B14F-4D97-AF65-F5344CB8AC3E}">
        <p14:creationId xmlns:p14="http://schemas.microsoft.com/office/powerpoint/2010/main" val="16618032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660" cy="498056"/>
          </a:xfrm>
          <a:prstGeom prst="rect">
            <a:avLst/>
          </a:prstGeom>
        </p:spPr>
        <p:txBody>
          <a:bodyPr vert="horz" lIns="91424" tIns="45711" rIns="91424"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1"/>
            <a:ext cx="2945660" cy="498056"/>
          </a:xfrm>
          <a:prstGeom prst="rect">
            <a:avLst/>
          </a:prstGeom>
        </p:spPr>
        <p:txBody>
          <a:bodyPr vert="horz" lIns="91424" tIns="45711" rIns="91424" bIns="45711" rtlCol="0"/>
          <a:lstStyle>
            <a:lvl1pPr algn="r">
              <a:defRPr sz="1200"/>
            </a:lvl1pPr>
          </a:lstStyle>
          <a:p>
            <a:fld id="{BE51E31B-58F4-40C5-B28E-F4E6428E2D40}"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608013" y="660400"/>
            <a:ext cx="5581650" cy="4186238"/>
          </a:xfrm>
          <a:prstGeom prst="rect">
            <a:avLst/>
          </a:prstGeom>
          <a:noFill/>
          <a:ln w="12700">
            <a:solidFill>
              <a:prstClr val="black"/>
            </a:solidFill>
          </a:ln>
        </p:spPr>
        <p:txBody>
          <a:bodyPr vert="horz" lIns="91424" tIns="45711" rIns="91424" bIns="45711" rtlCol="0" anchor="ctr"/>
          <a:lstStyle/>
          <a:p>
            <a:endParaRPr lang="ja-JP" altLang="en-US"/>
          </a:p>
        </p:txBody>
      </p:sp>
      <p:sp>
        <p:nvSpPr>
          <p:cNvPr id="5" name="ノート プレースホルダー 4"/>
          <p:cNvSpPr>
            <a:spLocks noGrp="1"/>
          </p:cNvSpPr>
          <p:nvPr>
            <p:ph type="body" sz="quarter" idx="3"/>
          </p:nvPr>
        </p:nvSpPr>
        <p:spPr>
          <a:xfrm>
            <a:off x="679768" y="5137420"/>
            <a:ext cx="5438140" cy="3908614"/>
          </a:xfrm>
          <a:prstGeom prst="rect">
            <a:avLst/>
          </a:prstGeom>
        </p:spPr>
        <p:txBody>
          <a:bodyPr vert="horz" lIns="91424" tIns="45711" rIns="91424"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5"/>
            <a:ext cx="2945660" cy="498055"/>
          </a:xfrm>
          <a:prstGeom prst="rect">
            <a:avLst/>
          </a:prstGeom>
        </p:spPr>
        <p:txBody>
          <a:bodyPr vert="horz" lIns="91424" tIns="45711" rIns="91424"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5"/>
            <a:ext cx="2945660" cy="498055"/>
          </a:xfrm>
          <a:prstGeom prst="rect">
            <a:avLst/>
          </a:prstGeom>
        </p:spPr>
        <p:txBody>
          <a:bodyPr vert="horz" lIns="91424" tIns="45711" rIns="91424" bIns="45711" rtlCol="0" anchor="b"/>
          <a:lstStyle>
            <a:lvl1pPr algn="r">
              <a:defRPr sz="1200"/>
            </a:lvl1pPr>
          </a:lstStyle>
          <a:p>
            <a:fld id="{9D42ABD0-7D1A-4E09-B627-17A06166555A}" type="slidenum">
              <a:rPr kumimoji="1" lang="ja-JP" altLang="en-US" smtClean="0"/>
              <a:t>‹#›</a:t>
            </a:fld>
            <a:endParaRPr kumimoji="1" lang="ja-JP" altLang="en-US"/>
          </a:p>
        </p:txBody>
      </p:sp>
    </p:spTree>
    <p:extLst>
      <p:ext uri="{BB962C8B-B14F-4D97-AF65-F5344CB8AC3E}">
        <p14:creationId xmlns:p14="http://schemas.microsoft.com/office/powerpoint/2010/main" val="33450552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a:t>
            </a:fld>
            <a:endParaRPr lang="ja-JP" altLang="en-US"/>
          </a:p>
        </p:txBody>
      </p:sp>
      <p:sp>
        <p:nvSpPr>
          <p:cNvPr id="6" name="スライド イメージ プレースホルダー 5"/>
          <p:cNvSpPr>
            <a:spLocks noGrp="1" noRot="1" noChangeAspect="1"/>
          </p:cNvSpPr>
          <p:nvPr>
            <p:ph type="sldImg"/>
          </p:nvPr>
        </p:nvSpPr>
        <p:spPr/>
      </p:sp>
      <p:sp>
        <p:nvSpPr>
          <p:cNvPr id="7" name="ノート プレースホルダー 6"/>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163461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受講者に、「では、今からワークを行います」と宣言します。</a:t>
            </a:r>
            <a:endParaRPr lang="en-US" altLang="ja-JP"/>
          </a:p>
          <a:p>
            <a:pPr marL="174793" indent="-174793">
              <a:buFont typeface="Arial" panose="020B0604020202020204" pitchFamily="34" charset="0"/>
              <a:buChar char="•"/>
            </a:pPr>
            <a:r>
              <a:rPr lang="ja-JP" altLang="en-US"/>
              <a:t>「自宅周辺の災害リスクを確認する方法を学びましょう」と投げかけます。</a:t>
            </a:r>
            <a:endParaRPr lang="en-US" altLang="ja-JP"/>
          </a:p>
          <a:p>
            <a:pPr marL="174793" indent="-174793">
              <a:buFont typeface="Arial" panose="020B0604020202020204" pitchFamily="34" charset="0"/>
              <a:buChar char="•"/>
            </a:pPr>
            <a:r>
              <a:rPr lang="ja-JP" altLang="en-US"/>
              <a:t>受講者に、「このワークは「地域住民の皆さんと一緒に行うと効果的」と伝えて、活用するよう促します。</a:t>
            </a:r>
            <a:endParaRPr lang="en-US" altLang="ja-JP"/>
          </a:p>
          <a:p>
            <a:pPr lvl="1"/>
            <a:endParaRPr lang="en-US" altLang="ja-JP"/>
          </a:p>
          <a:p>
            <a:endParaRPr lang="ja-JP" altLang="en-US"/>
          </a:p>
          <a:p>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10</a:t>
            </a:fld>
            <a:endParaRPr lang="ja-JP" altLang="en-US"/>
          </a:p>
        </p:txBody>
      </p:sp>
      <p:sp>
        <p:nvSpPr>
          <p:cNvPr id="7" name="スライド イメージ プレースホルダー 6">
            <a:extLst>
              <a:ext uri="{FF2B5EF4-FFF2-40B4-BE49-F238E27FC236}">
                <a16:creationId xmlns:a16="http://schemas.microsoft.com/office/drawing/2014/main" id="{D2127E05-DA12-462A-8F89-524BEDBF4EAD}"/>
              </a:ext>
            </a:extLst>
          </p:cNvPr>
          <p:cNvSpPr>
            <a:spLocks noGrp="1" noRot="1" noChangeAspect="1"/>
          </p:cNvSpPr>
          <p:nvPr>
            <p:ph type="sldImg"/>
          </p:nvPr>
        </p:nvSpPr>
        <p:spPr/>
      </p:sp>
    </p:spTree>
    <p:extLst>
      <p:ext uri="{BB962C8B-B14F-4D97-AF65-F5344CB8AC3E}">
        <p14:creationId xmlns:p14="http://schemas.microsoft.com/office/powerpoint/2010/main" val="1003924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次の資料を、受講者に配布します。</a:t>
            </a:r>
            <a:endParaRPr lang="en-US" altLang="ja-JP"/>
          </a:p>
          <a:p>
            <a:pPr lvl="1"/>
            <a:r>
              <a:rPr lang="ja-JP" altLang="en-US"/>
              <a:t>地域のハザードマップ（想定震度）（グループで１枚）</a:t>
            </a:r>
            <a:endParaRPr lang="en-US" altLang="ja-JP"/>
          </a:p>
          <a:p>
            <a:pPr lvl="1"/>
            <a:r>
              <a:rPr lang="ja-JP" altLang="en-US"/>
              <a:t>ワークシート</a:t>
            </a:r>
            <a:r>
              <a:rPr lang="en-US" altLang="ja-JP"/>
              <a:t>(</a:t>
            </a:r>
            <a:r>
              <a:rPr lang="ja-JP" altLang="en-US"/>
              <a:t>地震</a:t>
            </a:r>
            <a:r>
              <a:rPr lang="en-US" altLang="ja-JP"/>
              <a:t>)</a:t>
            </a:r>
          </a:p>
          <a:p>
            <a:pPr lvl="1"/>
            <a:endParaRPr lang="en-US" altLang="ja-JP"/>
          </a:p>
          <a:p>
            <a:endParaRPr lang="en-US" altLang="ja-JP"/>
          </a:p>
          <a:p>
            <a:pPr marL="174793" indent="-174793">
              <a:buFont typeface="Arial" panose="020B0604020202020204" pitchFamily="34" charset="0"/>
              <a:buChar char="•"/>
            </a:pPr>
            <a:r>
              <a:rPr lang="ja-JP" altLang="en-US"/>
              <a:t>「これから皆さんに自宅周辺の災害リスクについてチェックして頂きます」</a:t>
            </a:r>
            <a:endParaRPr lang="en-US" altLang="ja-JP"/>
          </a:p>
          <a:p>
            <a:endParaRPr lang="en-US" altLang="ja-JP"/>
          </a:p>
          <a:p>
            <a:pPr marL="174793" indent="-174793">
              <a:buFont typeface="Arial" panose="020B0604020202020204" pitchFamily="34" charset="0"/>
              <a:buChar char="•"/>
            </a:pPr>
            <a:r>
              <a:rPr lang="ja-JP" altLang="en-US"/>
              <a:t>ハザードマップ上の自宅の位置を確認しましょう。</a:t>
            </a:r>
            <a:endParaRPr lang="en-US" altLang="ja-JP"/>
          </a:p>
          <a:p>
            <a:pPr marL="174793" indent="-174793">
              <a:buFont typeface="Arial" panose="020B0604020202020204" pitchFamily="34" charset="0"/>
              <a:buChar char="•"/>
            </a:pPr>
            <a:r>
              <a:rPr lang="ja-JP" altLang="en-US"/>
              <a:t>ワークシート</a:t>
            </a:r>
            <a:r>
              <a:rPr lang="en-US" altLang="ja-JP"/>
              <a:t>(</a:t>
            </a:r>
            <a:r>
              <a:rPr lang="ja-JP" altLang="en-US"/>
              <a:t>地震</a:t>
            </a:r>
            <a:r>
              <a:rPr lang="en-US" altLang="ja-JP"/>
              <a:t>)</a:t>
            </a:r>
            <a:r>
              <a:rPr lang="ja-JP" altLang="en-US"/>
              <a:t>を記入しましょう。</a:t>
            </a:r>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11</a:t>
            </a:fld>
            <a:endParaRPr lang="ja-JP" altLang="en-US"/>
          </a:p>
        </p:txBody>
      </p:sp>
      <p:sp>
        <p:nvSpPr>
          <p:cNvPr id="7" name="スライド イメージ プレースホルダー 6">
            <a:extLst>
              <a:ext uri="{FF2B5EF4-FFF2-40B4-BE49-F238E27FC236}">
                <a16:creationId xmlns:a16="http://schemas.microsoft.com/office/drawing/2014/main" id="{220CA2B4-BBB0-4125-91F6-E6C262E429F0}"/>
              </a:ext>
            </a:extLst>
          </p:cNvPr>
          <p:cNvSpPr>
            <a:spLocks noGrp="1" noRot="1" noChangeAspect="1"/>
          </p:cNvSpPr>
          <p:nvPr>
            <p:ph type="sldImg"/>
          </p:nvPr>
        </p:nvSpPr>
        <p:spPr/>
      </p:sp>
    </p:spTree>
    <p:extLst>
      <p:ext uri="{BB962C8B-B14F-4D97-AF65-F5344CB8AC3E}">
        <p14:creationId xmlns:p14="http://schemas.microsoft.com/office/powerpoint/2010/main" val="1794497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受講者に、「続いて３つ目のワークを行います」と宣言します。</a:t>
            </a:r>
            <a:endParaRPr lang="en-US" altLang="ja-JP"/>
          </a:p>
          <a:p>
            <a:pPr marL="174793" indent="-174793">
              <a:buFont typeface="Arial" panose="020B0604020202020204" pitchFamily="34" charset="0"/>
              <a:buChar char="•"/>
            </a:pPr>
            <a:r>
              <a:rPr lang="ja-JP" altLang="en-US"/>
              <a:t>「地域の避難先や自宅からの避難経路を確認する方法を学びましょう」と投げかけます。</a:t>
            </a:r>
            <a:endParaRPr lang="en-US" altLang="ja-JP"/>
          </a:p>
          <a:p>
            <a:pPr lvl="1"/>
            <a:endParaRPr lang="en-US" altLang="ja-JP"/>
          </a:p>
          <a:p>
            <a:endParaRPr lang="ja-JP" altLang="en-US"/>
          </a:p>
          <a:p>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12</a:t>
            </a:fld>
            <a:endParaRPr lang="ja-JP" altLang="en-US"/>
          </a:p>
        </p:txBody>
      </p:sp>
      <p:sp>
        <p:nvSpPr>
          <p:cNvPr id="7" name="スライド イメージ プレースホルダー 6">
            <a:extLst>
              <a:ext uri="{FF2B5EF4-FFF2-40B4-BE49-F238E27FC236}">
                <a16:creationId xmlns:a16="http://schemas.microsoft.com/office/drawing/2014/main" id="{A7C56801-316B-48A8-8135-572330655EB7}"/>
              </a:ext>
            </a:extLst>
          </p:cNvPr>
          <p:cNvSpPr>
            <a:spLocks noGrp="1" noRot="1" noChangeAspect="1"/>
          </p:cNvSpPr>
          <p:nvPr>
            <p:ph type="sldImg"/>
          </p:nvPr>
        </p:nvSpPr>
        <p:spPr/>
      </p:sp>
    </p:spTree>
    <p:extLst>
      <p:ext uri="{BB962C8B-B14F-4D97-AF65-F5344CB8AC3E}">
        <p14:creationId xmlns:p14="http://schemas.microsoft.com/office/powerpoint/2010/main" val="677593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次の資料を、受講者に配布します。</a:t>
            </a:r>
            <a:endParaRPr lang="en-US" altLang="ja-JP"/>
          </a:p>
          <a:p>
            <a:pPr lvl="1"/>
            <a:r>
              <a:rPr lang="ja-JP" altLang="en-US"/>
              <a:t>赤丸シール（１人１枚）</a:t>
            </a:r>
            <a:endParaRPr lang="en-US" altLang="ja-JP"/>
          </a:p>
          <a:p>
            <a:pPr lvl="1"/>
            <a:r>
              <a:rPr lang="ja-JP" altLang="en-US"/>
              <a:t>緑丸シール（１人１枚）</a:t>
            </a:r>
            <a:endParaRPr lang="en-US" altLang="ja-JP"/>
          </a:p>
          <a:p>
            <a:pPr lvl="1"/>
            <a:r>
              <a:rPr lang="ja-JP" altLang="en-US"/>
              <a:t>地域の地図（グループで１枚）</a:t>
            </a:r>
            <a:endParaRPr lang="en-US" altLang="ja-JP"/>
          </a:p>
          <a:p>
            <a:pPr lvl="1"/>
            <a:r>
              <a:rPr lang="ja-JP" altLang="en-US"/>
              <a:t>地震ハザードマップ（震度分布図・液状化危険度分布図・最大浸水深分布図）</a:t>
            </a:r>
            <a:endParaRPr lang="en-US" altLang="ja-JP"/>
          </a:p>
          <a:p>
            <a:pPr lvl="1"/>
            <a:endParaRPr lang="en-US" altLang="ja-JP"/>
          </a:p>
          <a:p>
            <a:pPr marL="174793" indent="-174793">
              <a:buFont typeface="Arial" panose="020B0604020202020204" pitchFamily="34" charset="0"/>
              <a:buChar char="•"/>
            </a:pPr>
            <a:r>
              <a:rPr lang="ja-JP" altLang="en-US"/>
              <a:t>「次は、グループでの作業です」</a:t>
            </a:r>
            <a:endParaRPr lang="en-US" altLang="ja-JP"/>
          </a:p>
          <a:p>
            <a:pPr marL="174793" indent="-174793">
              <a:buFont typeface="Arial" panose="020B0604020202020204" pitchFamily="34" charset="0"/>
              <a:buChar char="•"/>
            </a:pPr>
            <a:r>
              <a:rPr lang="ja-JP" altLang="en-US"/>
              <a:t>「これから皆さんに自宅から避難する際の、避難先と避難経路を考えて頂きます」</a:t>
            </a:r>
            <a:endParaRPr lang="en-US" altLang="ja-JP"/>
          </a:p>
          <a:p>
            <a:pPr marL="174793" indent="-174793">
              <a:buFont typeface="Arial" panose="020B0604020202020204" pitchFamily="34" charset="0"/>
              <a:buChar char="•"/>
            </a:pPr>
            <a:r>
              <a:rPr lang="ja-JP" altLang="en-US"/>
              <a:t>「まず自宅の場所に赤丸シールを貼り、続いて地域の避難場所に緑丸シールを貼ります」</a:t>
            </a:r>
            <a:endParaRPr lang="en-US" altLang="ja-JP"/>
          </a:p>
          <a:p>
            <a:endParaRPr lang="en-US" altLang="ja-JP"/>
          </a:p>
          <a:p>
            <a:pPr marL="174793" indent="-174793">
              <a:buFont typeface="Arial" panose="020B0604020202020204" pitchFamily="34" charset="0"/>
              <a:buChar char="•"/>
            </a:pPr>
            <a:r>
              <a:rPr lang="ja-JP" altLang="en-US"/>
              <a:t>自宅の位置に赤丸シールを貼りましょう。</a:t>
            </a:r>
          </a:p>
          <a:p>
            <a:pPr marL="174793" indent="-174793">
              <a:buFont typeface="Arial" panose="020B0604020202020204" pitchFamily="34" charset="0"/>
              <a:buChar char="•"/>
            </a:pPr>
            <a:r>
              <a:rPr lang="ja-JP" altLang="en-US"/>
              <a:t>地震災害時の地域の避難場所に緑丸シールを貼りましょう。</a:t>
            </a:r>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13</a:t>
            </a:fld>
            <a:endParaRPr lang="ja-JP" altLang="en-US"/>
          </a:p>
        </p:txBody>
      </p:sp>
      <p:sp>
        <p:nvSpPr>
          <p:cNvPr id="7" name="スライド イメージ プレースホルダー 6">
            <a:extLst>
              <a:ext uri="{FF2B5EF4-FFF2-40B4-BE49-F238E27FC236}">
                <a16:creationId xmlns:a16="http://schemas.microsoft.com/office/drawing/2014/main" id="{6F25D9F8-4C0C-4A22-936F-C3AF8DE1940C}"/>
              </a:ext>
            </a:extLst>
          </p:cNvPr>
          <p:cNvSpPr>
            <a:spLocks noGrp="1" noRot="1" noChangeAspect="1"/>
          </p:cNvSpPr>
          <p:nvPr>
            <p:ph type="sldImg"/>
          </p:nvPr>
        </p:nvSpPr>
        <p:spPr/>
      </p:sp>
    </p:spTree>
    <p:extLst>
      <p:ext uri="{BB962C8B-B14F-4D97-AF65-F5344CB8AC3E}">
        <p14:creationId xmlns:p14="http://schemas.microsoft.com/office/powerpoint/2010/main" val="2495629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endParaRPr lang="en-US" altLang="ja-JP"/>
          </a:p>
          <a:p>
            <a:pPr marL="174793" indent="-174793">
              <a:buFont typeface="Arial" panose="020B0604020202020204" pitchFamily="34" charset="0"/>
              <a:buChar char="•"/>
            </a:pPr>
            <a:r>
              <a:rPr lang="ja-JP" altLang="en-US"/>
              <a:t>「次は、グループでの作業です」</a:t>
            </a:r>
            <a:endParaRPr lang="en-US" altLang="ja-JP"/>
          </a:p>
          <a:p>
            <a:endParaRPr lang="en-US" altLang="ja-JP"/>
          </a:p>
          <a:p>
            <a:pPr marL="174793" indent="-174793">
              <a:buFont typeface="Arial" panose="020B0604020202020204" pitchFamily="34" charset="0"/>
              <a:buChar char="•"/>
            </a:pPr>
            <a:r>
              <a:rPr lang="ja-JP" altLang="en-US"/>
              <a:t>ハザードマップを確認し、地域の地図に、震度６弱以上のエリア、津波浸水エリア、液状化の恐れが高いエリアを黒色で囲み斜線で書き込みましょう。</a:t>
            </a:r>
            <a:endParaRPr lang="en-US" altLang="ja-JP"/>
          </a:p>
          <a:p>
            <a:pPr marL="174793" indent="-174793">
              <a:buFont typeface="Arial" panose="020B0604020202020204" pitchFamily="34" charset="0"/>
              <a:buChar char="•"/>
            </a:pPr>
            <a:r>
              <a:rPr lang="ja-JP" altLang="en-US"/>
              <a:t>確認するハザードは、震度６弱以上、津波、液状化の恐れです。</a:t>
            </a:r>
          </a:p>
          <a:p>
            <a:endParaRPr lang="en-US" altLang="ja-JP"/>
          </a:p>
          <a:p>
            <a:pPr marL="174793" indent="-174793">
              <a:buFont typeface="Arial" panose="020B0604020202020204" pitchFamily="34" charset="0"/>
              <a:buChar char="•"/>
            </a:pPr>
            <a:r>
              <a:rPr lang="ja-JP" altLang="en-US"/>
              <a:t>液状化とはゆるく堆積した砂の地盤に強い振動が加わると、地層自体が液体状になる現象のこと。</a:t>
            </a:r>
          </a:p>
          <a:p>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14</a:t>
            </a:fld>
            <a:endParaRPr lang="ja-JP" altLang="en-US"/>
          </a:p>
        </p:txBody>
      </p:sp>
      <p:sp>
        <p:nvSpPr>
          <p:cNvPr id="7" name="スライド イメージ プレースホルダー 6">
            <a:extLst>
              <a:ext uri="{FF2B5EF4-FFF2-40B4-BE49-F238E27FC236}">
                <a16:creationId xmlns:a16="http://schemas.microsoft.com/office/drawing/2014/main" id="{276C8037-0EE8-43E7-9457-7CBFAF5A18A6}"/>
              </a:ext>
            </a:extLst>
          </p:cNvPr>
          <p:cNvSpPr>
            <a:spLocks noGrp="1" noRot="1" noChangeAspect="1"/>
          </p:cNvSpPr>
          <p:nvPr>
            <p:ph type="sldImg"/>
          </p:nvPr>
        </p:nvSpPr>
        <p:spPr/>
      </p:sp>
    </p:spTree>
    <p:extLst>
      <p:ext uri="{BB962C8B-B14F-4D97-AF65-F5344CB8AC3E}">
        <p14:creationId xmlns:p14="http://schemas.microsoft.com/office/powerpoint/2010/main" val="8411396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endParaRPr lang="en-US" altLang="ja-JP"/>
          </a:p>
          <a:p>
            <a:pPr marL="174793" indent="-174793">
              <a:buFont typeface="Arial" panose="020B0604020202020204" pitchFamily="34" charset="0"/>
              <a:buChar char="•"/>
            </a:pPr>
            <a:r>
              <a:rPr lang="ja-JP" altLang="en-US"/>
              <a:t>「次は、避難経路の確認です」</a:t>
            </a:r>
            <a:endParaRPr lang="en-US" altLang="ja-JP"/>
          </a:p>
          <a:p>
            <a:endParaRPr lang="en-US" altLang="ja-JP"/>
          </a:p>
          <a:p>
            <a:pPr marL="174793" indent="-174793">
              <a:buFont typeface="Arial" panose="020B0604020202020204" pitchFamily="34" charset="0"/>
              <a:buChar char="•"/>
            </a:pPr>
            <a:r>
              <a:rPr lang="ja-JP" altLang="en-US"/>
              <a:t>それぞれの自宅から避難場所までの避難経路に赤線を書き込みましょう。</a:t>
            </a:r>
            <a:endParaRPr lang="en-US" altLang="ja-JP"/>
          </a:p>
          <a:p>
            <a:pPr marL="174793" indent="-174793">
              <a:buFont typeface="Arial" panose="020B0604020202020204" pitchFamily="34" charset="0"/>
              <a:buChar char="•"/>
            </a:pPr>
            <a:r>
              <a:rPr lang="ja-JP" altLang="en-US"/>
              <a:t>避難経路を考える際は、古い建物・石瓶・ブロック塀・自販機など倒壊の恐れのある場所は避けるようにしましょう。また、できるだけ広い道を通るようにしましょう。</a:t>
            </a:r>
            <a:endParaRPr lang="en-US" altLang="ja-JP"/>
          </a:p>
          <a:p>
            <a:endParaRPr lang="en-US" altLang="ja-JP"/>
          </a:p>
          <a:p>
            <a:pPr marL="174793" indent="-174793">
              <a:buFont typeface="Arial" panose="020B0604020202020204" pitchFamily="34" charset="0"/>
              <a:buChar char="•"/>
            </a:pPr>
            <a:r>
              <a:rPr lang="ja-JP" altLang="en-US"/>
              <a:t>［各グループの作業が終了］</a:t>
            </a:r>
            <a:endParaRPr lang="en-US" altLang="ja-JP"/>
          </a:p>
          <a:p>
            <a:pPr marL="174793" indent="-174793">
              <a:buFont typeface="Arial" panose="020B0604020202020204" pitchFamily="34" charset="0"/>
              <a:buChar char="•"/>
            </a:pPr>
            <a:r>
              <a:rPr lang="ja-JP" altLang="en-US"/>
              <a:t>今確認した、避難先と避難経路を、研修が終わった後に実際見ることも効果的です。</a:t>
            </a:r>
            <a:endParaRPr lang="en-US" altLang="ja-JP"/>
          </a:p>
          <a:p>
            <a:pPr marL="174793" indent="-174793">
              <a:buFont typeface="Arial" panose="020B0604020202020204" pitchFamily="34" charset="0"/>
              <a:buChar char="•"/>
            </a:pPr>
            <a:r>
              <a:rPr lang="ja-JP" altLang="en-US"/>
              <a:t>今まで気づかなかったことや、実は危ない場所に気づいたりすることもあります。</a:t>
            </a:r>
            <a:endParaRPr lang="en-US" altLang="ja-JP"/>
          </a:p>
          <a:p>
            <a:pPr marL="174793" indent="-174793">
              <a:buFont typeface="Arial" panose="020B0604020202020204" pitchFamily="34" charset="0"/>
              <a:buChar char="•"/>
            </a:pPr>
            <a:r>
              <a:rPr lang="ja-JP" altLang="en-US"/>
              <a:t>そのときは、違う経路を改めて考えてみましょう。</a:t>
            </a:r>
            <a:endParaRPr lang="en-US" altLang="ja-JP"/>
          </a:p>
          <a:p>
            <a:pPr marL="174793" indent="-174793">
              <a:buFont typeface="Arial" panose="020B0604020202020204" pitchFamily="34" charset="0"/>
              <a:buChar char="•"/>
            </a:pPr>
            <a:r>
              <a:rPr lang="ja-JP" altLang="en-US"/>
              <a:t>このワークは地域の住民の方と行っても効果的です。地域の防災力の向上のため、活用してもらうことを伝えましょう。</a:t>
            </a:r>
            <a:endParaRPr lang="en-US" altLang="ja-JP"/>
          </a:p>
          <a:p>
            <a:pPr marL="174793" indent="-174793">
              <a:buFont typeface="Arial" panose="020B0604020202020204" pitchFamily="34" charset="0"/>
              <a:buChar char="•"/>
            </a:pPr>
            <a:r>
              <a:rPr lang="ja-JP" altLang="en-US"/>
              <a:t>また、地域で実際に避難経路や危険箇所を確認する場合は、自主防災組織だけでなく、消防団等と連携して行うことが効果的であることを伝えます。</a:t>
            </a:r>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15</a:t>
            </a:fld>
            <a:endParaRPr lang="ja-JP" altLang="en-US"/>
          </a:p>
        </p:txBody>
      </p:sp>
      <p:sp>
        <p:nvSpPr>
          <p:cNvPr id="7" name="スライド イメージ プレースホルダー 6">
            <a:extLst>
              <a:ext uri="{FF2B5EF4-FFF2-40B4-BE49-F238E27FC236}">
                <a16:creationId xmlns:a16="http://schemas.microsoft.com/office/drawing/2014/main" id="{79E19AC6-5EFA-4310-8911-45C73601EFA9}"/>
              </a:ext>
            </a:extLst>
          </p:cNvPr>
          <p:cNvSpPr>
            <a:spLocks noGrp="1" noRot="1" noChangeAspect="1"/>
          </p:cNvSpPr>
          <p:nvPr>
            <p:ph type="sldImg"/>
          </p:nvPr>
        </p:nvSpPr>
        <p:spPr/>
      </p:sp>
    </p:spTree>
    <p:extLst>
      <p:ext uri="{BB962C8B-B14F-4D97-AF65-F5344CB8AC3E}">
        <p14:creationId xmlns:p14="http://schemas.microsoft.com/office/powerpoint/2010/main" val="22955778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r>
              <a:rPr lang="ja-JP" altLang="en-US"/>
              <a:t>［各グループの作業が終了］</a:t>
            </a:r>
            <a:endParaRPr lang="en-US" altLang="ja-JP"/>
          </a:p>
          <a:p>
            <a:pPr marL="174793" indent="-174793">
              <a:buFont typeface="Arial" panose="020B0604020202020204" pitchFamily="34" charset="0"/>
              <a:buChar char="•"/>
            </a:pPr>
            <a:r>
              <a:rPr lang="ja-JP" altLang="en-US"/>
              <a:t>今確認した、避難先と避難経路を、研修が終わった後に実際見ることも効果的です。</a:t>
            </a:r>
          </a:p>
          <a:p>
            <a:pPr marL="174793" indent="-174793">
              <a:buFont typeface="Arial" panose="020B0604020202020204" pitchFamily="34" charset="0"/>
              <a:buChar char="•"/>
            </a:pPr>
            <a:r>
              <a:rPr lang="ja-JP" altLang="en-US"/>
              <a:t>今まで気づかなかったことや、実は危ない場所に気づいたりすることもあります。</a:t>
            </a:r>
          </a:p>
          <a:p>
            <a:pPr marL="174793" indent="-174793">
              <a:buFont typeface="Arial" panose="020B0604020202020204" pitchFamily="34" charset="0"/>
              <a:buChar char="•"/>
            </a:pPr>
            <a:r>
              <a:rPr lang="ja-JP" altLang="en-US"/>
              <a:t>そのときは、違う経路を改めて考えてみましょう。</a:t>
            </a:r>
          </a:p>
          <a:p>
            <a:pPr marL="174793" indent="-174793">
              <a:buFont typeface="Arial" panose="020B0604020202020204" pitchFamily="34" charset="0"/>
              <a:buChar char="•"/>
            </a:pPr>
            <a:r>
              <a:rPr lang="ja-JP" altLang="en-US"/>
              <a:t>このワークは地域の住民の方と行っても効果的です。地域の防災力の向上のため、活用してもらうことを伝えましょう。</a:t>
            </a:r>
          </a:p>
          <a:p>
            <a:pPr marL="174793" indent="-174793">
              <a:buFont typeface="Arial" panose="020B0604020202020204" pitchFamily="34" charset="0"/>
              <a:buChar char="•"/>
            </a:pPr>
            <a:r>
              <a:rPr lang="ja-JP" altLang="en-US"/>
              <a:t>また、地域で実際に避難経路や危険箇所を確認する場合は、自主防災組織だけでなく、消防団等と連携して行うことが効果的であることを伝えます。</a:t>
            </a:r>
          </a:p>
          <a:p>
            <a:endParaRPr kumimoji="1"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16</a:t>
            </a:fld>
            <a:endParaRPr kumimoji="1" lang="ja-JP" altLang="en-US"/>
          </a:p>
        </p:txBody>
      </p:sp>
    </p:spTree>
    <p:extLst>
      <p:ext uri="{BB962C8B-B14F-4D97-AF65-F5344CB8AC3E}">
        <p14:creationId xmlns:p14="http://schemas.microsoft.com/office/powerpoint/2010/main" val="5063331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地域の防災リーダーとして、これらのポイントを地域の住民にも伝え、住民それぞれが安全に避難できるようにしましょう。</a:t>
            </a:r>
            <a:endParaRPr lang="en-US" altLang="ja-JP"/>
          </a:p>
          <a:p>
            <a:pPr marL="174793" indent="-174793">
              <a:buFont typeface="Arial" panose="020B0604020202020204" pitchFamily="34" charset="0"/>
              <a:buChar char="•"/>
            </a:pPr>
            <a:r>
              <a:rPr lang="ja-JP" altLang="en-US"/>
              <a:t>危険箇所や避難経路の確認など、平常時から消防団等と連携することも有効です。</a:t>
            </a:r>
          </a:p>
          <a:p>
            <a:pPr lvl="2"/>
            <a:endParaRPr lang="ja-JP" altLang="en-US"/>
          </a:p>
          <a:p>
            <a:endParaRPr lang="ja-JP" altLang="en-US"/>
          </a:p>
          <a:p>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17</a:t>
            </a:fld>
            <a:endParaRPr lang="ja-JP" altLang="en-US"/>
          </a:p>
        </p:txBody>
      </p:sp>
      <p:sp>
        <p:nvSpPr>
          <p:cNvPr id="6" name="スライド イメージ プレースホルダー 5">
            <a:extLst>
              <a:ext uri="{FF2B5EF4-FFF2-40B4-BE49-F238E27FC236}">
                <a16:creationId xmlns:a16="http://schemas.microsoft.com/office/drawing/2014/main" id="{1A4178BD-CC0B-47F4-AEAD-B35A0D34E419}"/>
              </a:ext>
            </a:extLst>
          </p:cNvPr>
          <p:cNvSpPr>
            <a:spLocks noGrp="1" noRot="1" noChangeAspect="1"/>
          </p:cNvSpPr>
          <p:nvPr>
            <p:ph type="sldImg"/>
          </p:nvPr>
        </p:nvSpPr>
        <p:spPr/>
      </p:sp>
    </p:spTree>
    <p:extLst>
      <p:ext uri="{BB962C8B-B14F-4D97-AF65-F5344CB8AC3E}">
        <p14:creationId xmlns:p14="http://schemas.microsoft.com/office/powerpoint/2010/main" val="15296514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マイ・タイムラインを活用した避難判断（東京都）</a:t>
            </a:r>
            <a:endParaRPr lang="en-US" altLang="ja-JP"/>
          </a:p>
          <a:p>
            <a:pPr lvl="1"/>
            <a:r>
              <a:rPr lang="ja-JP" altLang="en-US"/>
              <a:t>このように、風水害が発生するかもしれない「３つの気象状況」</a:t>
            </a:r>
            <a:r>
              <a:rPr lang="en-US" altLang="ja-JP"/>
              <a:t>(</a:t>
            </a:r>
            <a:r>
              <a:rPr lang="ja-JP" altLang="en-US"/>
              <a:t>台風が近づいているとき、大雨が長引くとき、短期間の急激な豪雨が発生するとき</a:t>
            </a:r>
            <a:r>
              <a:rPr lang="en-US" altLang="ja-JP"/>
              <a:t>)</a:t>
            </a:r>
            <a:r>
              <a:rPr lang="ja-JP" altLang="en-US"/>
              <a:t>用に、それぞれ専用のシートを使い避難行動を決めておくことによって避難判断を明確にすることができます。</a:t>
            </a:r>
            <a:endParaRPr lang="en-US" altLang="ja-JP"/>
          </a:p>
          <a:p>
            <a:pPr marL="174793" indent="-174793">
              <a:buFont typeface="Arial" panose="020B0604020202020204" pitchFamily="34" charset="0"/>
              <a:buChar char="•"/>
            </a:pPr>
            <a:r>
              <a:rPr lang="ja-JP" altLang="en-US"/>
              <a:t>参考：東京都防災ホームページ「東京マイ・タイムライン」</a:t>
            </a:r>
            <a:r>
              <a:rPr lang="en-US" altLang="ja-JP"/>
              <a:t>https://www.bousai.metro.tokyo.lg.jp/mytimeline/index.html</a:t>
            </a:r>
            <a:endParaRPr lang="ja-JP" altLang="en-US"/>
          </a:p>
          <a:p>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18</a:t>
            </a:fld>
            <a:endParaRPr lang="ja-JP" altLang="en-US"/>
          </a:p>
        </p:txBody>
      </p:sp>
      <p:sp>
        <p:nvSpPr>
          <p:cNvPr id="9" name="スライド イメージ プレースホルダー 8">
            <a:extLst>
              <a:ext uri="{FF2B5EF4-FFF2-40B4-BE49-F238E27FC236}">
                <a16:creationId xmlns:a16="http://schemas.microsoft.com/office/drawing/2014/main" id="{42B0C01A-ABAE-4F31-A01D-C6A8FDEE3941}"/>
              </a:ext>
            </a:extLst>
          </p:cNvPr>
          <p:cNvSpPr>
            <a:spLocks noGrp="1" noRot="1" noChangeAspect="1"/>
          </p:cNvSpPr>
          <p:nvPr>
            <p:ph type="sldImg"/>
          </p:nvPr>
        </p:nvSpPr>
        <p:spPr/>
      </p:sp>
    </p:spTree>
    <p:extLst>
      <p:ext uri="{BB962C8B-B14F-4D97-AF65-F5344CB8AC3E}">
        <p14:creationId xmlns:p14="http://schemas.microsoft.com/office/powerpoint/2010/main" val="39044968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中項目「３．安全な避難行動」で学んだことをまとめます。</a:t>
            </a:r>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19</a:t>
            </a:fld>
            <a:endParaRPr lang="ja-JP" altLang="en-US"/>
          </a:p>
        </p:txBody>
      </p:sp>
      <p:sp>
        <p:nvSpPr>
          <p:cNvPr id="7" name="スライド イメージ プレースホルダー 6">
            <a:extLst>
              <a:ext uri="{FF2B5EF4-FFF2-40B4-BE49-F238E27FC236}">
                <a16:creationId xmlns:a16="http://schemas.microsoft.com/office/drawing/2014/main" id="{DB3E8652-7F32-4CBF-9A98-001ED0B17062}"/>
              </a:ext>
            </a:extLst>
          </p:cNvPr>
          <p:cNvSpPr>
            <a:spLocks noGrp="1" noRot="1" noChangeAspect="1"/>
          </p:cNvSpPr>
          <p:nvPr>
            <p:ph type="sldImg"/>
          </p:nvPr>
        </p:nvSpPr>
        <p:spPr/>
      </p:sp>
    </p:spTree>
    <p:extLst>
      <p:ext uri="{BB962C8B-B14F-4D97-AF65-F5344CB8AC3E}">
        <p14:creationId xmlns:p14="http://schemas.microsoft.com/office/powerpoint/2010/main" val="79664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受講者に、「では、今からワークを行います」と宣言します。</a:t>
            </a:r>
            <a:endParaRPr lang="en-US" altLang="ja-JP"/>
          </a:p>
          <a:p>
            <a:pPr marL="174793" indent="-174793">
              <a:buFont typeface="Arial" panose="020B0604020202020204" pitchFamily="34" charset="0"/>
              <a:buChar char="•"/>
            </a:pPr>
            <a:r>
              <a:rPr lang="ja-JP" altLang="en-US"/>
              <a:t>「自宅周辺の災害リスクを確認する方法を学びましょう」と投げかけます。</a:t>
            </a:r>
            <a:endParaRPr lang="en-US" altLang="ja-JP"/>
          </a:p>
          <a:p>
            <a:pPr marL="174793" indent="-174793">
              <a:buFont typeface="Arial" panose="020B0604020202020204" pitchFamily="34" charset="0"/>
              <a:buChar char="•"/>
            </a:pPr>
            <a:r>
              <a:rPr lang="ja-JP" altLang="en-US"/>
              <a:t>受講者に、「このワークは、地域住民の皆さんと一緒に行うと効果的」と伝えて、活用するよう促します。</a:t>
            </a:r>
            <a:endParaRPr lang="en-US" altLang="ja-JP"/>
          </a:p>
          <a:p>
            <a:pPr lvl="1"/>
            <a:endParaRPr lang="en-US" altLang="ja-JP"/>
          </a:p>
          <a:p>
            <a:endParaRPr lang="ja-JP" altLang="en-US"/>
          </a:p>
          <a:p>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2</a:t>
            </a:fld>
            <a:endParaRPr lang="ja-JP" altLang="en-US"/>
          </a:p>
        </p:txBody>
      </p:sp>
      <p:sp>
        <p:nvSpPr>
          <p:cNvPr id="7" name="スライド イメージ プレースホルダー 6">
            <a:extLst>
              <a:ext uri="{FF2B5EF4-FFF2-40B4-BE49-F238E27FC236}">
                <a16:creationId xmlns:a16="http://schemas.microsoft.com/office/drawing/2014/main" id="{78694208-6B82-4332-9B5C-DC21EB816EE5}"/>
              </a:ext>
            </a:extLst>
          </p:cNvPr>
          <p:cNvSpPr>
            <a:spLocks noGrp="1" noRot="1" noChangeAspect="1"/>
          </p:cNvSpPr>
          <p:nvPr>
            <p:ph type="sldImg"/>
          </p:nvPr>
        </p:nvSpPr>
        <p:spPr/>
      </p:sp>
    </p:spTree>
    <p:extLst>
      <p:ext uri="{BB962C8B-B14F-4D97-AF65-F5344CB8AC3E}">
        <p14:creationId xmlns:p14="http://schemas.microsoft.com/office/powerpoint/2010/main" val="3897142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次の資料を、受講者に配布します。</a:t>
            </a:r>
            <a:endParaRPr lang="en-US" altLang="ja-JP"/>
          </a:p>
          <a:p>
            <a:pPr lvl="1"/>
            <a:r>
              <a:rPr lang="ja-JP" altLang="en-US"/>
              <a:t>地域のハザードマップ（浸水）（グループで１枚）</a:t>
            </a:r>
            <a:endParaRPr lang="en-US" altLang="ja-JP"/>
          </a:p>
          <a:p>
            <a:pPr lvl="1"/>
            <a:r>
              <a:rPr lang="ja-JP" altLang="en-US"/>
              <a:t>ワークシート</a:t>
            </a:r>
            <a:r>
              <a:rPr lang="en-US" altLang="ja-JP"/>
              <a:t>(</a:t>
            </a:r>
            <a:r>
              <a:rPr lang="ja-JP" altLang="en-US"/>
              <a:t>風水害</a:t>
            </a:r>
            <a:r>
              <a:rPr lang="en-US" altLang="ja-JP"/>
              <a:t>)</a:t>
            </a:r>
          </a:p>
          <a:p>
            <a:pPr lvl="1"/>
            <a:endParaRPr lang="en-US" altLang="ja-JP"/>
          </a:p>
          <a:p>
            <a:endParaRPr lang="en-US" altLang="ja-JP"/>
          </a:p>
          <a:p>
            <a:pPr marL="174793" indent="-174793">
              <a:buFont typeface="Arial" panose="020B0604020202020204" pitchFamily="34" charset="0"/>
              <a:buChar char="•"/>
            </a:pPr>
            <a:r>
              <a:rPr lang="ja-JP" altLang="en-US"/>
              <a:t>「これから皆さんに自宅周辺の災害リスクについてチェックして頂きます」</a:t>
            </a:r>
            <a:endParaRPr lang="en-US" altLang="ja-JP"/>
          </a:p>
          <a:p>
            <a:endParaRPr lang="en-US" altLang="ja-JP"/>
          </a:p>
          <a:p>
            <a:pPr marL="174793" indent="-174793">
              <a:buFont typeface="Arial" panose="020B0604020202020204" pitchFamily="34" charset="0"/>
              <a:buChar char="•"/>
            </a:pPr>
            <a:r>
              <a:rPr lang="ja-JP" altLang="en-US"/>
              <a:t>ハザードマップ上の自宅の位置を確認しましょう。</a:t>
            </a:r>
            <a:endParaRPr lang="en-US" altLang="ja-JP"/>
          </a:p>
          <a:p>
            <a:pPr marL="174793" indent="-174793">
              <a:buFont typeface="Arial" panose="020B0604020202020204" pitchFamily="34" charset="0"/>
              <a:buChar char="•"/>
            </a:pPr>
            <a:r>
              <a:rPr lang="ja-JP" altLang="en-US"/>
              <a:t>ワークシート</a:t>
            </a:r>
            <a:r>
              <a:rPr lang="en-US" altLang="ja-JP"/>
              <a:t>(</a:t>
            </a:r>
            <a:r>
              <a:rPr lang="ja-JP" altLang="en-US"/>
              <a:t>風水害</a:t>
            </a:r>
            <a:r>
              <a:rPr lang="en-US" altLang="ja-JP"/>
              <a:t>)</a:t>
            </a:r>
            <a:r>
              <a:rPr lang="ja-JP" altLang="en-US"/>
              <a:t>を記入しましょう。</a:t>
            </a:r>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3</a:t>
            </a:fld>
            <a:endParaRPr lang="ja-JP" altLang="en-US"/>
          </a:p>
        </p:txBody>
      </p:sp>
      <p:sp>
        <p:nvSpPr>
          <p:cNvPr id="7" name="スライド イメージ プレースホルダー 6">
            <a:extLst>
              <a:ext uri="{FF2B5EF4-FFF2-40B4-BE49-F238E27FC236}">
                <a16:creationId xmlns:a16="http://schemas.microsoft.com/office/drawing/2014/main" id="{E5478AF9-09FC-4549-8770-1FC5F47D78A2}"/>
              </a:ext>
            </a:extLst>
          </p:cNvPr>
          <p:cNvSpPr>
            <a:spLocks noGrp="1" noRot="1" noChangeAspect="1"/>
          </p:cNvSpPr>
          <p:nvPr>
            <p:ph type="sldImg"/>
          </p:nvPr>
        </p:nvSpPr>
        <p:spPr/>
      </p:sp>
    </p:spTree>
    <p:extLst>
      <p:ext uri="{BB962C8B-B14F-4D97-AF65-F5344CB8AC3E}">
        <p14:creationId xmlns:p14="http://schemas.microsoft.com/office/powerpoint/2010/main" val="3444532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受講者に、「続いて３つ目のワークを行います」と宣言します。</a:t>
            </a:r>
            <a:endParaRPr lang="en-US" altLang="ja-JP"/>
          </a:p>
          <a:p>
            <a:pPr marL="174793" indent="-174793">
              <a:buFont typeface="Arial" panose="020B0604020202020204" pitchFamily="34" charset="0"/>
              <a:buChar char="•"/>
            </a:pPr>
            <a:r>
              <a:rPr lang="ja-JP" altLang="en-US"/>
              <a:t>「地域の避難先や自宅からの避難経路を確認する方法を学びましょう」と投げかけます。</a:t>
            </a:r>
            <a:endParaRPr lang="en-US" altLang="ja-JP"/>
          </a:p>
          <a:p>
            <a:pPr lvl="1"/>
            <a:endParaRPr lang="en-US" altLang="ja-JP"/>
          </a:p>
          <a:p>
            <a:endParaRPr lang="ja-JP" altLang="en-US"/>
          </a:p>
          <a:p>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4</a:t>
            </a:fld>
            <a:endParaRPr lang="ja-JP" altLang="en-US"/>
          </a:p>
        </p:txBody>
      </p:sp>
      <p:sp>
        <p:nvSpPr>
          <p:cNvPr id="7" name="スライド イメージ プレースホルダー 6">
            <a:extLst>
              <a:ext uri="{FF2B5EF4-FFF2-40B4-BE49-F238E27FC236}">
                <a16:creationId xmlns:a16="http://schemas.microsoft.com/office/drawing/2014/main" id="{6F296AAB-82B1-42D3-B652-7AF6E66F438B}"/>
              </a:ext>
            </a:extLst>
          </p:cNvPr>
          <p:cNvSpPr>
            <a:spLocks noGrp="1" noRot="1" noChangeAspect="1"/>
          </p:cNvSpPr>
          <p:nvPr>
            <p:ph type="sldImg"/>
          </p:nvPr>
        </p:nvSpPr>
        <p:spPr/>
      </p:sp>
    </p:spTree>
    <p:extLst>
      <p:ext uri="{BB962C8B-B14F-4D97-AF65-F5344CB8AC3E}">
        <p14:creationId xmlns:p14="http://schemas.microsoft.com/office/powerpoint/2010/main" val="13503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a:xfrm>
            <a:off x="679768" y="5137420"/>
            <a:ext cx="5438140" cy="4406342"/>
          </a:xfrm>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次の資料を、受講者に配布します。</a:t>
            </a:r>
            <a:endParaRPr lang="en-US" altLang="ja-JP"/>
          </a:p>
          <a:p>
            <a:r>
              <a:rPr lang="ja-JP" altLang="en-US"/>
              <a:t>　　赤丸シール（１人１枚）</a:t>
            </a:r>
            <a:endParaRPr lang="en-US" altLang="ja-JP"/>
          </a:p>
          <a:p>
            <a:r>
              <a:rPr lang="ja-JP" altLang="en-US"/>
              <a:t>　　緑丸シール（１人１枚）</a:t>
            </a:r>
            <a:endParaRPr lang="en-US" altLang="ja-JP"/>
          </a:p>
          <a:p>
            <a:r>
              <a:rPr lang="ja-JP" altLang="en-US"/>
              <a:t>　　地域の地図（グループで１枚）</a:t>
            </a:r>
            <a:endParaRPr lang="en-US" altLang="ja-JP"/>
          </a:p>
          <a:p>
            <a:r>
              <a:rPr lang="ja-JP" altLang="en-US"/>
              <a:t>　　洪水ハザードマップ・内水ハザードマップ・土砂災害ハザードマップ</a:t>
            </a:r>
            <a:endParaRPr lang="en-US" altLang="ja-JP"/>
          </a:p>
          <a:p>
            <a:pPr marL="174793" indent="-174793">
              <a:buFont typeface="Arial" panose="020B0604020202020204" pitchFamily="34" charset="0"/>
              <a:buChar char="•"/>
            </a:pPr>
            <a:r>
              <a:rPr lang="ja-JP" altLang="en-US"/>
              <a:t>「次は、グループでの作業です」</a:t>
            </a:r>
            <a:endParaRPr lang="en-US" altLang="ja-JP"/>
          </a:p>
          <a:p>
            <a:pPr marL="174793" indent="-174793">
              <a:buFont typeface="Arial" panose="020B0604020202020204" pitchFamily="34" charset="0"/>
              <a:buChar char="•"/>
            </a:pPr>
            <a:r>
              <a:rPr lang="ja-JP" altLang="en-US"/>
              <a:t>「これから皆さんに自宅から避難する際の、避難先と避難経路を考えて頂きます」</a:t>
            </a:r>
            <a:endParaRPr lang="en-US" altLang="ja-JP"/>
          </a:p>
          <a:p>
            <a:pPr marL="174793" indent="-174793">
              <a:buFont typeface="Arial" panose="020B0604020202020204" pitchFamily="34" charset="0"/>
              <a:buChar char="•"/>
            </a:pPr>
            <a:r>
              <a:rPr lang="ja-JP" altLang="en-US"/>
              <a:t>「まず自宅の場所に赤丸シールを貼り、続いて地域の避難場所に緑丸シールを貼ります」</a:t>
            </a:r>
            <a:endParaRPr lang="en-US" altLang="ja-JP"/>
          </a:p>
          <a:p>
            <a:pPr marL="174793" indent="-174793">
              <a:buFont typeface="Arial" panose="020B0604020202020204" pitchFamily="34" charset="0"/>
              <a:buChar char="•"/>
            </a:pPr>
            <a:r>
              <a:rPr lang="ja-JP" altLang="en-US"/>
              <a:t>自宅の位置に赤丸シールを貼りましょう。</a:t>
            </a:r>
          </a:p>
          <a:p>
            <a:pPr marL="174793" indent="-174793">
              <a:buFont typeface="Arial" panose="020B0604020202020204" pitchFamily="34" charset="0"/>
              <a:buChar char="•"/>
            </a:pPr>
            <a:r>
              <a:rPr lang="ja-JP" altLang="en-US"/>
              <a:t>風水害時の地域の避難場所に緑丸シールを貼りましょう。</a:t>
            </a:r>
            <a:endParaRPr lang="en-US" altLang="ja-JP"/>
          </a:p>
          <a:p>
            <a:endParaRPr lang="en-US" altLang="ja-JP"/>
          </a:p>
          <a:p>
            <a:pPr marL="174793" indent="-174793">
              <a:buFont typeface="Arial" panose="020B0604020202020204" pitchFamily="34" charset="0"/>
              <a:buChar char="•"/>
            </a:pPr>
            <a:r>
              <a:rPr lang="ja-JP" altLang="en-US"/>
              <a:t>補足</a:t>
            </a:r>
            <a:endParaRPr lang="en-US" altLang="ja-JP"/>
          </a:p>
          <a:p>
            <a:r>
              <a:rPr lang="ja-JP" altLang="en-US"/>
              <a:t>　　内水</a:t>
            </a:r>
            <a:endParaRPr lang="en-US" altLang="ja-JP"/>
          </a:p>
          <a:p>
            <a:r>
              <a:rPr lang="ja-JP" altLang="en-US"/>
              <a:t>　　　河川の水を外水と呼ぶのに対し、堤防で守られた内側の土（人がす　</a:t>
            </a:r>
            <a:endParaRPr lang="en-US" altLang="ja-JP"/>
          </a:p>
          <a:p>
            <a:r>
              <a:rPr lang="ja-JP" altLang="en-US"/>
              <a:t>　　んでいる場所）にある水を「内水（ないすい）」と呼びます。大雨が　　</a:t>
            </a:r>
            <a:endParaRPr lang="en-US" altLang="ja-JP"/>
          </a:p>
          <a:p>
            <a:r>
              <a:rPr lang="ja-JP" altLang="en-US"/>
              <a:t>　　降ると、側溝・下水道や排水路だけでは降った雨を流し切れなくなる</a:t>
            </a:r>
            <a:endParaRPr lang="en-US" altLang="ja-JP"/>
          </a:p>
          <a:p>
            <a:r>
              <a:rPr lang="ja-JP" altLang="en-US"/>
              <a:t>　　ことがあります。また支川が本川に合流するところでは、本川の水位</a:t>
            </a:r>
            <a:endParaRPr lang="en-US" altLang="ja-JP"/>
          </a:p>
          <a:p>
            <a:r>
              <a:rPr lang="ja-JP" altLang="en-US"/>
              <a:t>　　が上昇すると、本川の外水が小河川に逆流することもあります。この</a:t>
            </a:r>
            <a:endParaRPr lang="en-US" altLang="ja-JP"/>
          </a:p>
          <a:p>
            <a:r>
              <a:rPr lang="ja-JP" altLang="en-US"/>
              <a:t>　　ように、内水の水はけが悪化し、建物や土地・道路が水につかってし</a:t>
            </a:r>
            <a:endParaRPr lang="en-US" altLang="ja-JP"/>
          </a:p>
          <a:p>
            <a:r>
              <a:rPr lang="ja-JP" altLang="en-US"/>
              <a:t>　　まうことを「内水氾濫」といいます。</a:t>
            </a:r>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5</a:t>
            </a:fld>
            <a:endParaRPr lang="ja-JP" altLang="en-US"/>
          </a:p>
        </p:txBody>
      </p:sp>
      <p:sp>
        <p:nvSpPr>
          <p:cNvPr id="9" name="スライド イメージ プレースホルダー 8">
            <a:extLst>
              <a:ext uri="{FF2B5EF4-FFF2-40B4-BE49-F238E27FC236}">
                <a16:creationId xmlns:a16="http://schemas.microsoft.com/office/drawing/2014/main" id="{633F9ACE-BCBF-4B1F-88A7-45EF5012577F}"/>
              </a:ext>
            </a:extLst>
          </p:cNvPr>
          <p:cNvSpPr>
            <a:spLocks noGrp="1" noRot="1" noChangeAspect="1"/>
          </p:cNvSpPr>
          <p:nvPr>
            <p:ph type="sldImg"/>
          </p:nvPr>
        </p:nvSpPr>
        <p:spPr/>
      </p:sp>
    </p:spTree>
    <p:extLst>
      <p:ext uri="{BB962C8B-B14F-4D97-AF65-F5344CB8AC3E}">
        <p14:creationId xmlns:p14="http://schemas.microsoft.com/office/powerpoint/2010/main" val="209172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endParaRPr lang="en-US" altLang="ja-JP"/>
          </a:p>
          <a:p>
            <a:pPr marL="174793" indent="-174793">
              <a:buFont typeface="Arial" panose="020B0604020202020204" pitchFamily="34" charset="0"/>
              <a:buChar char="•"/>
            </a:pPr>
            <a:r>
              <a:rPr lang="ja-JP" altLang="en-US"/>
              <a:t>「次は、グループでの作業です」</a:t>
            </a:r>
            <a:endParaRPr lang="en-US" altLang="ja-JP"/>
          </a:p>
          <a:p>
            <a:endParaRPr lang="en-US" altLang="ja-JP"/>
          </a:p>
          <a:p>
            <a:pPr marL="174793" indent="-174793">
              <a:buFont typeface="Arial" panose="020B0604020202020204" pitchFamily="34" charset="0"/>
              <a:buChar char="•"/>
            </a:pPr>
            <a:r>
              <a:rPr lang="ja-JP" altLang="en-US"/>
              <a:t>ハザードマップを確認し、地域の地図に、浸水想定エリア、土砂災害危険エリアを黒色で囲み斜線で書き込みましょう。</a:t>
            </a:r>
            <a:endParaRPr lang="en-US" altLang="ja-JP"/>
          </a:p>
          <a:p>
            <a:pPr marL="174793" indent="-174793">
              <a:buFont typeface="Arial" panose="020B0604020202020204" pitchFamily="34" charset="0"/>
              <a:buChar char="•"/>
            </a:pPr>
            <a:r>
              <a:rPr lang="ja-JP" altLang="en-US"/>
              <a:t>確認するハザードは、洪水・浸水・内水、高潮、土砂災害です。</a:t>
            </a:r>
            <a:endParaRPr lang="en-US" altLang="ja-JP"/>
          </a:p>
          <a:p>
            <a:pPr marL="174793" indent="-174793">
              <a:buFont typeface="Arial" panose="020B0604020202020204" pitchFamily="34" charset="0"/>
              <a:buChar char="•"/>
            </a:pPr>
            <a:r>
              <a:rPr lang="ja-JP" altLang="en-US"/>
              <a:t>アンダーパスの位置を、赤色で囲み斜線を書き込みましょう。</a:t>
            </a:r>
            <a:endParaRPr lang="en-US" altLang="ja-JP"/>
          </a:p>
          <a:p>
            <a:pPr lvl="1"/>
            <a:r>
              <a:rPr lang="en-US" altLang="ja-JP"/>
              <a:t>※</a:t>
            </a:r>
            <a:r>
              <a:rPr lang="ja-JP" altLang="en-US"/>
              <a:t>アンダーパス</a:t>
            </a:r>
            <a:r>
              <a:rPr lang="en-US" altLang="ja-JP"/>
              <a:t>…</a:t>
            </a:r>
            <a:r>
              <a:rPr lang="ja-JP" altLang="en-US"/>
              <a:t>鉄道や道路の下を通る地下道で、浸水時は水没する可能性が高い。</a:t>
            </a:r>
          </a:p>
          <a:p>
            <a:pPr marL="174793" indent="-174793">
              <a:buFont typeface="Arial" panose="020B0604020202020204" pitchFamily="34" charset="0"/>
              <a:buChar char="•"/>
            </a:pPr>
            <a:r>
              <a:rPr lang="ja-JP" altLang="en-US"/>
              <a:t>このワークの④は、ハザードマップにアンダーパスの位置が記載されている場合に実施して下さい。</a:t>
            </a:r>
          </a:p>
          <a:p>
            <a:endParaRPr lang="ja-JP" altLang="en-US"/>
          </a:p>
          <a:p>
            <a:endParaRPr lang="ja-JP" altLang="en-US"/>
          </a:p>
          <a:p>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6</a:t>
            </a:fld>
            <a:endParaRPr lang="ja-JP" altLang="en-US"/>
          </a:p>
        </p:txBody>
      </p:sp>
      <p:sp>
        <p:nvSpPr>
          <p:cNvPr id="5" name="正方形/長方形 4"/>
          <p:cNvSpPr/>
          <p:nvPr/>
        </p:nvSpPr>
        <p:spPr>
          <a:xfrm>
            <a:off x="918123" y="3731344"/>
            <a:ext cx="2530686" cy="11150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3223" tIns="46612" rIns="93223" bIns="46612"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15" name="スライド イメージ プレースホルダー 14">
            <a:extLst>
              <a:ext uri="{FF2B5EF4-FFF2-40B4-BE49-F238E27FC236}">
                <a16:creationId xmlns:a16="http://schemas.microsoft.com/office/drawing/2014/main" id="{C16988BC-14FF-4070-879A-D9C68248E235}"/>
              </a:ext>
            </a:extLst>
          </p:cNvPr>
          <p:cNvSpPr>
            <a:spLocks noGrp="1" noRot="1" noChangeAspect="1"/>
          </p:cNvSpPr>
          <p:nvPr>
            <p:ph type="sldImg"/>
          </p:nvPr>
        </p:nvSpPr>
        <p:spPr/>
      </p:sp>
    </p:spTree>
    <p:extLst>
      <p:ext uri="{BB962C8B-B14F-4D97-AF65-F5344CB8AC3E}">
        <p14:creationId xmlns:p14="http://schemas.microsoft.com/office/powerpoint/2010/main" val="379252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endParaRPr lang="en-US" altLang="ja-JP"/>
          </a:p>
          <a:p>
            <a:pPr marL="174793" indent="-174793">
              <a:buFont typeface="Arial" panose="020B0604020202020204" pitchFamily="34" charset="0"/>
              <a:buChar char="•"/>
            </a:pPr>
            <a:r>
              <a:rPr lang="ja-JP" altLang="en-US"/>
              <a:t>必要に応じて、用語の説明を行います。</a:t>
            </a:r>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7</a:t>
            </a:fld>
            <a:endParaRPr lang="ja-JP" altLang="en-US"/>
          </a:p>
        </p:txBody>
      </p:sp>
      <p:sp>
        <p:nvSpPr>
          <p:cNvPr id="7" name="スライド イメージ プレースホルダー 6">
            <a:extLst>
              <a:ext uri="{FF2B5EF4-FFF2-40B4-BE49-F238E27FC236}">
                <a16:creationId xmlns:a16="http://schemas.microsoft.com/office/drawing/2014/main" id="{E017958B-53DC-4693-901D-5C3D096BFE66}"/>
              </a:ext>
            </a:extLst>
          </p:cNvPr>
          <p:cNvSpPr>
            <a:spLocks noGrp="1" noRot="1" noChangeAspect="1"/>
          </p:cNvSpPr>
          <p:nvPr>
            <p:ph type="sldImg"/>
          </p:nvPr>
        </p:nvSpPr>
        <p:spPr/>
      </p:sp>
    </p:spTree>
    <p:extLst>
      <p:ext uri="{BB962C8B-B14F-4D97-AF65-F5344CB8AC3E}">
        <p14:creationId xmlns:p14="http://schemas.microsoft.com/office/powerpoint/2010/main" val="3641069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a:xfrm>
            <a:off x="679768" y="5137420"/>
            <a:ext cx="5438140" cy="4494244"/>
          </a:xfrm>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「次は、避難経路の確認です」</a:t>
            </a:r>
            <a:endParaRPr lang="en-US" altLang="ja-JP"/>
          </a:p>
          <a:p>
            <a:pPr marL="174793" indent="-174793">
              <a:buFont typeface="Arial" panose="020B0604020202020204" pitchFamily="34" charset="0"/>
              <a:buChar char="•"/>
            </a:pPr>
            <a:r>
              <a:rPr lang="ja-JP" altLang="en-US"/>
              <a:t>それぞれの自宅から避難場所までの避難経路に赤線を書き込みましょう。</a:t>
            </a:r>
            <a:endParaRPr lang="en-US" altLang="ja-JP"/>
          </a:p>
          <a:p>
            <a:pPr marL="174793" indent="-174793">
              <a:buFont typeface="Arial" panose="020B0604020202020204" pitchFamily="34" charset="0"/>
              <a:buChar char="•"/>
            </a:pPr>
            <a:r>
              <a:rPr lang="ja-JP" altLang="en-US"/>
              <a:t>避難経路を考える際は、川や海岸の近く、アンダーパスなど浸水しそうな場所は避けるようにしましょう。また、できるだけ広い道を通るようにしましょう。</a:t>
            </a:r>
            <a:endParaRPr lang="en-US" altLang="ja-JP"/>
          </a:p>
          <a:p>
            <a:pPr lvl="1"/>
            <a:r>
              <a:rPr lang="en-US" altLang="ja-JP"/>
              <a:t>※</a:t>
            </a:r>
            <a:r>
              <a:rPr lang="ja-JP" altLang="en-US"/>
              <a:t>アンダーパス</a:t>
            </a:r>
            <a:r>
              <a:rPr lang="en-US" altLang="ja-JP"/>
              <a:t>…</a:t>
            </a:r>
            <a:r>
              <a:rPr lang="ja-JP" altLang="en-US"/>
              <a:t>道路を掘り下げて交差する道路の下をくぐる形にしたもの。</a:t>
            </a:r>
            <a:endParaRPr lang="en-US" altLang="ja-JP"/>
          </a:p>
          <a:p>
            <a:pPr lvl="1"/>
            <a:r>
              <a:rPr lang="en-US" altLang="ja-JP"/>
              <a:t>※</a:t>
            </a:r>
            <a:r>
              <a:rPr lang="ja-JP" altLang="en-US"/>
              <a:t>内水氾濫</a:t>
            </a:r>
            <a:r>
              <a:rPr lang="en-US" altLang="ja-JP"/>
              <a:t>…</a:t>
            </a:r>
            <a:r>
              <a:rPr lang="ja-JP" altLang="en-US"/>
              <a:t>市街地などに降った雨が排水路や下水管の雨水処理能力を超えた際や、雨で川の水位が上昇して市街地などの水を川に排出することができなくなった際に、市街地などに水が溢れてしまう浸水害のこと。　</a:t>
            </a:r>
            <a:endParaRPr lang="en-US" altLang="ja-JP"/>
          </a:p>
          <a:p>
            <a:pPr marL="174793" indent="-174793">
              <a:buFont typeface="Arial" panose="020B0604020202020204" pitchFamily="34" charset="0"/>
              <a:buChar char="•"/>
            </a:pPr>
            <a:r>
              <a:rPr lang="ja-JP" altLang="en-US"/>
              <a:t>［各グループの作業が終了］</a:t>
            </a:r>
            <a:endParaRPr lang="en-US" altLang="ja-JP"/>
          </a:p>
          <a:p>
            <a:pPr marL="174793" indent="-174793">
              <a:buFont typeface="Arial" panose="020B0604020202020204" pitchFamily="34" charset="0"/>
              <a:buChar char="•"/>
            </a:pPr>
            <a:r>
              <a:rPr lang="ja-JP" altLang="en-US"/>
              <a:t>今確認した、避難先と避難経路を、研修が終わった後に実際見ることも効果的です。</a:t>
            </a:r>
            <a:endParaRPr lang="en-US" altLang="ja-JP"/>
          </a:p>
          <a:p>
            <a:pPr marL="174793" indent="-174793">
              <a:buFont typeface="Arial" panose="020B0604020202020204" pitchFamily="34" charset="0"/>
              <a:buChar char="•"/>
            </a:pPr>
            <a:r>
              <a:rPr lang="ja-JP" altLang="en-US"/>
              <a:t>今まで気づかなかったことや、実は危ない場所に気づいたりすることもあります。</a:t>
            </a:r>
            <a:endParaRPr lang="en-US" altLang="ja-JP"/>
          </a:p>
          <a:p>
            <a:pPr marL="174793" indent="-174793">
              <a:buFont typeface="Arial" panose="020B0604020202020204" pitchFamily="34" charset="0"/>
              <a:buChar char="•"/>
            </a:pPr>
            <a:r>
              <a:rPr lang="ja-JP" altLang="en-US"/>
              <a:t>そのときは、違う経路を改めて考えてみましょう。</a:t>
            </a:r>
            <a:endParaRPr lang="en-US" altLang="ja-JP"/>
          </a:p>
          <a:p>
            <a:pPr marL="174793" indent="-174793">
              <a:buFont typeface="Arial" panose="020B0604020202020204" pitchFamily="34" charset="0"/>
              <a:buChar char="•"/>
            </a:pPr>
            <a:r>
              <a:rPr lang="ja-JP" altLang="en-US"/>
              <a:t>このワークは地域の住民の方と行っても効果的です。地域の防災力の向上のため、活用してもらうことを伝えましょう。</a:t>
            </a:r>
            <a:endParaRPr lang="en-US" altLang="ja-JP"/>
          </a:p>
          <a:p>
            <a:pPr marL="174793" indent="-174793">
              <a:buFont typeface="Arial" panose="020B0604020202020204" pitchFamily="34" charset="0"/>
              <a:buChar char="•"/>
            </a:pPr>
            <a:r>
              <a:rPr lang="ja-JP" altLang="en-US"/>
              <a:t>また、地域で実際に避難経路や危険箇所を確認する場合は、自主防災組織だけでなく、消防団等と連携して行うことが効果的であることを伝えます。</a:t>
            </a:r>
          </a:p>
          <a:p>
            <a:endParaRPr lang="ja-JP" altLang="en-US"/>
          </a:p>
          <a:p>
            <a:endParaRPr lang="ja-JP" altLang="en-US"/>
          </a:p>
          <a:p>
            <a:endParaRPr lang="ja-JP" altLang="en-US"/>
          </a:p>
          <a:p>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8</a:t>
            </a:fld>
            <a:endParaRPr lang="ja-JP" altLang="en-US"/>
          </a:p>
        </p:txBody>
      </p:sp>
      <p:sp>
        <p:nvSpPr>
          <p:cNvPr id="15" name="スライド イメージ プレースホルダー 14">
            <a:extLst>
              <a:ext uri="{FF2B5EF4-FFF2-40B4-BE49-F238E27FC236}">
                <a16:creationId xmlns:a16="http://schemas.microsoft.com/office/drawing/2014/main" id="{D90CAE61-D93E-4310-9A87-22103CBB2E7A}"/>
              </a:ext>
            </a:extLst>
          </p:cNvPr>
          <p:cNvSpPr>
            <a:spLocks noGrp="1" noRot="1" noChangeAspect="1"/>
          </p:cNvSpPr>
          <p:nvPr>
            <p:ph type="sldImg"/>
          </p:nvPr>
        </p:nvSpPr>
        <p:spPr/>
      </p:sp>
    </p:spTree>
    <p:extLst>
      <p:ext uri="{BB962C8B-B14F-4D97-AF65-F5344CB8AC3E}">
        <p14:creationId xmlns:p14="http://schemas.microsoft.com/office/powerpoint/2010/main" val="1362890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r>
              <a:rPr lang="ja-JP" altLang="en-US"/>
              <a:t>［各グループの作業が終了］</a:t>
            </a:r>
            <a:endParaRPr lang="en-US" altLang="ja-JP"/>
          </a:p>
          <a:p>
            <a:pPr marL="174793" indent="-174793">
              <a:buFont typeface="Arial" panose="020B0604020202020204" pitchFamily="34" charset="0"/>
              <a:buChar char="•"/>
            </a:pPr>
            <a:r>
              <a:rPr lang="ja-JP" altLang="en-US"/>
              <a:t>今確認した、避難先と避難経路を、研修が終わった後に実際見ることも効果的です。</a:t>
            </a:r>
          </a:p>
          <a:p>
            <a:pPr marL="174793" indent="-174793">
              <a:buFont typeface="Arial" panose="020B0604020202020204" pitchFamily="34" charset="0"/>
              <a:buChar char="•"/>
            </a:pPr>
            <a:r>
              <a:rPr lang="ja-JP" altLang="en-US"/>
              <a:t>今まで気づかなかったことや、実は危ない場所に気づいたりすることもあります。</a:t>
            </a:r>
          </a:p>
          <a:p>
            <a:pPr marL="174793" indent="-174793">
              <a:buFont typeface="Arial" panose="020B0604020202020204" pitchFamily="34" charset="0"/>
              <a:buChar char="•"/>
            </a:pPr>
            <a:r>
              <a:rPr lang="ja-JP" altLang="en-US"/>
              <a:t>そのときは、違う経路を改めて考えてみましょう。</a:t>
            </a:r>
          </a:p>
          <a:p>
            <a:pPr marL="174793" indent="-174793">
              <a:buFont typeface="Arial" panose="020B0604020202020204" pitchFamily="34" charset="0"/>
              <a:buChar char="•"/>
            </a:pPr>
            <a:r>
              <a:rPr lang="ja-JP" altLang="en-US"/>
              <a:t>このワークは地域の住民の方と行っても効果的です。地域の防災力の向上のため、活用してもらうことを伝えましょう。</a:t>
            </a:r>
          </a:p>
          <a:p>
            <a:pPr marL="174793" indent="-174793">
              <a:buFont typeface="Arial" panose="020B0604020202020204" pitchFamily="34" charset="0"/>
              <a:buChar char="•"/>
            </a:pPr>
            <a:r>
              <a:rPr lang="ja-JP" altLang="en-US"/>
              <a:t>また、地域で実際に避難経路や危険箇所を確認する場合は、自主防災組織だけでなく、消防団等と連携して行うことが効果的であることを伝えます。</a:t>
            </a:r>
          </a:p>
          <a:p>
            <a:endParaRPr kumimoji="1"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9</a:t>
            </a:fld>
            <a:endParaRPr kumimoji="1" lang="ja-JP" altLang="en-US"/>
          </a:p>
        </p:txBody>
      </p:sp>
    </p:spTree>
    <p:extLst>
      <p:ext uri="{BB962C8B-B14F-4D97-AF65-F5344CB8AC3E}">
        <p14:creationId xmlns:p14="http://schemas.microsoft.com/office/powerpoint/2010/main" val="3836285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F063C3AE-A6B3-4AB6-9C2D-646304FD865B}"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a:extLst>
              <a:ext uri="{FF2B5EF4-FFF2-40B4-BE49-F238E27FC236}">
                <a16:creationId xmlns:a16="http://schemas.microsoft.com/office/drawing/2014/main" id="{F126F7ED-BDC0-44DB-A17E-DE20B42858F1}"/>
              </a:ext>
            </a:extLst>
          </p:cNvPr>
          <p:cNvSpPr>
            <a:spLocks noGrp="1"/>
          </p:cNvSpPr>
          <p:nvPr>
            <p:ph type="sldNum" sz="quarter" idx="12"/>
          </p:nvPr>
        </p:nvSpPr>
        <p:spPr>
          <a:xfrm>
            <a:off x="7086600" y="6492875"/>
            <a:ext cx="2057400" cy="365125"/>
          </a:xfrm>
          <a:prstGeom prst="rect">
            <a:avLst/>
          </a:prstGeom>
        </p:spPr>
        <p:txBody>
          <a:bodyPr/>
          <a:lstStyle>
            <a:lvl1pPr>
              <a:defRPr sz="14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97919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四角形: 角を丸くする 1">
            <a:extLst>
              <a:ext uri="{FF2B5EF4-FFF2-40B4-BE49-F238E27FC236}">
                <a16:creationId xmlns:a16="http://schemas.microsoft.com/office/drawing/2014/main" id="{150C7320-175F-477A-9123-FAA5BC77DEC6}"/>
              </a:ext>
            </a:extLst>
          </p:cNvPr>
          <p:cNvSpPr/>
          <p:nvPr userDrawn="1"/>
        </p:nvSpPr>
        <p:spPr>
          <a:xfrm>
            <a:off x="431800" y="431800"/>
            <a:ext cx="8280400" cy="6061075"/>
          </a:xfrm>
          <a:prstGeom prst="roundRect">
            <a:avLst>
              <a:gd name="adj" fmla="val 4514"/>
            </a:avLst>
          </a:prstGeom>
          <a:solidFill>
            <a:schemeClr val="bg1"/>
          </a:solidFill>
          <a:ln w="3810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0384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701439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47BD420-80C1-4C5F-BFAE-043128BC8D74}"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29272239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48C694-695C-47E5-9F13-D1E8FF7DB8E7}"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27477311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48FA97E-FA00-4788-9F1A-C81F500465D0}"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360818932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4164763-E8E2-4C1F-8756-BB316BCA2A0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306737747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50083"/>
          </a:xfrm>
          <a:prstGeom prst="rect">
            <a:avLst/>
          </a:prstGeom>
          <a:solidFill>
            <a:srgbClr val="35A16B"/>
          </a:solidFill>
        </p:spPr>
        <p:txBody>
          <a:bodyPr>
            <a:noAutofit/>
          </a:bodyPr>
          <a:lstStyle>
            <a:lvl1pPr>
              <a:defRPr sz="3200" b="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hasCustomPrompt="1"/>
          </p:nvPr>
        </p:nvSpPr>
        <p:spPr>
          <a:xfrm>
            <a:off x="409575" y="889000"/>
            <a:ext cx="8343899"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1741422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8575"/>
            <a:ext cx="9144000" cy="650083"/>
          </a:xfrm>
          <a:prstGeom prst="rect">
            <a:avLst/>
          </a:prstGeom>
          <a:solidFill>
            <a:schemeClr val="accent4">
              <a:lumMod val="75000"/>
            </a:schemeClr>
          </a:solidFill>
        </p:spPr>
        <p:txBody>
          <a:bodyPr lIns="288000">
            <a:noAutofit/>
          </a:bodyPr>
          <a:lstStyle>
            <a:lvl1pPr algn="l">
              <a:defRPr sz="3200" b="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hasCustomPrompt="1"/>
          </p:nvPr>
        </p:nvSpPr>
        <p:spPr>
          <a:xfrm>
            <a:off x="409575" y="889000"/>
            <a:ext cx="8343899"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2441425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正方形/長方形 1">
            <a:extLst>
              <a:ext uri="{FF2B5EF4-FFF2-40B4-BE49-F238E27FC236}">
                <a16:creationId xmlns:a16="http://schemas.microsoft.com/office/drawing/2014/main" id="{91ED49BB-BC92-46F8-AAEF-93E5D653CF29}"/>
              </a:ext>
            </a:extLst>
          </p:cNvPr>
          <p:cNvSpPr/>
          <p:nvPr userDrawn="1"/>
        </p:nvSpPr>
        <p:spPr>
          <a:xfrm>
            <a:off x="0" y="0"/>
            <a:ext cx="914400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4" descr="「ピクトグラム　フリー　ペン」の画像検索結果">
            <a:extLst>
              <a:ext uri="{FF2B5EF4-FFF2-40B4-BE49-F238E27FC236}">
                <a16:creationId xmlns:a16="http://schemas.microsoft.com/office/drawing/2014/main" id="{66DE3B5C-31B0-429C-A63C-E937CCF669D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8296" y="-43312"/>
            <a:ext cx="890226" cy="890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748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376354-C1CC-44FA-8010-C16429120441}"/>
              </a:ext>
            </a:extLst>
          </p:cNvPr>
          <p:cNvSpPr/>
          <p:nvPr userDrawn="1"/>
        </p:nvSpPr>
        <p:spPr>
          <a:xfrm>
            <a:off x="174171" y="159656"/>
            <a:ext cx="8781143" cy="65169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p:nvPr>
        </p:nvSpPr>
        <p:spPr>
          <a:xfrm>
            <a:off x="621392" y="1550082"/>
            <a:ext cx="7886700" cy="2513918"/>
          </a:xfrm>
          <a:prstGeom prst="rect">
            <a:avLst/>
          </a:prstGeom>
        </p:spPr>
        <p:txBody>
          <a:bodyPr anchor="b">
            <a:normAutofit/>
          </a:bodyPr>
          <a:lstStyle>
            <a:lvl1pPr algn="ctr">
              <a:defRPr sz="5400">
                <a:latin typeface="ＭＳ ゴシック" panose="020B0609070205080204" pitchFamily="49" charset="-128"/>
                <a:ea typeface="ＭＳ ゴシック" panose="020B0609070205080204" pitchFamily="49" charset="-128"/>
              </a:defRPr>
            </a:lvl1pPr>
          </a:lstStyle>
          <a:p>
            <a:r>
              <a:rPr lang="ja-JP" altLang="en-US"/>
              <a:t>マスター タイトルの書式設定</a:t>
            </a:r>
            <a:endParaRPr lang="en-US"/>
          </a:p>
        </p:txBody>
      </p:sp>
      <p:sp>
        <p:nvSpPr>
          <p:cNvPr id="8" name="正方形/長方形 7">
            <a:extLst>
              <a:ext uri="{FF2B5EF4-FFF2-40B4-BE49-F238E27FC236}">
                <a16:creationId xmlns:a16="http://schemas.microsoft.com/office/drawing/2014/main" id="{063C3407-5301-48D5-9F86-3F8F09C086D3}"/>
              </a:ext>
            </a:extLst>
          </p:cNvPr>
          <p:cNvSpPr/>
          <p:nvPr userDrawn="1"/>
        </p:nvSpPr>
        <p:spPr>
          <a:xfrm>
            <a:off x="621392" y="4557486"/>
            <a:ext cx="7886700"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91600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2AF33627-8408-484C-82E0-FBBA0B252109}"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1369108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33AC838-1347-42DC-8205-9FF0B7D30B46}" type="datetime1">
              <a:rPr kumimoji="1" lang="ja-JP" altLang="en-US" smtClean="0"/>
              <a:t>2024/3/29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419492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4B051BF7-F66B-4531-BCC4-5D7F93C53213}" type="datetime1">
              <a:rPr kumimoji="1" lang="ja-JP" altLang="en-US" smtClean="0"/>
              <a:t>2024/3/29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129393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正方形/長方形 1">
            <a:extLst>
              <a:ext uri="{FF2B5EF4-FFF2-40B4-BE49-F238E27FC236}">
                <a16:creationId xmlns:a16="http://schemas.microsoft.com/office/drawing/2014/main" id="{91ED49BB-BC92-46F8-AAEF-93E5D653CF29}"/>
              </a:ext>
            </a:extLst>
          </p:cNvPr>
          <p:cNvSpPr/>
          <p:nvPr userDrawn="1"/>
        </p:nvSpPr>
        <p:spPr>
          <a:xfrm>
            <a:off x="0" y="0"/>
            <a:ext cx="9144000" cy="6858000"/>
          </a:xfrm>
          <a:prstGeom prst="rect">
            <a:avLst/>
          </a:prstGeom>
          <a:solidFill>
            <a:srgbClr val="52B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40704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85713-B5C3-436A-892A-C08907ECB122}" type="datetime1">
              <a:rPr kumimoji="1" lang="ja-JP" altLang="en-US" smtClean="0"/>
              <a:t>2024/3/29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Slide Number Placeholder 5">
            <a:extLst>
              <a:ext uri="{FF2B5EF4-FFF2-40B4-BE49-F238E27FC236}">
                <a16:creationId xmlns:a16="http://schemas.microsoft.com/office/drawing/2014/main" id="{B555D78C-C07B-4496-8064-6477A607102C}"/>
              </a:ext>
            </a:extLst>
          </p:cNvPr>
          <p:cNvSpPr>
            <a:spLocks noGrp="1"/>
          </p:cNvSpPr>
          <p:nvPr>
            <p:ph type="sldNum" sz="quarter" idx="4"/>
          </p:nvPr>
        </p:nvSpPr>
        <p:spPr>
          <a:xfrm>
            <a:off x="7086600" y="6492875"/>
            <a:ext cx="2057400" cy="365125"/>
          </a:xfrm>
          <a:prstGeom prst="rect">
            <a:avLst/>
          </a:prstGeom>
        </p:spPr>
        <p:txBody>
          <a:bodyPr/>
          <a:lstStyle>
            <a:lvl1pPr>
              <a:defRPr sz="14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642501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6" r:id="rId4"/>
    <p:sldLayoutId id="2147483663" r:id="rId5"/>
    <p:sldLayoutId id="2147483664" r:id="rId6"/>
    <p:sldLayoutId id="2147483665" r:id="rId7"/>
    <p:sldLayoutId id="2147483666" r:id="rId8"/>
    <p:sldLayoutId id="2147483667" r:id="rId9"/>
    <p:sldLayoutId id="2147483673" r:id="rId10"/>
    <p:sldLayoutId id="2147483674" r:id="rId11"/>
    <p:sldLayoutId id="2147483668" r:id="rId12"/>
    <p:sldLayoutId id="2147483669" r:id="rId13"/>
    <p:sldLayoutId id="2147483670" r:id="rId14"/>
    <p:sldLayoutId id="2147483671" r:id="rId1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334975-DAFC-4F74-98A6-EFBFA584F806}"/>
              </a:ext>
            </a:extLst>
          </p:cNvPr>
          <p:cNvSpPr>
            <a:spLocks noGrp="1"/>
          </p:cNvSpPr>
          <p:nvPr>
            <p:ph type="title"/>
          </p:nvPr>
        </p:nvSpPr>
        <p:spPr>
          <a:xfrm>
            <a:off x="568229" y="1550082"/>
            <a:ext cx="8000094" cy="2513918"/>
          </a:xfrm>
        </p:spPr>
        <p:txBody>
          <a:bodyPr>
            <a:noAutofit/>
          </a:bodyPr>
          <a:lstStyle/>
          <a:p>
            <a:pPr algn="l"/>
            <a:r>
              <a:rPr lang="en-US" altLang="ja-JP" dirty="0">
                <a:solidFill>
                  <a:schemeClr val="tx1">
                    <a:lumMod val="75000"/>
                    <a:lumOff val="25000"/>
                  </a:schemeClr>
                </a:solidFill>
                <a:latin typeface="HGPｺﾞｼｯｸE" panose="020B0900000000000000" pitchFamily="50" charset="-128"/>
                <a:ea typeface="HGPｺﾞｼｯｸE" panose="020B0900000000000000" pitchFamily="50" charset="-128"/>
              </a:rPr>
              <a:t>C28</a:t>
            </a:r>
            <a:r>
              <a:rPr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rPr>
              <a:t>．安全な避難行動</a:t>
            </a:r>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3" name="正方形/長方形 2">
            <a:extLst>
              <a:ext uri="{FF2B5EF4-FFF2-40B4-BE49-F238E27FC236}">
                <a16:creationId xmlns:a16="http://schemas.microsoft.com/office/drawing/2014/main" id="{610328FA-9877-4BD3-B323-1BE49B802EDF}"/>
              </a:ext>
            </a:extLst>
          </p:cNvPr>
          <p:cNvSpPr/>
          <p:nvPr/>
        </p:nvSpPr>
        <p:spPr>
          <a:xfrm>
            <a:off x="7760384" y="307605"/>
            <a:ext cx="1049867" cy="372533"/>
          </a:xfrm>
          <a:prstGeom prst="rect">
            <a:avLst/>
          </a:prstGeom>
          <a:solidFill>
            <a:srgbClr val="FFFF0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chemeClr val="tx1">
                    <a:lumMod val="65000"/>
                    <a:lumOff val="35000"/>
                  </a:schemeClr>
                </a:solidFill>
                <a:latin typeface="HGPｺﾞｼｯｸE" panose="020B0900000000000000" pitchFamily="50" charset="-128"/>
                <a:ea typeface="HGPｺﾞｼｯｸE" panose="020B0900000000000000" pitchFamily="50" charset="-128"/>
              </a:rPr>
              <a:t>25</a:t>
            </a:r>
            <a:r>
              <a:rPr kumimoji="1" lang="ja-JP" altLang="en-US">
                <a:solidFill>
                  <a:schemeClr val="tx1">
                    <a:lumMod val="65000"/>
                    <a:lumOff val="35000"/>
                  </a:schemeClr>
                </a:solidFill>
                <a:latin typeface="HGPｺﾞｼｯｸE" panose="020B0900000000000000" pitchFamily="50" charset="-128"/>
                <a:ea typeface="HGPｺﾞｼｯｸE" panose="020B0900000000000000" pitchFamily="50" charset="-128"/>
              </a:rPr>
              <a:t>分</a:t>
            </a:r>
          </a:p>
        </p:txBody>
      </p:sp>
    </p:spTree>
    <p:extLst>
      <p:ext uri="{BB962C8B-B14F-4D97-AF65-F5344CB8AC3E}">
        <p14:creationId xmlns:p14="http://schemas.microsoft.com/office/powerpoint/2010/main" val="3781747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7E8019D-5A5E-43AA-B3BB-6CD89776671C}"/>
              </a:ext>
            </a:extLst>
          </p:cNvPr>
          <p:cNvSpPr>
            <a:spLocks noGrp="1"/>
          </p:cNvSpPr>
          <p:nvPr>
            <p:ph type="sldNum" sz="quarter" idx="12"/>
          </p:nvPr>
        </p:nvSpPr>
        <p:spPr/>
        <p:txBody>
          <a:bodyPr/>
          <a:lstStyle/>
          <a:p>
            <a:fld id="{48C0FCB9-D989-46F1-965E-624BDAC7E129}" type="slidenum">
              <a:rPr kumimoji="1" lang="ja-JP" altLang="en-US" smtClean="0"/>
              <a:pPr/>
              <a:t>10</a:t>
            </a:fld>
            <a:endParaRPr kumimoji="1" lang="ja-JP" altLang="en-US"/>
          </a:p>
        </p:txBody>
      </p:sp>
      <p:grpSp>
        <p:nvGrpSpPr>
          <p:cNvPr id="3" name="グループ化 2">
            <a:extLst>
              <a:ext uri="{FF2B5EF4-FFF2-40B4-BE49-F238E27FC236}">
                <a16:creationId xmlns:a16="http://schemas.microsoft.com/office/drawing/2014/main" id="{81821326-65B3-4409-B262-99CE76E9D211}"/>
              </a:ext>
            </a:extLst>
          </p:cNvPr>
          <p:cNvGrpSpPr/>
          <p:nvPr/>
        </p:nvGrpSpPr>
        <p:grpSpPr>
          <a:xfrm>
            <a:off x="481181" y="1384299"/>
            <a:ext cx="7584633" cy="3849853"/>
            <a:chOff x="459658" y="1035538"/>
            <a:chExt cx="8158872" cy="3849853"/>
          </a:xfrm>
        </p:grpSpPr>
        <p:sp>
          <p:nvSpPr>
            <p:cNvPr id="2" name="直角三角形 1">
              <a:extLst>
                <a:ext uri="{FF2B5EF4-FFF2-40B4-BE49-F238E27FC236}">
                  <a16:creationId xmlns:a16="http://schemas.microsoft.com/office/drawing/2014/main" id="{02E3BFED-6107-4E75-A6C3-D06AAF8D1256}"/>
                </a:ext>
              </a:extLst>
            </p:cNvPr>
            <p:cNvSpPr/>
            <p:nvPr/>
          </p:nvSpPr>
          <p:spPr>
            <a:xfrm flipH="1" flipV="1">
              <a:off x="459658" y="1035538"/>
              <a:ext cx="1745673" cy="1706332"/>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5" name="四角形: 角を丸くする 4">
              <a:extLst>
                <a:ext uri="{FF2B5EF4-FFF2-40B4-BE49-F238E27FC236}">
                  <a16:creationId xmlns:a16="http://schemas.microsoft.com/office/drawing/2014/main" id="{C6027D71-137B-4D89-AD94-059CF63A5526}"/>
                </a:ext>
              </a:extLst>
            </p:cNvPr>
            <p:cNvSpPr/>
            <p:nvPr/>
          </p:nvSpPr>
          <p:spPr>
            <a:xfrm>
              <a:off x="1332494" y="1035538"/>
              <a:ext cx="7286036" cy="3849853"/>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a:lnSpc>
                  <a:spcPts val="5000"/>
                </a:lnSpc>
              </a:pPr>
              <a:r>
                <a:rPr kumimoji="1" lang="ja-JP" altLang="en-US" sz="3600" spc="-300">
                  <a:solidFill>
                    <a:srgbClr val="404040"/>
                  </a:solidFill>
                  <a:latin typeface="HGPｺﾞｼｯｸE" panose="020B0900000000000000" pitchFamily="50" charset="-128"/>
                  <a:ea typeface="HGPｺﾞｼｯｸE" panose="020B0900000000000000" pitchFamily="50" charset="-128"/>
                </a:rPr>
                <a:t>皆さんの自宅周辺の災害リスクを確認する方法を学びましょう</a:t>
              </a:r>
            </a:p>
          </p:txBody>
        </p:sp>
      </p:grpSp>
      <p:sp>
        <p:nvSpPr>
          <p:cNvPr id="6" name="テキスト ボックス 5">
            <a:extLst>
              <a:ext uri="{FF2B5EF4-FFF2-40B4-BE49-F238E27FC236}">
                <a16:creationId xmlns:a16="http://schemas.microsoft.com/office/drawing/2014/main" id="{88745D91-CC28-470E-A75D-F15C9322ACBA}"/>
              </a:ext>
            </a:extLst>
          </p:cNvPr>
          <p:cNvSpPr txBox="1"/>
          <p:nvPr/>
        </p:nvSpPr>
        <p:spPr>
          <a:xfrm>
            <a:off x="2443660" y="5473701"/>
            <a:ext cx="4471096" cy="1200329"/>
          </a:xfrm>
          <a:prstGeom prst="rect">
            <a:avLst/>
          </a:prstGeom>
          <a:noFill/>
        </p:spPr>
        <p:txBody>
          <a:bodyPr wrap="none" rtlCol="0">
            <a:spAutoFit/>
          </a:bodyPr>
          <a:lstStyle/>
          <a:p>
            <a:pPr algn="ctr"/>
            <a:r>
              <a:rPr kumimoji="1" lang="ja-JP" altLang="en-US" sz="2400">
                <a:solidFill>
                  <a:srgbClr val="FF2800"/>
                </a:solidFill>
                <a:latin typeface="HGPｺﾞｼｯｸE" panose="020B0900000000000000" pitchFamily="50" charset="-128"/>
                <a:ea typeface="HGPｺﾞｼｯｸE" panose="020B0900000000000000" pitchFamily="50" charset="-128"/>
              </a:rPr>
              <a:t>参加者の皆さんが研修後に、</a:t>
            </a:r>
            <a:endParaRPr kumimoji="1" lang="en-US" altLang="ja-JP" sz="2400">
              <a:solidFill>
                <a:srgbClr val="FF2800"/>
              </a:solidFill>
              <a:latin typeface="HGPｺﾞｼｯｸE" panose="020B0900000000000000" pitchFamily="50" charset="-128"/>
              <a:ea typeface="HGPｺﾞｼｯｸE" panose="020B0900000000000000" pitchFamily="50" charset="-128"/>
            </a:endParaRPr>
          </a:p>
          <a:p>
            <a:pPr algn="ctr"/>
            <a:r>
              <a:rPr kumimoji="1" lang="ja-JP" altLang="en-US" sz="2400">
                <a:solidFill>
                  <a:srgbClr val="FF2800"/>
                </a:solidFill>
                <a:latin typeface="HGPｺﾞｼｯｸE" panose="020B0900000000000000" pitchFamily="50" charset="-128"/>
                <a:ea typeface="HGPｺﾞｼｯｸE" panose="020B0900000000000000" pitchFamily="50" charset="-128"/>
              </a:rPr>
              <a:t>地域住民の皆さんと一緒に行うと</a:t>
            </a:r>
            <a:endParaRPr kumimoji="1" lang="en-US" altLang="ja-JP" sz="2400">
              <a:solidFill>
                <a:srgbClr val="FF2800"/>
              </a:solidFill>
              <a:latin typeface="HGPｺﾞｼｯｸE" panose="020B0900000000000000" pitchFamily="50" charset="-128"/>
              <a:ea typeface="HGPｺﾞｼｯｸE" panose="020B0900000000000000" pitchFamily="50" charset="-128"/>
            </a:endParaRPr>
          </a:p>
          <a:p>
            <a:pPr algn="ctr"/>
            <a:r>
              <a:rPr kumimoji="1" lang="ja-JP" altLang="en-US" sz="2400">
                <a:solidFill>
                  <a:srgbClr val="FF2800"/>
                </a:solidFill>
                <a:latin typeface="HGPｺﾞｼｯｸE" panose="020B0900000000000000" pitchFamily="50" charset="-128"/>
                <a:ea typeface="HGPｺﾞｼｯｸE" panose="020B0900000000000000" pitchFamily="50" charset="-128"/>
              </a:rPr>
              <a:t>より効果的です</a:t>
            </a:r>
          </a:p>
        </p:txBody>
      </p:sp>
      <p:sp>
        <p:nvSpPr>
          <p:cNvPr id="8" name="正方形/長方形 7">
            <a:extLst>
              <a:ext uri="{FF2B5EF4-FFF2-40B4-BE49-F238E27FC236}">
                <a16:creationId xmlns:a16="http://schemas.microsoft.com/office/drawing/2014/main" id="{30D5922C-2F32-4933-BB7A-33EDBDEB3CEE}"/>
              </a:ext>
            </a:extLst>
          </p:cNvPr>
          <p:cNvSpPr/>
          <p:nvPr/>
        </p:nvSpPr>
        <p:spPr>
          <a:xfrm>
            <a:off x="7024260" y="266041"/>
            <a:ext cx="1605888" cy="372533"/>
          </a:xfrm>
          <a:prstGeom prst="rect">
            <a:avLst/>
          </a:prstGeom>
          <a:solidFill>
            <a:srgbClr val="FFC00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lumMod val="65000"/>
                    <a:lumOff val="35000"/>
                  </a:schemeClr>
                </a:solidFill>
                <a:latin typeface="HGPｺﾞｼｯｸE" panose="020B0900000000000000" pitchFamily="50" charset="-128"/>
                <a:ea typeface="HGPｺﾞｼｯｸE" panose="020B0900000000000000" pitchFamily="50" charset="-128"/>
              </a:rPr>
              <a:t>ワークショップ</a:t>
            </a:r>
          </a:p>
        </p:txBody>
      </p:sp>
      <p:sp>
        <p:nvSpPr>
          <p:cNvPr id="10" name="正方形/長方形 9">
            <a:extLst>
              <a:ext uri="{FF2B5EF4-FFF2-40B4-BE49-F238E27FC236}">
                <a16:creationId xmlns:a16="http://schemas.microsoft.com/office/drawing/2014/main" id="{95304529-FC76-4578-929F-2FEE06F95061}"/>
              </a:ext>
            </a:extLst>
          </p:cNvPr>
          <p:cNvSpPr/>
          <p:nvPr/>
        </p:nvSpPr>
        <p:spPr>
          <a:xfrm>
            <a:off x="0" y="4520492"/>
            <a:ext cx="9144000" cy="71366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a:solidFill>
                  <a:schemeClr val="tx1"/>
                </a:solidFill>
                <a:latin typeface="HGPｺﾞｼｯｸE" panose="020B0900000000000000" pitchFamily="50" charset="-128"/>
                <a:ea typeface="HGPｺﾞｼｯｸE" panose="020B0900000000000000" pitchFamily="50" charset="-128"/>
              </a:rPr>
              <a:t>「地震災害」と「風水害」の２種類がありますので、研修を行う方が、</a:t>
            </a:r>
            <a:br>
              <a:rPr kumimoji="1" lang="en-US" altLang="ja-JP" sz="2400">
                <a:solidFill>
                  <a:schemeClr val="tx1"/>
                </a:solidFill>
                <a:latin typeface="HGPｺﾞｼｯｸE" panose="020B0900000000000000" pitchFamily="50" charset="-128"/>
                <a:ea typeface="HGPｺﾞｼｯｸE" panose="020B0900000000000000" pitchFamily="50" charset="-128"/>
              </a:rPr>
            </a:br>
            <a:r>
              <a:rPr kumimoji="1" lang="ja-JP" altLang="en-US" sz="2400">
                <a:solidFill>
                  <a:schemeClr val="tx1"/>
                </a:solidFill>
                <a:latin typeface="HGPｺﾞｼｯｸE" panose="020B0900000000000000" pitchFamily="50" charset="-128"/>
                <a:ea typeface="HGPｺﾞｼｯｸE" panose="020B0900000000000000" pitchFamily="50" charset="-128"/>
              </a:rPr>
              <a:t>地域の実情に合わせて、適宜選択してご利用下さい。</a:t>
            </a:r>
          </a:p>
        </p:txBody>
      </p:sp>
    </p:spTree>
    <p:extLst>
      <p:ext uri="{BB962C8B-B14F-4D97-AF65-F5344CB8AC3E}">
        <p14:creationId xmlns:p14="http://schemas.microsoft.com/office/powerpoint/2010/main" val="2726679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2FEB3E1-CEFD-4C0C-88C0-6177BEFCD869}"/>
              </a:ext>
            </a:extLst>
          </p:cNvPr>
          <p:cNvSpPr>
            <a:spLocks noGrp="1"/>
          </p:cNvSpPr>
          <p:nvPr>
            <p:ph type="sldNum" sz="quarter" idx="12"/>
          </p:nvPr>
        </p:nvSpPr>
        <p:spPr/>
        <p:txBody>
          <a:bodyPr/>
          <a:lstStyle/>
          <a:p>
            <a:fld id="{48C0FCB9-D989-46F1-965E-624BDAC7E129}" type="slidenum">
              <a:rPr kumimoji="1" lang="ja-JP" altLang="en-US" smtClean="0"/>
              <a:pPr/>
              <a:t>11</a:t>
            </a:fld>
            <a:endParaRPr kumimoji="1" lang="ja-JP" altLang="en-US"/>
          </a:p>
        </p:txBody>
      </p:sp>
      <p:sp>
        <p:nvSpPr>
          <p:cNvPr id="15" name="タイトル 2">
            <a:extLst>
              <a:ext uri="{FF2B5EF4-FFF2-40B4-BE49-F238E27FC236}">
                <a16:creationId xmlns:a16="http://schemas.microsoft.com/office/drawing/2014/main" id="{1ECC25D9-9505-43E9-BBD9-6DD25EEF75AB}"/>
              </a:ext>
            </a:extLst>
          </p:cNvPr>
          <p:cNvSpPr txBox="1">
            <a:spLocks/>
          </p:cNvSpPr>
          <p:nvPr/>
        </p:nvSpPr>
        <p:spPr>
          <a:xfrm>
            <a:off x="136524" y="172632"/>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rPr>
              <a:t>自宅周辺の地震災害リスクチェック</a:t>
            </a:r>
          </a:p>
        </p:txBody>
      </p:sp>
      <p:sp>
        <p:nvSpPr>
          <p:cNvPr id="7" name="タイトル 2">
            <a:extLst>
              <a:ext uri="{FF2B5EF4-FFF2-40B4-BE49-F238E27FC236}">
                <a16:creationId xmlns:a16="http://schemas.microsoft.com/office/drawing/2014/main" id="{47395344-3C20-4930-86FE-9E2A38CB8690}"/>
              </a:ext>
            </a:extLst>
          </p:cNvPr>
          <p:cNvSpPr txBox="1">
            <a:spLocks/>
          </p:cNvSpPr>
          <p:nvPr/>
        </p:nvSpPr>
        <p:spPr>
          <a:xfrm>
            <a:off x="365124" y="3429000"/>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endParaRPr>
          </a:p>
        </p:txBody>
      </p:sp>
      <p:sp>
        <p:nvSpPr>
          <p:cNvPr id="3" name="正方形/長方形 2">
            <a:extLst>
              <a:ext uri="{FF2B5EF4-FFF2-40B4-BE49-F238E27FC236}">
                <a16:creationId xmlns:a16="http://schemas.microsoft.com/office/drawing/2014/main" id="{C6C5DF5B-7553-4AEA-9687-BBDF3DF218F4}"/>
              </a:ext>
            </a:extLst>
          </p:cNvPr>
          <p:cNvSpPr/>
          <p:nvPr/>
        </p:nvSpPr>
        <p:spPr>
          <a:xfrm>
            <a:off x="505482" y="1226227"/>
            <a:ext cx="6403318" cy="830997"/>
          </a:xfrm>
          <a:prstGeom prst="rect">
            <a:avLst/>
          </a:prstGeom>
        </p:spPr>
        <p:txBody>
          <a:bodyPr wrap="square">
            <a:spAutoFit/>
          </a:bodyPr>
          <a:lstStyle/>
          <a:p>
            <a:pPr algn="just"/>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個人作業</a:t>
            </a:r>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＜５分＞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ハザードマップを確認し、ワークシートを記入</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2" name="正方形/長方形 11">
            <a:extLst>
              <a:ext uri="{FF2B5EF4-FFF2-40B4-BE49-F238E27FC236}">
                <a16:creationId xmlns:a16="http://schemas.microsoft.com/office/drawing/2014/main" id="{31A76A49-D179-41A6-95C7-2E11A94A1865}"/>
              </a:ext>
            </a:extLst>
          </p:cNvPr>
          <p:cNvSpPr/>
          <p:nvPr/>
        </p:nvSpPr>
        <p:spPr>
          <a:xfrm>
            <a:off x="735861" y="2459504"/>
            <a:ext cx="4018701" cy="1938992"/>
          </a:xfrm>
          <a:prstGeom prst="rect">
            <a:avLst/>
          </a:prstGeom>
        </p:spPr>
        <p:txBody>
          <a:bodyPr wrap="square">
            <a:spAutoFit/>
          </a:bodyPr>
          <a:lstStyle/>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①ハザードマップ上の自宅の位置を確認しましょう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88000" indent="-288000" algn="just"/>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②ワークシート</a:t>
            </a:r>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地震</a:t>
            </a:r>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記入しましょう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pic>
        <p:nvPicPr>
          <p:cNvPr id="4" name="図 3">
            <a:extLst>
              <a:ext uri="{FF2B5EF4-FFF2-40B4-BE49-F238E27FC236}">
                <a16:creationId xmlns:a16="http://schemas.microsoft.com/office/drawing/2014/main" id="{9125EBCB-D5E0-43BD-BFDF-65405C403AA2}"/>
              </a:ext>
            </a:extLst>
          </p:cNvPr>
          <p:cNvPicPr>
            <a:picLocks noChangeAspect="1"/>
          </p:cNvPicPr>
          <p:nvPr/>
        </p:nvPicPr>
        <p:blipFill>
          <a:blip r:embed="rId3"/>
          <a:stretch>
            <a:fillRect/>
          </a:stretch>
        </p:blipFill>
        <p:spPr>
          <a:xfrm>
            <a:off x="4754562" y="2459504"/>
            <a:ext cx="3889606" cy="3003367"/>
          </a:xfrm>
          <a:prstGeom prst="rect">
            <a:avLst/>
          </a:prstGeom>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43077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7E8019D-5A5E-43AA-B3BB-6CD89776671C}"/>
              </a:ext>
            </a:extLst>
          </p:cNvPr>
          <p:cNvSpPr>
            <a:spLocks noGrp="1"/>
          </p:cNvSpPr>
          <p:nvPr>
            <p:ph type="sldNum" sz="quarter" idx="12"/>
          </p:nvPr>
        </p:nvSpPr>
        <p:spPr/>
        <p:txBody>
          <a:bodyPr/>
          <a:lstStyle/>
          <a:p>
            <a:fld id="{48C0FCB9-D989-46F1-965E-624BDAC7E129}" type="slidenum">
              <a:rPr kumimoji="1" lang="ja-JP" altLang="en-US" smtClean="0"/>
              <a:pPr/>
              <a:t>12</a:t>
            </a:fld>
            <a:endParaRPr kumimoji="1" lang="ja-JP" altLang="en-US"/>
          </a:p>
        </p:txBody>
      </p:sp>
      <p:grpSp>
        <p:nvGrpSpPr>
          <p:cNvPr id="3" name="グループ化 2">
            <a:extLst>
              <a:ext uri="{FF2B5EF4-FFF2-40B4-BE49-F238E27FC236}">
                <a16:creationId xmlns:a16="http://schemas.microsoft.com/office/drawing/2014/main" id="{81821326-65B3-4409-B262-99CE76E9D211}"/>
              </a:ext>
            </a:extLst>
          </p:cNvPr>
          <p:cNvGrpSpPr/>
          <p:nvPr/>
        </p:nvGrpSpPr>
        <p:grpSpPr>
          <a:xfrm>
            <a:off x="481181" y="1384299"/>
            <a:ext cx="7584633" cy="3849853"/>
            <a:chOff x="459658" y="1035538"/>
            <a:chExt cx="8158872" cy="3849853"/>
          </a:xfrm>
        </p:grpSpPr>
        <p:sp>
          <p:nvSpPr>
            <p:cNvPr id="2" name="直角三角形 1">
              <a:extLst>
                <a:ext uri="{FF2B5EF4-FFF2-40B4-BE49-F238E27FC236}">
                  <a16:creationId xmlns:a16="http://schemas.microsoft.com/office/drawing/2014/main" id="{02E3BFED-6107-4E75-A6C3-D06AAF8D1256}"/>
                </a:ext>
              </a:extLst>
            </p:cNvPr>
            <p:cNvSpPr/>
            <p:nvPr/>
          </p:nvSpPr>
          <p:spPr>
            <a:xfrm flipH="1" flipV="1">
              <a:off x="459658" y="1035538"/>
              <a:ext cx="1745673" cy="1706332"/>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5" name="四角形: 角を丸くする 4">
              <a:extLst>
                <a:ext uri="{FF2B5EF4-FFF2-40B4-BE49-F238E27FC236}">
                  <a16:creationId xmlns:a16="http://schemas.microsoft.com/office/drawing/2014/main" id="{C6027D71-137B-4D89-AD94-059CF63A5526}"/>
                </a:ext>
              </a:extLst>
            </p:cNvPr>
            <p:cNvSpPr/>
            <p:nvPr/>
          </p:nvSpPr>
          <p:spPr>
            <a:xfrm>
              <a:off x="1332494" y="1035538"/>
              <a:ext cx="7286036" cy="3849853"/>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algn="ctr">
                <a:lnSpc>
                  <a:spcPts val="5000"/>
                </a:lnSpc>
              </a:pPr>
              <a:r>
                <a:rPr kumimoji="1" lang="ja-JP" altLang="en-US" sz="3600">
                  <a:solidFill>
                    <a:srgbClr val="404040"/>
                  </a:solidFill>
                  <a:latin typeface="HGPｺﾞｼｯｸE" panose="020B0900000000000000" pitchFamily="50" charset="-128"/>
                  <a:ea typeface="HGPｺﾞｼｯｸE" panose="020B0900000000000000" pitchFamily="50" charset="-128"/>
                </a:rPr>
                <a:t>＜地震災害＞</a:t>
              </a:r>
              <a:endParaRPr kumimoji="1" lang="en-US" altLang="ja-JP" sz="3600">
                <a:solidFill>
                  <a:srgbClr val="404040"/>
                </a:solidFill>
                <a:latin typeface="HGPｺﾞｼｯｸE" panose="020B0900000000000000" pitchFamily="50" charset="-128"/>
                <a:ea typeface="HGPｺﾞｼｯｸE" panose="020B0900000000000000" pitchFamily="50" charset="-128"/>
              </a:endParaRPr>
            </a:p>
            <a:p>
              <a:pPr algn="just">
                <a:lnSpc>
                  <a:spcPts val="5000"/>
                </a:lnSpc>
              </a:pPr>
              <a:r>
                <a:rPr kumimoji="1" lang="ja-JP" altLang="en-US" sz="3600">
                  <a:solidFill>
                    <a:srgbClr val="404040"/>
                  </a:solidFill>
                  <a:latin typeface="HGPｺﾞｼｯｸE" panose="020B0900000000000000" pitchFamily="50" charset="-128"/>
                  <a:ea typeface="HGPｺﾞｼｯｸE" panose="020B0900000000000000" pitchFamily="50" charset="-128"/>
                </a:rPr>
                <a:t>皆さんの地域の避難先や、</a:t>
              </a:r>
              <a:br>
                <a:rPr kumimoji="1" lang="en-US" altLang="ja-JP" sz="3600">
                  <a:solidFill>
                    <a:srgbClr val="404040"/>
                  </a:solidFill>
                  <a:latin typeface="HGPｺﾞｼｯｸE" panose="020B0900000000000000" pitchFamily="50" charset="-128"/>
                  <a:ea typeface="HGPｺﾞｼｯｸE" panose="020B0900000000000000" pitchFamily="50" charset="-128"/>
                </a:rPr>
              </a:br>
              <a:r>
                <a:rPr kumimoji="1" lang="ja-JP" altLang="en-US" sz="3600">
                  <a:solidFill>
                    <a:srgbClr val="404040"/>
                  </a:solidFill>
                  <a:latin typeface="HGPｺﾞｼｯｸE" panose="020B0900000000000000" pitchFamily="50" charset="-128"/>
                  <a:ea typeface="HGPｺﾞｼｯｸE" panose="020B0900000000000000" pitchFamily="50" charset="-128"/>
                </a:rPr>
                <a:t>自宅からの避難経路を</a:t>
              </a:r>
              <a:br>
                <a:rPr kumimoji="1" lang="en-US" altLang="ja-JP" sz="3600">
                  <a:solidFill>
                    <a:srgbClr val="404040"/>
                  </a:solidFill>
                  <a:latin typeface="HGPｺﾞｼｯｸE" panose="020B0900000000000000" pitchFamily="50" charset="-128"/>
                  <a:ea typeface="HGPｺﾞｼｯｸE" panose="020B0900000000000000" pitchFamily="50" charset="-128"/>
                </a:rPr>
              </a:br>
              <a:r>
                <a:rPr kumimoji="1" lang="ja-JP" altLang="en-US" sz="3600">
                  <a:solidFill>
                    <a:srgbClr val="404040"/>
                  </a:solidFill>
                  <a:latin typeface="HGPｺﾞｼｯｸE" panose="020B0900000000000000" pitchFamily="50" charset="-128"/>
                  <a:ea typeface="HGPｺﾞｼｯｸE" panose="020B0900000000000000" pitchFamily="50" charset="-128"/>
                </a:rPr>
                <a:t>確認する方法を学びましょう</a:t>
              </a:r>
            </a:p>
          </p:txBody>
        </p:sp>
      </p:grpSp>
      <p:sp>
        <p:nvSpPr>
          <p:cNvPr id="8" name="正方形/長方形 7">
            <a:extLst>
              <a:ext uri="{FF2B5EF4-FFF2-40B4-BE49-F238E27FC236}">
                <a16:creationId xmlns:a16="http://schemas.microsoft.com/office/drawing/2014/main" id="{30D5922C-2F32-4933-BB7A-33EDBDEB3CEE}"/>
              </a:ext>
            </a:extLst>
          </p:cNvPr>
          <p:cNvSpPr/>
          <p:nvPr/>
        </p:nvSpPr>
        <p:spPr>
          <a:xfrm>
            <a:off x="7024260" y="266041"/>
            <a:ext cx="1605888" cy="372533"/>
          </a:xfrm>
          <a:prstGeom prst="rect">
            <a:avLst/>
          </a:prstGeom>
          <a:solidFill>
            <a:srgbClr val="FFC00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lumMod val="65000"/>
                    <a:lumOff val="35000"/>
                  </a:schemeClr>
                </a:solidFill>
                <a:latin typeface="HGPｺﾞｼｯｸE" panose="020B0900000000000000" pitchFamily="50" charset="-128"/>
                <a:ea typeface="HGPｺﾞｼｯｸE" panose="020B0900000000000000" pitchFamily="50" charset="-128"/>
              </a:rPr>
              <a:t>ワークショップ</a:t>
            </a:r>
          </a:p>
        </p:txBody>
      </p:sp>
    </p:spTree>
    <p:extLst>
      <p:ext uri="{BB962C8B-B14F-4D97-AF65-F5344CB8AC3E}">
        <p14:creationId xmlns:p14="http://schemas.microsoft.com/office/powerpoint/2010/main" val="2381957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2FEB3E1-CEFD-4C0C-88C0-6177BEFCD869}"/>
              </a:ext>
            </a:extLst>
          </p:cNvPr>
          <p:cNvSpPr>
            <a:spLocks noGrp="1"/>
          </p:cNvSpPr>
          <p:nvPr>
            <p:ph type="sldNum" sz="quarter" idx="12"/>
          </p:nvPr>
        </p:nvSpPr>
        <p:spPr/>
        <p:txBody>
          <a:bodyPr/>
          <a:lstStyle/>
          <a:p>
            <a:fld id="{48C0FCB9-D989-46F1-965E-624BDAC7E129}" type="slidenum">
              <a:rPr kumimoji="1" lang="ja-JP" altLang="en-US" smtClean="0"/>
              <a:pPr/>
              <a:t>13</a:t>
            </a:fld>
            <a:endParaRPr kumimoji="1" lang="ja-JP" altLang="en-US"/>
          </a:p>
        </p:txBody>
      </p:sp>
      <p:sp>
        <p:nvSpPr>
          <p:cNvPr id="15" name="タイトル 2">
            <a:extLst>
              <a:ext uri="{FF2B5EF4-FFF2-40B4-BE49-F238E27FC236}">
                <a16:creationId xmlns:a16="http://schemas.microsoft.com/office/drawing/2014/main" id="{1ECC25D9-9505-43E9-BBD9-6DD25EEF75AB}"/>
              </a:ext>
            </a:extLst>
          </p:cNvPr>
          <p:cNvSpPr txBox="1">
            <a:spLocks/>
          </p:cNvSpPr>
          <p:nvPr/>
        </p:nvSpPr>
        <p:spPr>
          <a:xfrm>
            <a:off x="136524" y="172632"/>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rPr>
              <a:t>地震災害時の避難先・避難経路</a:t>
            </a:r>
          </a:p>
        </p:txBody>
      </p:sp>
      <p:sp>
        <p:nvSpPr>
          <p:cNvPr id="7" name="タイトル 2">
            <a:extLst>
              <a:ext uri="{FF2B5EF4-FFF2-40B4-BE49-F238E27FC236}">
                <a16:creationId xmlns:a16="http://schemas.microsoft.com/office/drawing/2014/main" id="{47395344-3C20-4930-86FE-9E2A38CB8690}"/>
              </a:ext>
            </a:extLst>
          </p:cNvPr>
          <p:cNvSpPr txBox="1">
            <a:spLocks/>
          </p:cNvSpPr>
          <p:nvPr/>
        </p:nvSpPr>
        <p:spPr>
          <a:xfrm>
            <a:off x="365124" y="3429000"/>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endParaRPr>
          </a:p>
        </p:txBody>
      </p:sp>
      <p:sp>
        <p:nvSpPr>
          <p:cNvPr id="3" name="正方形/長方形 2">
            <a:extLst>
              <a:ext uri="{FF2B5EF4-FFF2-40B4-BE49-F238E27FC236}">
                <a16:creationId xmlns:a16="http://schemas.microsoft.com/office/drawing/2014/main" id="{C6C5DF5B-7553-4AEA-9687-BBDF3DF218F4}"/>
              </a:ext>
            </a:extLst>
          </p:cNvPr>
          <p:cNvSpPr/>
          <p:nvPr/>
        </p:nvSpPr>
        <p:spPr>
          <a:xfrm>
            <a:off x="505482" y="1226227"/>
            <a:ext cx="4613170" cy="1200329"/>
          </a:xfrm>
          <a:prstGeom prst="rect">
            <a:avLst/>
          </a:prstGeom>
        </p:spPr>
        <p:txBody>
          <a:bodyPr wrap="square">
            <a:spAutoFit/>
          </a:bodyPr>
          <a:lstStyle/>
          <a:p>
            <a:pPr algn="just"/>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グループ作業</a:t>
            </a:r>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＜５分＞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地域の避難場所を記入</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2" name="正方形/長方形 11">
            <a:extLst>
              <a:ext uri="{FF2B5EF4-FFF2-40B4-BE49-F238E27FC236}">
                <a16:creationId xmlns:a16="http://schemas.microsoft.com/office/drawing/2014/main" id="{31A76A49-D179-41A6-95C7-2E11A94A1865}"/>
              </a:ext>
            </a:extLst>
          </p:cNvPr>
          <p:cNvSpPr/>
          <p:nvPr/>
        </p:nvSpPr>
        <p:spPr>
          <a:xfrm>
            <a:off x="735861" y="2317170"/>
            <a:ext cx="3721839" cy="2308324"/>
          </a:xfrm>
          <a:prstGeom prst="rect">
            <a:avLst/>
          </a:prstGeom>
        </p:spPr>
        <p:txBody>
          <a:bodyPr wrap="square">
            <a:spAutoFit/>
          </a:bodyPr>
          <a:lstStyle/>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①自宅の位置に</a:t>
            </a:r>
            <a:r>
              <a:rPr lang="ja-JP" altLang="en-US" sz="2400" b="1" u="sng" spc="-150">
                <a:solidFill>
                  <a:srgbClr val="FF0000"/>
                </a:solidFill>
                <a:latin typeface="HGPｺﾞｼｯｸE" panose="020B0900000000000000" pitchFamily="50" charset="-128"/>
                <a:ea typeface="HGPｺﾞｼｯｸE" panose="020B0900000000000000" pitchFamily="50" charset="-128"/>
              </a:rPr>
              <a:t>赤丸シール</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を貼りましょう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88000" indent="-288000" algn="just"/>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②地震災害時の地域の</a:t>
            </a:r>
            <a:b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避難場所に</a:t>
            </a:r>
            <a:r>
              <a:rPr lang="ja-JP" altLang="en-US" sz="2400" b="1" u="sng">
                <a:solidFill>
                  <a:srgbClr val="00B050"/>
                </a:solidFill>
                <a:latin typeface="HGPｺﾞｼｯｸE" panose="020B0900000000000000" pitchFamily="50" charset="-128"/>
                <a:ea typeface="HGPｺﾞｼｯｸE" panose="020B0900000000000000" pitchFamily="50" charset="-128"/>
              </a:rPr>
              <a:t>緑丸シール</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を貼りましょう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0" name="テキスト ボックス 19">
            <a:extLst>
              <a:ext uri="{FF2B5EF4-FFF2-40B4-BE49-F238E27FC236}">
                <a16:creationId xmlns:a16="http://schemas.microsoft.com/office/drawing/2014/main" id="{97827585-4DF0-4C56-ADDB-FE6C1EDCE820}"/>
              </a:ext>
            </a:extLst>
          </p:cNvPr>
          <p:cNvSpPr txBox="1"/>
          <p:nvPr/>
        </p:nvSpPr>
        <p:spPr>
          <a:xfrm>
            <a:off x="4911760" y="6340921"/>
            <a:ext cx="3629150" cy="338554"/>
          </a:xfrm>
          <a:prstGeom prst="rect">
            <a:avLst/>
          </a:prstGeom>
          <a:noFill/>
        </p:spPr>
        <p:txBody>
          <a:bodyPr wrap="square" rtlCol="0">
            <a:spAutoFit/>
          </a:bodyPr>
          <a:lstStyle/>
          <a:p>
            <a:r>
              <a:rPr kumimoji="1" lang="ja-JP" altLang="en-US" sz="800"/>
              <a:t>本地図は、国土地理院が提供している「数値地図（国土基本情報）」及び</a:t>
            </a:r>
            <a:endParaRPr kumimoji="1" lang="en-US" altLang="ja-JP" sz="800"/>
          </a:p>
          <a:p>
            <a:r>
              <a:rPr kumimoji="1" lang="ja-JP" altLang="en-US" sz="800"/>
              <a:t>品川区が提供している「品川区オープンデータ」をもとに作成</a:t>
            </a:r>
          </a:p>
        </p:txBody>
      </p:sp>
      <p:grpSp>
        <p:nvGrpSpPr>
          <p:cNvPr id="4" name="グループ化 3">
            <a:extLst>
              <a:ext uri="{FF2B5EF4-FFF2-40B4-BE49-F238E27FC236}">
                <a16:creationId xmlns:a16="http://schemas.microsoft.com/office/drawing/2014/main" id="{28349768-E0E9-42E4-ADD8-47717B29CE3D}"/>
              </a:ext>
            </a:extLst>
          </p:cNvPr>
          <p:cNvGrpSpPr/>
          <p:nvPr/>
        </p:nvGrpSpPr>
        <p:grpSpPr>
          <a:xfrm>
            <a:off x="4969575" y="1236809"/>
            <a:ext cx="3629150" cy="5023104"/>
            <a:chOff x="4969575" y="1313009"/>
            <a:chExt cx="3629150" cy="5023104"/>
          </a:xfrm>
        </p:grpSpPr>
        <p:pic>
          <p:nvPicPr>
            <p:cNvPr id="14" name="図 13">
              <a:extLst>
                <a:ext uri="{FF2B5EF4-FFF2-40B4-BE49-F238E27FC236}">
                  <a16:creationId xmlns:a16="http://schemas.microsoft.com/office/drawing/2014/main" id="{839AF014-1463-453C-82C9-03CBBA5EE1FB}"/>
                </a:ext>
              </a:extLst>
            </p:cNvPr>
            <p:cNvPicPr>
              <a:picLocks noChangeAspect="1"/>
            </p:cNvPicPr>
            <p:nvPr/>
          </p:nvPicPr>
          <p:blipFill rotWithShape="1">
            <a:blip r:embed="rId3"/>
            <a:srcRect l="33092" t="-202" b="202"/>
            <a:stretch/>
          </p:blipFill>
          <p:spPr>
            <a:xfrm>
              <a:off x="4969575" y="1313009"/>
              <a:ext cx="3629150" cy="5023104"/>
            </a:xfrm>
            <a:prstGeom prst="rect">
              <a:avLst/>
            </a:prstGeom>
          </p:spPr>
        </p:pic>
        <p:sp>
          <p:nvSpPr>
            <p:cNvPr id="30" name="楕円 29">
              <a:extLst>
                <a:ext uri="{FF2B5EF4-FFF2-40B4-BE49-F238E27FC236}">
                  <a16:creationId xmlns:a16="http://schemas.microsoft.com/office/drawing/2014/main" id="{79845F04-03A3-4642-9311-1811DEB424F5}"/>
                </a:ext>
              </a:extLst>
            </p:cNvPr>
            <p:cNvSpPr/>
            <p:nvPr/>
          </p:nvSpPr>
          <p:spPr>
            <a:xfrm>
              <a:off x="5603321" y="3364773"/>
              <a:ext cx="120996" cy="12099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70C7FF1B-4472-4618-AF77-7AD567A90628}"/>
                </a:ext>
              </a:extLst>
            </p:cNvPr>
            <p:cNvSpPr/>
            <p:nvPr/>
          </p:nvSpPr>
          <p:spPr>
            <a:xfrm>
              <a:off x="7279662" y="1960543"/>
              <a:ext cx="104799" cy="10479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正方形/長方形 12">
            <a:extLst>
              <a:ext uri="{FF2B5EF4-FFF2-40B4-BE49-F238E27FC236}">
                <a16:creationId xmlns:a16="http://schemas.microsoft.com/office/drawing/2014/main" id="{6B2F7EEE-B722-4689-8C31-57952B9F5D13}"/>
              </a:ext>
            </a:extLst>
          </p:cNvPr>
          <p:cNvSpPr/>
          <p:nvPr/>
        </p:nvSpPr>
        <p:spPr>
          <a:xfrm>
            <a:off x="735860" y="4957377"/>
            <a:ext cx="3836140" cy="1015663"/>
          </a:xfrm>
          <a:prstGeom prst="rect">
            <a:avLst/>
          </a:prstGeom>
        </p:spPr>
        <p:txBody>
          <a:bodyPr wrap="square">
            <a:spAutoFit/>
          </a:bodyPr>
          <a:lstStyle/>
          <a:p>
            <a:pPr marL="288000" indent="-288000" algn="just"/>
            <a:r>
              <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地震時の指定緊急避難場所と水害時の指定緊急避難場所は違う場合がある</a:t>
            </a:r>
            <a:endPar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958401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2FEB3E1-CEFD-4C0C-88C0-6177BEFCD869}"/>
              </a:ext>
            </a:extLst>
          </p:cNvPr>
          <p:cNvSpPr>
            <a:spLocks noGrp="1"/>
          </p:cNvSpPr>
          <p:nvPr>
            <p:ph type="sldNum" sz="quarter" idx="12"/>
          </p:nvPr>
        </p:nvSpPr>
        <p:spPr/>
        <p:txBody>
          <a:bodyPr/>
          <a:lstStyle/>
          <a:p>
            <a:fld id="{48C0FCB9-D989-46F1-965E-624BDAC7E129}" type="slidenum">
              <a:rPr kumimoji="1" lang="ja-JP" altLang="en-US" smtClean="0"/>
              <a:pPr/>
              <a:t>14</a:t>
            </a:fld>
            <a:endParaRPr kumimoji="1" lang="ja-JP" altLang="en-US"/>
          </a:p>
        </p:txBody>
      </p:sp>
      <p:sp>
        <p:nvSpPr>
          <p:cNvPr id="15" name="タイトル 2">
            <a:extLst>
              <a:ext uri="{FF2B5EF4-FFF2-40B4-BE49-F238E27FC236}">
                <a16:creationId xmlns:a16="http://schemas.microsoft.com/office/drawing/2014/main" id="{1ECC25D9-9505-43E9-BBD9-6DD25EEF75AB}"/>
              </a:ext>
            </a:extLst>
          </p:cNvPr>
          <p:cNvSpPr txBox="1">
            <a:spLocks/>
          </p:cNvSpPr>
          <p:nvPr/>
        </p:nvSpPr>
        <p:spPr>
          <a:xfrm>
            <a:off x="136524" y="172632"/>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rPr>
              <a:t>地震災害時の避難先・避難経路</a:t>
            </a:r>
          </a:p>
        </p:txBody>
      </p:sp>
      <p:sp>
        <p:nvSpPr>
          <p:cNvPr id="7" name="タイトル 2">
            <a:extLst>
              <a:ext uri="{FF2B5EF4-FFF2-40B4-BE49-F238E27FC236}">
                <a16:creationId xmlns:a16="http://schemas.microsoft.com/office/drawing/2014/main" id="{47395344-3C20-4930-86FE-9E2A38CB8690}"/>
              </a:ext>
            </a:extLst>
          </p:cNvPr>
          <p:cNvSpPr txBox="1">
            <a:spLocks/>
          </p:cNvSpPr>
          <p:nvPr/>
        </p:nvSpPr>
        <p:spPr>
          <a:xfrm>
            <a:off x="365124" y="3429000"/>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endParaRPr>
          </a:p>
        </p:txBody>
      </p:sp>
      <p:sp>
        <p:nvSpPr>
          <p:cNvPr id="13" name="正方形/長方形 12">
            <a:extLst>
              <a:ext uri="{FF2B5EF4-FFF2-40B4-BE49-F238E27FC236}">
                <a16:creationId xmlns:a16="http://schemas.microsoft.com/office/drawing/2014/main" id="{0630EA27-B22A-4929-8D1E-D56D6109728D}"/>
              </a:ext>
            </a:extLst>
          </p:cNvPr>
          <p:cNvSpPr/>
          <p:nvPr/>
        </p:nvSpPr>
        <p:spPr>
          <a:xfrm>
            <a:off x="505482" y="1226227"/>
            <a:ext cx="4017549" cy="830997"/>
          </a:xfrm>
          <a:prstGeom prst="rect">
            <a:avLst/>
          </a:prstGeom>
        </p:spPr>
        <p:txBody>
          <a:bodyPr wrap="square">
            <a:spAutoFit/>
          </a:bodyPr>
          <a:lstStyle/>
          <a:p>
            <a:pPr algn="just"/>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グループ作業</a:t>
            </a:r>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＜５分＞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危険エリアの記入</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1" name="正方形/長方形 20">
            <a:extLst>
              <a:ext uri="{FF2B5EF4-FFF2-40B4-BE49-F238E27FC236}">
                <a16:creationId xmlns:a16="http://schemas.microsoft.com/office/drawing/2014/main" id="{E7F043AD-488E-4C53-AF38-F6CCDA1D9522}"/>
              </a:ext>
            </a:extLst>
          </p:cNvPr>
          <p:cNvSpPr/>
          <p:nvPr/>
        </p:nvSpPr>
        <p:spPr>
          <a:xfrm>
            <a:off x="719138" y="2323540"/>
            <a:ext cx="3945607" cy="2308324"/>
          </a:xfrm>
          <a:prstGeom prst="rect">
            <a:avLst/>
          </a:prstGeom>
        </p:spPr>
        <p:txBody>
          <a:bodyPr wrap="square">
            <a:spAutoFit/>
          </a:bodyPr>
          <a:lstStyle/>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③ハザードマップを確認し、震度６弱以上のエリア、</a:t>
            </a:r>
            <a:b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津波浸水エリア、液状化の恐れが高いエリアを</a:t>
            </a:r>
            <a:r>
              <a:rPr lang="ja-JP" altLang="en-US" sz="2400" b="1" u="sng">
                <a:solidFill>
                  <a:schemeClr val="tx1">
                    <a:lumMod val="75000"/>
                    <a:lumOff val="25000"/>
                  </a:schemeClr>
                </a:solidFill>
                <a:latin typeface="HGPｺﾞｼｯｸE" panose="020B0900000000000000" pitchFamily="50" charset="-128"/>
                <a:ea typeface="HGPｺﾞｼｯｸE" panose="020B0900000000000000" pitchFamily="50" charset="-128"/>
              </a:rPr>
              <a:t>黒色で囲み斜線</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を書き込み</a:t>
            </a:r>
            <a:b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18" name="テキスト ボックス 117">
            <a:extLst>
              <a:ext uri="{FF2B5EF4-FFF2-40B4-BE49-F238E27FC236}">
                <a16:creationId xmlns:a16="http://schemas.microsoft.com/office/drawing/2014/main" id="{2EECF3ED-7BA8-4C74-BC5E-E90BC4893A72}"/>
              </a:ext>
            </a:extLst>
          </p:cNvPr>
          <p:cNvSpPr txBox="1"/>
          <p:nvPr/>
        </p:nvSpPr>
        <p:spPr>
          <a:xfrm>
            <a:off x="4911760" y="6340921"/>
            <a:ext cx="3721553" cy="338554"/>
          </a:xfrm>
          <a:prstGeom prst="rect">
            <a:avLst/>
          </a:prstGeom>
          <a:noFill/>
        </p:spPr>
        <p:txBody>
          <a:bodyPr wrap="square" rtlCol="0">
            <a:spAutoFit/>
          </a:bodyPr>
          <a:lstStyle/>
          <a:p>
            <a:r>
              <a:rPr kumimoji="1" lang="ja-JP" altLang="en-US" sz="800"/>
              <a:t>本地図は、国土地理院が提供している「数値地図（国土基本情報）」及び</a:t>
            </a:r>
            <a:endParaRPr kumimoji="1" lang="en-US" altLang="ja-JP" sz="800"/>
          </a:p>
          <a:p>
            <a:r>
              <a:rPr kumimoji="1" lang="ja-JP" altLang="en-US" sz="800"/>
              <a:t>品川区が提供している「品川区オープンデータ」をもとに作成</a:t>
            </a:r>
          </a:p>
        </p:txBody>
      </p:sp>
      <p:grpSp>
        <p:nvGrpSpPr>
          <p:cNvPr id="40" name="グループ化 39">
            <a:extLst>
              <a:ext uri="{FF2B5EF4-FFF2-40B4-BE49-F238E27FC236}">
                <a16:creationId xmlns:a16="http://schemas.microsoft.com/office/drawing/2014/main" id="{14CC560C-0719-45A0-9FFD-D86B41A2F829}"/>
              </a:ext>
            </a:extLst>
          </p:cNvPr>
          <p:cNvGrpSpPr/>
          <p:nvPr/>
        </p:nvGrpSpPr>
        <p:grpSpPr>
          <a:xfrm>
            <a:off x="4952999" y="1236809"/>
            <a:ext cx="3674960" cy="5076499"/>
            <a:chOff x="4952999" y="1313009"/>
            <a:chExt cx="3674960" cy="5076499"/>
          </a:xfrm>
        </p:grpSpPr>
        <p:pic>
          <p:nvPicPr>
            <p:cNvPr id="29" name="図 28">
              <a:extLst>
                <a:ext uri="{FF2B5EF4-FFF2-40B4-BE49-F238E27FC236}">
                  <a16:creationId xmlns:a16="http://schemas.microsoft.com/office/drawing/2014/main" id="{6DA57FFD-40C0-422F-926C-159399387707}"/>
                </a:ext>
              </a:extLst>
            </p:cNvPr>
            <p:cNvPicPr>
              <a:picLocks noChangeAspect="1"/>
            </p:cNvPicPr>
            <p:nvPr/>
          </p:nvPicPr>
          <p:blipFill rotWithShape="1">
            <a:blip r:embed="rId3"/>
            <a:srcRect l="33092" t="-202" b="202"/>
            <a:stretch/>
          </p:blipFill>
          <p:spPr>
            <a:xfrm>
              <a:off x="4969575" y="1313009"/>
              <a:ext cx="3629150" cy="5023104"/>
            </a:xfrm>
            <a:prstGeom prst="rect">
              <a:avLst/>
            </a:prstGeom>
          </p:spPr>
        </p:pic>
        <p:cxnSp>
          <p:nvCxnSpPr>
            <p:cNvPr id="65" name="直線コネクタ 64">
              <a:extLst>
                <a:ext uri="{FF2B5EF4-FFF2-40B4-BE49-F238E27FC236}">
                  <a16:creationId xmlns:a16="http://schemas.microsoft.com/office/drawing/2014/main" id="{CC692D17-AA72-4113-A7E6-CF99F01009CF}"/>
                </a:ext>
              </a:extLst>
            </p:cNvPr>
            <p:cNvCxnSpPr>
              <a:cxnSpLocks/>
            </p:cNvCxnSpPr>
            <p:nvPr/>
          </p:nvCxnSpPr>
          <p:spPr>
            <a:xfrm flipH="1">
              <a:off x="4991001" y="2767891"/>
              <a:ext cx="1112434" cy="12885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D9BCD79D-C46F-4E25-BEF4-68A2C7D55CB4}"/>
                </a:ext>
              </a:extLst>
            </p:cNvPr>
            <p:cNvCxnSpPr>
              <a:cxnSpLocks/>
            </p:cNvCxnSpPr>
            <p:nvPr/>
          </p:nvCxnSpPr>
          <p:spPr>
            <a:xfrm flipH="1">
              <a:off x="5005905" y="2941074"/>
              <a:ext cx="1417227" cy="167364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E077A0E9-92D4-48EF-B671-815748CFCC25}"/>
                </a:ext>
              </a:extLst>
            </p:cNvPr>
            <p:cNvCxnSpPr>
              <a:cxnSpLocks/>
            </p:cNvCxnSpPr>
            <p:nvPr/>
          </p:nvCxnSpPr>
          <p:spPr>
            <a:xfrm flipH="1">
              <a:off x="5141356" y="3186231"/>
              <a:ext cx="1586244" cy="190416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970DAF38-9032-41E0-B392-88A8E03B750B}"/>
                </a:ext>
              </a:extLst>
            </p:cNvPr>
            <p:cNvCxnSpPr>
              <a:cxnSpLocks/>
            </p:cNvCxnSpPr>
            <p:nvPr/>
          </p:nvCxnSpPr>
          <p:spPr>
            <a:xfrm flipH="1">
              <a:off x="5482516" y="3389793"/>
              <a:ext cx="1588232" cy="19065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8A9004D3-588B-49AA-AB06-3BB27B68F85F}"/>
                </a:ext>
              </a:extLst>
            </p:cNvPr>
            <p:cNvCxnSpPr>
              <a:cxnSpLocks/>
            </p:cNvCxnSpPr>
            <p:nvPr/>
          </p:nvCxnSpPr>
          <p:spPr>
            <a:xfrm flipH="1">
              <a:off x="5809023" y="3604755"/>
              <a:ext cx="1631489" cy="195847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084DD5E5-7036-4195-878E-E2132E707521}"/>
                </a:ext>
              </a:extLst>
            </p:cNvPr>
            <p:cNvCxnSpPr>
              <a:cxnSpLocks/>
            </p:cNvCxnSpPr>
            <p:nvPr/>
          </p:nvCxnSpPr>
          <p:spPr>
            <a:xfrm flipH="1">
              <a:off x="6095063" y="3781718"/>
              <a:ext cx="1738441" cy="20868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F5DA2A7D-0CAF-48C7-931B-6D7CE78D9FD7}"/>
                </a:ext>
              </a:extLst>
            </p:cNvPr>
            <p:cNvCxnSpPr>
              <a:cxnSpLocks/>
            </p:cNvCxnSpPr>
            <p:nvPr/>
          </p:nvCxnSpPr>
          <p:spPr>
            <a:xfrm flipH="1">
              <a:off x="6409946" y="4111087"/>
              <a:ext cx="1705267" cy="204704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EAA3EF4B-C350-43FB-9C65-EE1D9BB909E8}"/>
                </a:ext>
              </a:extLst>
            </p:cNvPr>
            <p:cNvCxnSpPr>
              <a:cxnSpLocks/>
            </p:cNvCxnSpPr>
            <p:nvPr/>
          </p:nvCxnSpPr>
          <p:spPr>
            <a:xfrm flipH="1">
              <a:off x="6760255" y="4370282"/>
              <a:ext cx="1686108" cy="201922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DBA20333-FD32-4BFE-96FD-7A277A2753E8}"/>
                </a:ext>
              </a:extLst>
            </p:cNvPr>
            <p:cNvCxnSpPr>
              <a:cxnSpLocks/>
            </p:cNvCxnSpPr>
            <p:nvPr/>
          </p:nvCxnSpPr>
          <p:spPr>
            <a:xfrm flipH="1">
              <a:off x="7411908" y="4897383"/>
              <a:ext cx="1171671" cy="143209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id="{D315CB5A-16BE-4256-AB49-51B2295BBD6A}"/>
                </a:ext>
              </a:extLst>
            </p:cNvPr>
            <p:cNvCxnSpPr>
              <a:cxnSpLocks/>
            </p:cNvCxnSpPr>
            <p:nvPr/>
          </p:nvCxnSpPr>
          <p:spPr>
            <a:xfrm flipH="1">
              <a:off x="7975930" y="5538245"/>
              <a:ext cx="652029" cy="79123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16" name="楕円 115">
              <a:extLst>
                <a:ext uri="{FF2B5EF4-FFF2-40B4-BE49-F238E27FC236}">
                  <a16:creationId xmlns:a16="http://schemas.microsoft.com/office/drawing/2014/main" id="{01247244-EC6B-45C7-BFC7-12FC697F9D16}"/>
                </a:ext>
              </a:extLst>
            </p:cNvPr>
            <p:cNvSpPr/>
            <p:nvPr/>
          </p:nvSpPr>
          <p:spPr>
            <a:xfrm>
              <a:off x="5603321" y="3364773"/>
              <a:ext cx="120996" cy="12099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楕円 116">
              <a:extLst>
                <a:ext uri="{FF2B5EF4-FFF2-40B4-BE49-F238E27FC236}">
                  <a16:creationId xmlns:a16="http://schemas.microsoft.com/office/drawing/2014/main" id="{83A43CCF-F30B-4644-AF87-F0B217C0B0C6}"/>
                </a:ext>
              </a:extLst>
            </p:cNvPr>
            <p:cNvSpPr/>
            <p:nvPr/>
          </p:nvSpPr>
          <p:spPr>
            <a:xfrm>
              <a:off x="7279662" y="1960543"/>
              <a:ext cx="104799" cy="10479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リーフォーム: 図形 9">
              <a:extLst>
                <a:ext uri="{FF2B5EF4-FFF2-40B4-BE49-F238E27FC236}">
                  <a16:creationId xmlns:a16="http://schemas.microsoft.com/office/drawing/2014/main" id="{FF26EEE8-F709-4B5E-A8A1-B2E99A01339D}"/>
                </a:ext>
              </a:extLst>
            </p:cNvPr>
            <p:cNvSpPr/>
            <p:nvPr/>
          </p:nvSpPr>
          <p:spPr>
            <a:xfrm>
              <a:off x="4952999" y="2744189"/>
              <a:ext cx="3672509" cy="1721132"/>
            </a:xfrm>
            <a:custGeom>
              <a:avLst/>
              <a:gdLst>
                <a:gd name="connsiteX0" fmla="*/ 3665220 w 3665220"/>
                <a:gd name="connsiteY0" fmla="*/ 1535113 h 1535113"/>
                <a:gd name="connsiteX1" fmla="*/ 3520440 w 3665220"/>
                <a:gd name="connsiteY1" fmla="*/ 1474153 h 1535113"/>
                <a:gd name="connsiteX2" fmla="*/ 3147060 w 3665220"/>
                <a:gd name="connsiteY2" fmla="*/ 1215073 h 1535113"/>
                <a:gd name="connsiteX3" fmla="*/ 2880360 w 3665220"/>
                <a:gd name="connsiteY3" fmla="*/ 917893 h 1535113"/>
                <a:gd name="connsiteX4" fmla="*/ 2415540 w 3665220"/>
                <a:gd name="connsiteY4" fmla="*/ 735013 h 1535113"/>
                <a:gd name="connsiteX5" fmla="*/ 1866900 w 3665220"/>
                <a:gd name="connsiteY5" fmla="*/ 445453 h 1535113"/>
                <a:gd name="connsiteX6" fmla="*/ 1363980 w 3665220"/>
                <a:gd name="connsiteY6" fmla="*/ 133033 h 1535113"/>
                <a:gd name="connsiteX7" fmla="*/ 960120 w 3665220"/>
                <a:gd name="connsiteY7" fmla="*/ 3493 h 1535113"/>
                <a:gd name="connsiteX8" fmla="*/ 365760 w 3665220"/>
                <a:gd name="connsiteY8" fmla="*/ 56833 h 1535113"/>
                <a:gd name="connsiteX9" fmla="*/ 38100 w 3665220"/>
                <a:gd name="connsiteY9" fmla="*/ 262573 h 1535113"/>
                <a:gd name="connsiteX10" fmla="*/ 38100 w 3665220"/>
                <a:gd name="connsiteY10" fmla="*/ 262573 h 1535113"/>
                <a:gd name="connsiteX11" fmla="*/ 0 w 3665220"/>
                <a:gd name="connsiteY11" fmla="*/ 300673 h 1535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65220" h="1535113">
                  <a:moveTo>
                    <a:pt x="3665220" y="1535113"/>
                  </a:moveTo>
                  <a:cubicBezTo>
                    <a:pt x="3636010" y="1531303"/>
                    <a:pt x="3606800" y="1527493"/>
                    <a:pt x="3520440" y="1474153"/>
                  </a:cubicBezTo>
                  <a:cubicBezTo>
                    <a:pt x="3434080" y="1420813"/>
                    <a:pt x="3253740" y="1307783"/>
                    <a:pt x="3147060" y="1215073"/>
                  </a:cubicBezTo>
                  <a:cubicBezTo>
                    <a:pt x="3040380" y="1122363"/>
                    <a:pt x="3002280" y="997903"/>
                    <a:pt x="2880360" y="917893"/>
                  </a:cubicBezTo>
                  <a:cubicBezTo>
                    <a:pt x="2758440" y="837883"/>
                    <a:pt x="2584450" y="813753"/>
                    <a:pt x="2415540" y="735013"/>
                  </a:cubicBezTo>
                  <a:cubicBezTo>
                    <a:pt x="2246630" y="656273"/>
                    <a:pt x="2042160" y="545783"/>
                    <a:pt x="1866900" y="445453"/>
                  </a:cubicBezTo>
                  <a:cubicBezTo>
                    <a:pt x="1691640" y="345123"/>
                    <a:pt x="1515110" y="206693"/>
                    <a:pt x="1363980" y="133033"/>
                  </a:cubicBezTo>
                  <a:cubicBezTo>
                    <a:pt x="1212850" y="59373"/>
                    <a:pt x="1126490" y="16193"/>
                    <a:pt x="960120" y="3493"/>
                  </a:cubicBezTo>
                  <a:cubicBezTo>
                    <a:pt x="793750" y="-9207"/>
                    <a:pt x="519430" y="13653"/>
                    <a:pt x="365760" y="56833"/>
                  </a:cubicBezTo>
                  <a:cubicBezTo>
                    <a:pt x="212090" y="100013"/>
                    <a:pt x="38100" y="262573"/>
                    <a:pt x="38100" y="262573"/>
                  </a:cubicBezTo>
                  <a:lnTo>
                    <a:pt x="38100" y="262573"/>
                  </a:lnTo>
                  <a:lnTo>
                    <a:pt x="0" y="300673"/>
                  </a:ln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a:extLst>
                <a:ext uri="{FF2B5EF4-FFF2-40B4-BE49-F238E27FC236}">
                  <a16:creationId xmlns:a16="http://schemas.microsoft.com/office/drawing/2014/main" id="{B046AC33-F295-45B9-BD81-1C3A8246B750}"/>
                </a:ext>
              </a:extLst>
            </p:cNvPr>
            <p:cNvCxnSpPr>
              <a:cxnSpLocks/>
            </p:cNvCxnSpPr>
            <p:nvPr/>
          </p:nvCxnSpPr>
          <p:spPr>
            <a:xfrm flipH="1">
              <a:off x="4991001" y="2767891"/>
              <a:ext cx="590452" cy="68393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 name="四角形: 角を丸くする 26">
            <a:extLst>
              <a:ext uri="{FF2B5EF4-FFF2-40B4-BE49-F238E27FC236}">
                <a16:creationId xmlns:a16="http://schemas.microsoft.com/office/drawing/2014/main" id="{72FC4998-2342-4E61-B36E-351258B8576D}"/>
              </a:ext>
            </a:extLst>
          </p:cNvPr>
          <p:cNvSpPr/>
          <p:nvPr/>
        </p:nvSpPr>
        <p:spPr>
          <a:xfrm>
            <a:off x="875739" y="4721119"/>
            <a:ext cx="3721553" cy="1736725"/>
          </a:xfrm>
          <a:prstGeom prst="roundRect">
            <a:avLst>
              <a:gd name="adj" fmla="val 12689"/>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E00A37E6-8EA7-4E48-AD4D-775FD8FD4ED0}"/>
              </a:ext>
            </a:extLst>
          </p:cNvPr>
          <p:cNvSpPr/>
          <p:nvPr/>
        </p:nvSpPr>
        <p:spPr>
          <a:xfrm>
            <a:off x="1166769" y="5288718"/>
            <a:ext cx="2925513" cy="923330"/>
          </a:xfrm>
          <a:prstGeom prst="rect">
            <a:avLst/>
          </a:prstGeom>
        </p:spPr>
        <p:txBody>
          <a:bodyPr wrap="square">
            <a:spAutoFit/>
          </a:bodyPr>
          <a:lstStyle/>
          <a:p>
            <a:pPr marL="182563" lvl="2" indent="-182563" algn="just">
              <a:buFont typeface="Arial" panose="020B0604020202020204" pitchFamily="34" charset="0"/>
              <a:buChar char="•"/>
            </a:pP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震度</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182563" lvl="2" indent="-182563" algn="just">
              <a:buFont typeface="Arial" panose="020B0604020202020204" pitchFamily="34" charset="0"/>
              <a:buChar char="•"/>
            </a:pP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津波</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182563" lvl="2" indent="-182563" algn="just">
              <a:buFont typeface="Arial" panose="020B0604020202020204" pitchFamily="34" charset="0"/>
              <a:buChar char="•"/>
            </a:pP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液状化</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30" name="正方形/長方形 29">
            <a:extLst>
              <a:ext uri="{FF2B5EF4-FFF2-40B4-BE49-F238E27FC236}">
                <a16:creationId xmlns:a16="http://schemas.microsoft.com/office/drawing/2014/main" id="{7664BCBA-17B2-4E70-95D0-B8E713A04C98}"/>
              </a:ext>
            </a:extLst>
          </p:cNvPr>
          <p:cNvSpPr/>
          <p:nvPr/>
        </p:nvSpPr>
        <p:spPr>
          <a:xfrm>
            <a:off x="1036940" y="4851438"/>
            <a:ext cx="2642070" cy="400110"/>
          </a:xfrm>
          <a:prstGeom prst="rect">
            <a:avLst/>
          </a:prstGeom>
        </p:spPr>
        <p:txBody>
          <a:bodyPr wrap="none">
            <a:spAutoFit/>
          </a:bodyPr>
          <a:lstStyle/>
          <a:p>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＜確認するハザード＞</a:t>
            </a:r>
            <a:endParaRPr lang="ja-JP" altLang="en-US" sz="200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426121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 name="グループ化 117">
            <a:extLst>
              <a:ext uri="{FF2B5EF4-FFF2-40B4-BE49-F238E27FC236}">
                <a16:creationId xmlns:a16="http://schemas.microsoft.com/office/drawing/2014/main" id="{CFC9670D-8F7D-4FDD-84E1-D8D3C6D09D64}"/>
              </a:ext>
            </a:extLst>
          </p:cNvPr>
          <p:cNvGrpSpPr/>
          <p:nvPr/>
        </p:nvGrpSpPr>
        <p:grpSpPr>
          <a:xfrm>
            <a:off x="4952999" y="1236809"/>
            <a:ext cx="3674960" cy="5076499"/>
            <a:chOff x="4952999" y="1313009"/>
            <a:chExt cx="3674960" cy="5076499"/>
          </a:xfrm>
        </p:grpSpPr>
        <p:pic>
          <p:nvPicPr>
            <p:cNvPr id="119" name="図 118">
              <a:extLst>
                <a:ext uri="{FF2B5EF4-FFF2-40B4-BE49-F238E27FC236}">
                  <a16:creationId xmlns:a16="http://schemas.microsoft.com/office/drawing/2014/main" id="{DF337EBD-ABC9-4169-A196-F0040EBD3A82}"/>
                </a:ext>
              </a:extLst>
            </p:cNvPr>
            <p:cNvPicPr>
              <a:picLocks noChangeAspect="1"/>
            </p:cNvPicPr>
            <p:nvPr/>
          </p:nvPicPr>
          <p:blipFill rotWithShape="1">
            <a:blip r:embed="rId3"/>
            <a:srcRect l="33092" t="-202" b="202"/>
            <a:stretch/>
          </p:blipFill>
          <p:spPr>
            <a:xfrm>
              <a:off x="4969575" y="1313009"/>
              <a:ext cx="3629150" cy="5023104"/>
            </a:xfrm>
            <a:prstGeom prst="rect">
              <a:avLst/>
            </a:prstGeom>
          </p:spPr>
        </p:pic>
        <p:cxnSp>
          <p:nvCxnSpPr>
            <p:cNvPr id="120" name="直線コネクタ 119">
              <a:extLst>
                <a:ext uri="{FF2B5EF4-FFF2-40B4-BE49-F238E27FC236}">
                  <a16:creationId xmlns:a16="http://schemas.microsoft.com/office/drawing/2014/main" id="{998A8C4C-8F3E-4D4C-B94A-8F5ECF55E802}"/>
                </a:ext>
              </a:extLst>
            </p:cNvPr>
            <p:cNvCxnSpPr>
              <a:cxnSpLocks/>
            </p:cNvCxnSpPr>
            <p:nvPr/>
          </p:nvCxnSpPr>
          <p:spPr>
            <a:xfrm flipH="1">
              <a:off x="4991001" y="2767891"/>
              <a:ext cx="1112434" cy="12885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E90C4F99-6A8D-4502-BE88-382E645F5FC5}"/>
                </a:ext>
              </a:extLst>
            </p:cNvPr>
            <p:cNvCxnSpPr>
              <a:cxnSpLocks/>
            </p:cNvCxnSpPr>
            <p:nvPr/>
          </p:nvCxnSpPr>
          <p:spPr>
            <a:xfrm flipH="1">
              <a:off x="5005905" y="2941074"/>
              <a:ext cx="1417227" cy="167364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a:extLst>
                <a:ext uri="{FF2B5EF4-FFF2-40B4-BE49-F238E27FC236}">
                  <a16:creationId xmlns:a16="http://schemas.microsoft.com/office/drawing/2014/main" id="{C4BCF4D3-2D57-4C4B-959E-9D43ABE7E7C9}"/>
                </a:ext>
              </a:extLst>
            </p:cNvPr>
            <p:cNvCxnSpPr>
              <a:cxnSpLocks/>
            </p:cNvCxnSpPr>
            <p:nvPr/>
          </p:nvCxnSpPr>
          <p:spPr>
            <a:xfrm flipH="1">
              <a:off x="5141356" y="3186231"/>
              <a:ext cx="1586244" cy="190416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a:extLst>
                <a:ext uri="{FF2B5EF4-FFF2-40B4-BE49-F238E27FC236}">
                  <a16:creationId xmlns:a16="http://schemas.microsoft.com/office/drawing/2014/main" id="{8D43CD5B-BFF5-42C4-8482-0C9CD6B01E9D}"/>
                </a:ext>
              </a:extLst>
            </p:cNvPr>
            <p:cNvCxnSpPr>
              <a:cxnSpLocks/>
            </p:cNvCxnSpPr>
            <p:nvPr/>
          </p:nvCxnSpPr>
          <p:spPr>
            <a:xfrm flipH="1">
              <a:off x="5482516" y="3389793"/>
              <a:ext cx="1588232" cy="19065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a:extLst>
                <a:ext uri="{FF2B5EF4-FFF2-40B4-BE49-F238E27FC236}">
                  <a16:creationId xmlns:a16="http://schemas.microsoft.com/office/drawing/2014/main" id="{2E252E1A-BC1C-4E58-932E-D7226E3FC874}"/>
                </a:ext>
              </a:extLst>
            </p:cNvPr>
            <p:cNvCxnSpPr>
              <a:cxnSpLocks/>
            </p:cNvCxnSpPr>
            <p:nvPr/>
          </p:nvCxnSpPr>
          <p:spPr>
            <a:xfrm flipH="1">
              <a:off x="5809023" y="3604755"/>
              <a:ext cx="1631489" cy="195847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a:extLst>
                <a:ext uri="{FF2B5EF4-FFF2-40B4-BE49-F238E27FC236}">
                  <a16:creationId xmlns:a16="http://schemas.microsoft.com/office/drawing/2014/main" id="{E6DBC9D3-EB35-453E-A9A9-AB42D2A4E807}"/>
                </a:ext>
              </a:extLst>
            </p:cNvPr>
            <p:cNvCxnSpPr>
              <a:cxnSpLocks/>
            </p:cNvCxnSpPr>
            <p:nvPr/>
          </p:nvCxnSpPr>
          <p:spPr>
            <a:xfrm flipH="1">
              <a:off x="6095063" y="3781718"/>
              <a:ext cx="1738441" cy="20868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a:extLst>
                <a:ext uri="{FF2B5EF4-FFF2-40B4-BE49-F238E27FC236}">
                  <a16:creationId xmlns:a16="http://schemas.microsoft.com/office/drawing/2014/main" id="{73B6C4E0-E972-4FAF-B49C-3E7661FF5319}"/>
                </a:ext>
              </a:extLst>
            </p:cNvPr>
            <p:cNvCxnSpPr>
              <a:cxnSpLocks/>
            </p:cNvCxnSpPr>
            <p:nvPr/>
          </p:nvCxnSpPr>
          <p:spPr>
            <a:xfrm flipH="1">
              <a:off x="6409946" y="4111087"/>
              <a:ext cx="1705267" cy="204704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a:extLst>
                <a:ext uri="{FF2B5EF4-FFF2-40B4-BE49-F238E27FC236}">
                  <a16:creationId xmlns:a16="http://schemas.microsoft.com/office/drawing/2014/main" id="{A035C3F2-118C-4CB7-9352-547E4DAB0044}"/>
                </a:ext>
              </a:extLst>
            </p:cNvPr>
            <p:cNvCxnSpPr>
              <a:cxnSpLocks/>
            </p:cNvCxnSpPr>
            <p:nvPr/>
          </p:nvCxnSpPr>
          <p:spPr>
            <a:xfrm flipH="1">
              <a:off x="6760255" y="4370282"/>
              <a:ext cx="1686108" cy="201922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a:extLst>
                <a:ext uri="{FF2B5EF4-FFF2-40B4-BE49-F238E27FC236}">
                  <a16:creationId xmlns:a16="http://schemas.microsoft.com/office/drawing/2014/main" id="{A71CC3DE-186D-4D27-BF00-6A610729C3E0}"/>
                </a:ext>
              </a:extLst>
            </p:cNvPr>
            <p:cNvCxnSpPr>
              <a:cxnSpLocks/>
            </p:cNvCxnSpPr>
            <p:nvPr/>
          </p:nvCxnSpPr>
          <p:spPr>
            <a:xfrm flipH="1">
              <a:off x="7411908" y="4897383"/>
              <a:ext cx="1171671" cy="143209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a:extLst>
                <a:ext uri="{FF2B5EF4-FFF2-40B4-BE49-F238E27FC236}">
                  <a16:creationId xmlns:a16="http://schemas.microsoft.com/office/drawing/2014/main" id="{47F61557-EA02-4BE4-AFF2-19FE0E0F9C29}"/>
                </a:ext>
              </a:extLst>
            </p:cNvPr>
            <p:cNvCxnSpPr>
              <a:cxnSpLocks/>
            </p:cNvCxnSpPr>
            <p:nvPr/>
          </p:nvCxnSpPr>
          <p:spPr>
            <a:xfrm flipH="1">
              <a:off x="7975930" y="5538245"/>
              <a:ext cx="652029" cy="79123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0" name="楕円 129">
              <a:extLst>
                <a:ext uri="{FF2B5EF4-FFF2-40B4-BE49-F238E27FC236}">
                  <a16:creationId xmlns:a16="http://schemas.microsoft.com/office/drawing/2014/main" id="{D66AFA94-E309-447A-8A37-B1C1876D0D55}"/>
                </a:ext>
              </a:extLst>
            </p:cNvPr>
            <p:cNvSpPr/>
            <p:nvPr/>
          </p:nvSpPr>
          <p:spPr>
            <a:xfrm>
              <a:off x="5603321" y="3364773"/>
              <a:ext cx="120996" cy="12099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楕円 130">
              <a:extLst>
                <a:ext uri="{FF2B5EF4-FFF2-40B4-BE49-F238E27FC236}">
                  <a16:creationId xmlns:a16="http://schemas.microsoft.com/office/drawing/2014/main" id="{CB5292D8-EAE6-4B68-9ECC-5E0C4347454A}"/>
                </a:ext>
              </a:extLst>
            </p:cNvPr>
            <p:cNvSpPr/>
            <p:nvPr/>
          </p:nvSpPr>
          <p:spPr>
            <a:xfrm>
              <a:off x="7279662" y="1960543"/>
              <a:ext cx="104799" cy="10479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フリーフォーム: 図形 131">
              <a:extLst>
                <a:ext uri="{FF2B5EF4-FFF2-40B4-BE49-F238E27FC236}">
                  <a16:creationId xmlns:a16="http://schemas.microsoft.com/office/drawing/2014/main" id="{C3E98C62-1126-4FC6-86E7-C29D727C7907}"/>
                </a:ext>
              </a:extLst>
            </p:cNvPr>
            <p:cNvSpPr/>
            <p:nvPr/>
          </p:nvSpPr>
          <p:spPr>
            <a:xfrm>
              <a:off x="4952999" y="2744189"/>
              <a:ext cx="3672509" cy="1721132"/>
            </a:xfrm>
            <a:custGeom>
              <a:avLst/>
              <a:gdLst>
                <a:gd name="connsiteX0" fmla="*/ 3665220 w 3665220"/>
                <a:gd name="connsiteY0" fmla="*/ 1535113 h 1535113"/>
                <a:gd name="connsiteX1" fmla="*/ 3520440 w 3665220"/>
                <a:gd name="connsiteY1" fmla="*/ 1474153 h 1535113"/>
                <a:gd name="connsiteX2" fmla="*/ 3147060 w 3665220"/>
                <a:gd name="connsiteY2" fmla="*/ 1215073 h 1535113"/>
                <a:gd name="connsiteX3" fmla="*/ 2880360 w 3665220"/>
                <a:gd name="connsiteY3" fmla="*/ 917893 h 1535113"/>
                <a:gd name="connsiteX4" fmla="*/ 2415540 w 3665220"/>
                <a:gd name="connsiteY4" fmla="*/ 735013 h 1535113"/>
                <a:gd name="connsiteX5" fmla="*/ 1866900 w 3665220"/>
                <a:gd name="connsiteY5" fmla="*/ 445453 h 1535113"/>
                <a:gd name="connsiteX6" fmla="*/ 1363980 w 3665220"/>
                <a:gd name="connsiteY6" fmla="*/ 133033 h 1535113"/>
                <a:gd name="connsiteX7" fmla="*/ 960120 w 3665220"/>
                <a:gd name="connsiteY7" fmla="*/ 3493 h 1535113"/>
                <a:gd name="connsiteX8" fmla="*/ 365760 w 3665220"/>
                <a:gd name="connsiteY8" fmla="*/ 56833 h 1535113"/>
                <a:gd name="connsiteX9" fmla="*/ 38100 w 3665220"/>
                <a:gd name="connsiteY9" fmla="*/ 262573 h 1535113"/>
                <a:gd name="connsiteX10" fmla="*/ 38100 w 3665220"/>
                <a:gd name="connsiteY10" fmla="*/ 262573 h 1535113"/>
                <a:gd name="connsiteX11" fmla="*/ 0 w 3665220"/>
                <a:gd name="connsiteY11" fmla="*/ 300673 h 1535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65220" h="1535113">
                  <a:moveTo>
                    <a:pt x="3665220" y="1535113"/>
                  </a:moveTo>
                  <a:cubicBezTo>
                    <a:pt x="3636010" y="1531303"/>
                    <a:pt x="3606800" y="1527493"/>
                    <a:pt x="3520440" y="1474153"/>
                  </a:cubicBezTo>
                  <a:cubicBezTo>
                    <a:pt x="3434080" y="1420813"/>
                    <a:pt x="3253740" y="1307783"/>
                    <a:pt x="3147060" y="1215073"/>
                  </a:cubicBezTo>
                  <a:cubicBezTo>
                    <a:pt x="3040380" y="1122363"/>
                    <a:pt x="3002280" y="997903"/>
                    <a:pt x="2880360" y="917893"/>
                  </a:cubicBezTo>
                  <a:cubicBezTo>
                    <a:pt x="2758440" y="837883"/>
                    <a:pt x="2584450" y="813753"/>
                    <a:pt x="2415540" y="735013"/>
                  </a:cubicBezTo>
                  <a:cubicBezTo>
                    <a:pt x="2246630" y="656273"/>
                    <a:pt x="2042160" y="545783"/>
                    <a:pt x="1866900" y="445453"/>
                  </a:cubicBezTo>
                  <a:cubicBezTo>
                    <a:pt x="1691640" y="345123"/>
                    <a:pt x="1515110" y="206693"/>
                    <a:pt x="1363980" y="133033"/>
                  </a:cubicBezTo>
                  <a:cubicBezTo>
                    <a:pt x="1212850" y="59373"/>
                    <a:pt x="1126490" y="16193"/>
                    <a:pt x="960120" y="3493"/>
                  </a:cubicBezTo>
                  <a:cubicBezTo>
                    <a:pt x="793750" y="-9207"/>
                    <a:pt x="519430" y="13653"/>
                    <a:pt x="365760" y="56833"/>
                  </a:cubicBezTo>
                  <a:cubicBezTo>
                    <a:pt x="212090" y="100013"/>
                    <a:pt x="38100" y="262573"/>
                    <a:pt x="38100" y="262573"/>
                  </a:cubicBezTo>
                  <a:lnTo>
                    <a:pt x="38100" y="262573"/>
                  </a:lnTo>
                  <a:lnTo>
                    <a:pt x="0" y="300673"/>
                  </a:ln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3" name="直線コネクタ 132">
              <a:extLst>
                <a:ext uri="{FF2B5EF4-FFF2-40B4-BE49-F238E27FC236}">
                  <a16:creationId xmlns:a16="http://schemas.microsoft.com/office/drawing/2014/main" id="{7F2949AD-6338-4F0F-985F-7D5E0C2F5918}"/>
                </a:ext>
              </a:extLst>
            </p:cNvPr>
            <p:cNvCxnSpPr>
              <a:cxnSpLocks/>
            </p:cNvCxnSpPr>
            <p:nvPr/>
          </p:nvCxnSpPr>
          <p:spPr>
            <a:xfrm flipH="1">
              <a:off x="4991001" y="2767891"/>
              <a:ext cx="590452" cy="68393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a:extLst>
              <a:ext uri="{FF2B5EF4-FFF2-40B4-BE49-F238E27FC236}">
                <a16:creationId xmlns:a16="http://schemas.microsoft.com/office/drawing/2014/main" id="{B2FEB3E1-CEFD-4C0C-88C0-6177BEFCD869}"/>
              </a:ext>
            </a:extLst>
          </p:cNvPr>
          <p:cNvSpPr>
            <a:spLocks noGrp="1"/>
          </p:cNvSpPr>
          <p:nvPr>
            <p:ph type="sldNum" sz="quarter" idx="12"/>
          </p:nvPr>
        </p:nvSpPr>
        <p:spPr/>
        <p:txBody>
          <a:bodyPr/>
          <a:lstStyle/>
          <a:p>
            <a:fld id="{48C0FCB9-D989-46F1-965E-624BDAC7E129}" type="slidenum">
              <a:rPr kumimoji="1" lang="ja-JP" altLang="en-US" smtClean="0"/>
              <a:pPr/>
              <a:t>15</a:t>
            </a:fld>
            <a:endParaRPr kumimoji="1" lang="ja-JP" altLang="en-US"/>
          </a:p>
        </p:txBody>
      </p:sp>
      <p:sp>
        <p:nvSpPr>
          <p:cNvPr id="15" name="タイトル 2">
            <a:extLst>
              <a:ext uri="{FF2B5EF4-FFF2-40B4-BE49-F238E27FC236}">
                <a16:creationId xmlns:a16="http://schemas.microsoft.com/office/drawing/2014/main" id="{1ECC25D9-9505-43E9-BBD9-6DD25EEF75AB}"/>
              </a:ext>
            </a:extLst>
          </p:cNvPr>
          <p:cNvSpPr txBox="1">
            <a:spLocks/>
          </p:cNvSpPr>
          <p:nvPr/>
        </p:nvSpPr>
        <p:spPr>
          <a:xfrm>
            <a:off x="136524" y="172632"/>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rPr>
              <a:t>地震災害時の避難先・避難経路</a:t>
            </a:r>
          </a:p>
        </p:txBody>
      </p:sp>
      <p:sp>
        <p:nvSpPr>
          <p:cNvPr id="7" name="タイトル 2">
            <a:extLst>
              <a:ext uri="{FF2B5EF4-FFF2-40B4-BE49-F238E27FC236}">
                <a16:creationId xmlns:a16="http://schemas.microsoft.com/office/drawing/2014/main" id="{47395344-3C20-4930-86FE-9E2A38CB8690}"/>
              </a:ext>
            </a:extLst>
          </p:cNvPr>
          <p:cNvSpPr txBox="1">
            <a:spLocks/>
          </p:cNvSpPr>
          <p:nvPr/>
        </p:nvSpPr>
        <p:spPr>
          <a:xfrm>
            <a:off x="365124" y="3429000"/>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endParaRPr>
          </a:p>
        </p:txBody>
      </p:sp>
      <p:sp>
        <p:nvSpPr>
          <p:cNvPr id="13" name="正方形/長方形 12">
            <a:extLst>
              <a:ext uri="{FF2B5EF4-FFF2-40B4-BE49-F238E27FC236}">
                <a16:creationId xmlns:a16="http://schemas.microsoft.com/office/drawing/2014/main" id="{0630EA27-B22A-4929-8D1E-D56D6109728D}"/>
              </a:ext>
            </a:extLst>
          </p:cNvPr>
          <p:cNvSpPr/>
          <p:nvPr/>
        </p:nvSpPr>
        <p:spPr>
          <a:xfrm>
            <a:off x="505483" y="1226227"/>
            <a:ext cx="3901832" cy="830997"/>
          </a:xfrm>
          <a:prstGeom prst="rect">
            <a:avLst/>
          </a:prstGeom>
        </p:spPr>
        <p:txBody>
          <a:bodyPr wrap="square">
            <a:spAutoFit/>
          </a:bodyPr>
          <a:lstStyle/>
          <a:p>
            <a:pPr algn="just"/>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グループ作業</a:t>
            </a:r>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＜１０分＞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避難経路の記入</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4" name="正方形/長方形 13">
            <a:extLst>
              <a:ext uri="{FF2B5EF4-FFF2-40B4-BE49-F238E27FC236}">
                <a16:creationId xmlns:a16="http://schemas.microsoft.com/office/drawing/2014/main" id="{EF21D6C8-5314-4A05-893B-5B1A36B4AD85}"/>
              </a:ext>
            </a:extLst>
          </p:cNvPr>
          <p:cNvSpPr/>
          <p:nvPr/>
        </p:nvSpPr>
        <p:spPr>
          <a:xfrm>
            <a:off x="719138" y="2299563"/>
            <a:ext cx="3901832" cy="1200329"/>
          </a:xfrm>
          <a:prstGeom prst="rect">
            <a:avLst/>
          </a:prstGeom>
        </p:spPr>
        <p:txBody>
          <a:bodyPr wrap="square">
            <a:spAutoFit/>
          </a:bodyPr>
          <a:lstStyle/>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④自宅から避難場所までの避難経路に</a:t>
            </a:r>
            <a:r>
              <a:rPr lang="ja-JP" altLang="en-US" sz="2400" b="1" u="sng">
                <a:solidFill>
                  <a:srgbClr val="FF2800"/>
                </a:solidFill>
                <a:latin typeface="HGPｺﾞｼｯｸE" panose="020B0900000000000000" pitchFamily="50" charset="-128"/>
                <a:ea typeface="HGPｺﾞｼｯｸE" panose="020B0900000000000000" pitchFamily="50" charset="-128"/>
              </a:rPr>
              <a:t>赤線</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を書き</a:t>
            </a:r>
            <a:b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込みましょう。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6" name="スライド番号プレースホルダー 1">
            <a:extLst>
              <a:ext uri="{FF2B5EF4-FFF2-40B4-BE49-F238E27FC236}">
                <a16:creationId xmlns:a16="http://schemas.microsoft.com/office/drawing/2014/main" id="{2A37B131-BE6B-4502-A238-E0680324218E}"/>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15</a:t>
            </a:fld>
            <a:endParaRPr kumimoji="1" lang="ja-JP" altLang="en-US"/>
          </a:p>
        </p:txBody>
      </p:sp>
      <p:sp>
        <p:nvSpPr>
          <p:cNvPr id="25" name="四角形: 角を丸くする 24">
            <a:extLst>
              <a:ext uri="{FF2B5EF4-FFF2-40B4-BE49-F238E27FC236}">
                <a16:creationId xmlns:a16="http://schemas.microsoft.com/office/drawing/2014/main" id="{A33A3172-C163-44F2-8D81-CD9DC2072F1C}"/>
              </a:ext>
            </a:extLst>
          </p:cNvPr>
          <p:cNvSpPr/>
          <p:nvPr/>
        </p:nvSpPr>
        <p:spPr>
          <a:xfrm>
            <a:off x="785936" y="3888717"/>
            <a:ext cx="3721553" cy="2424591"/>
          </a:xfrm>
          <a:prstGeom prst="roundRect">
            <a:avLst>
              <a:gd name="adj" fmla="val 12689"/>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7DFE9AC7-B4FB-4B07-A217-12AE4E5AFE38}"/>
              </a:ext>
            </a:extLst>
          </p:cNvPr>
          <p:cNvSpPr/>
          <p:nvPr/>
        </p:nvSpPr>
        <p:spPr>
          <a:xfrm>
            <a:off x="935477" y="4073174"/>
            <a:ext cx="2836033" cy="400110"/>
          </a:xfrm>
          <a:prstGeom prst="rect">
            <a:avLst/>
          </a:prstGeom>
        </p:spPr>
        <p:txBody>
          <a:bodyPr wrap="none">
            <a:spAutoFit/>
          </a:bodyPr>
          <a:lstStyle/>
          <a:p>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＜避難経路のポイント＞</a:t>
            </a:r>
            <a:endParaRPr lang="ja-JP" altLang="en-US" sz="2000">
              <a:latin typeface="HGPｺﾞｼｯｸE" panose="020B0900000000000000" pitchFamily="50" charset="-128"/>
              <a:ea typeface="HGPｺﾞｼｯｸE" panose="020B0900000000000000" pitchFamily="50" charset="-128"/>
            </a:endParaRPr>
          </a:p>
        </p:txBody>
      </p:sp>
      <p:sp>
        <p:nvSpPr>
          <p:cNvPr id="6" name="テキスト ボックス 5">
            <a:extLst>
              <a:ext uri="{FF2B5EF4-FFF2-40B4-BE49-F238E27FC236}">
                <a16:creationId xmlns:a16="http://schemas.microsoft.com/office/drawing/2014/main" id="{EEC1D943-2B78-48DD-821B-8C1962A4A87B}"/>
              </a:ext>
            </a:extLst>
          </p:cNvPr>
          <p:cNvSpPr txBox="1"/>
          <p:nvPr/>
        </p:nvSpPr>
        <p:spPr>
          <a:xfrm>
            <a:off x="4911760" y="6340921"/>
            <a:ext cx="3713748" cy="338554"/>
          </a:xfrm>
          <a:prstGeom prst="rect">
            <a:avLst/>
          </a:prstGeom>
          <a:noFill/>
        </p:spPr>
        <p:txBody>
          <a:bodyPr wrap="square" rtlCol="0">
            <a:spAutoFit/>
          </a:bodyPr>
          <a:lstStyle/>
          <a:p>
            <a:r>
              <a:rPr kumimoji="1" lang="ja-JP" altLang="en-US" sz="800"/>
              <a:t>本地図は、国土地理院が提供している「数値地図（国土基本情報）」及び</a:t>
            </a:r>
            <a:endParaRPr kumimoji="1" lang="en-US" altLang="ja-JP" sz="800"/>
          </a:p>
          <a:p>
            <a:r>
              <a:rPr kumimoji="1" lang="ja-JP" altLang="en-US" sz="800"/>
              <a:t>品川区が提供している「品川区オープンデータ」をもとに作成</a:t>
            </a:r>
          </a:p>
        </p:txBody>
      </p:sp>
      <p:grpSp>
        <p:nvGrpSpPr>
          <p:cNvPr id="136" name="グループ化 135">
            <a:extLst>
              <a:ext uri="{FF2B5EF4-FFF2-40B4-BE49-F238E27FC236}">
                <a16:creationId xmlns:a16="http://schemas.microsoft.com/office/drawing/2014/main" id="{909E5FB6-51A2-413C-BB8F-32A88D1ACA46}"/>
              </a:ext>
            </a:extLst>
          </p:cNvPr>
          <p:cNvGrpSpPr/>
          <p:nvPr/>
        </p:nvGrpSpPr>
        <p:grpSpPr>
          <a:xfrm>
            <a:off x="5712122" y="1293320"/>
            <a:ext cx="2632653" cy="2135680"/>
            <a:chOff x="5712122" y="1293320"/>
            <a:chExt cx="2632653" cy="2135680"/>
          </a:xfrm>
        </p:grpSpPr>
        <p:cxnSp>
          <p:nvCxnSpPr>
            <p:cNvPr id="12" name="直線コネクタ 11">
              <a:extLst>
                <a:ext uri="{FF2B5EF4-FFF2-40B4-BE49-F238E27FC236}">
                  <a16:creationId xmlns:a16="http://schemas.microsoft.com/office/drawing/2014/main" id="{17FE1E65-2984-4FD7-B7CB-9D137F2A4879}"/>
                </a:ext>
              </a:extLst>
            </p:cNvPr>
            <p:cNvCxnSpPr>
              <a:cxnSpLocks/>
            </p:cNvCxnSpPr>
            <p:nvPr/>
          </p:nvCxnSpPr>
          <p:spPr>
            <a:xfrm flipV="1">
              <a:off x="5783580" y="2930208"/>
              <a:ext cx="57277" cy="498792"/>
            </a:xfrm>
            <a:prstGeom prst="line">
              <a:avLst/>
            </a:prstGeom>
            <a:ln w="57150">
              <a:solidFill>
                <a:srgbClr val="FF280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25DABB77-D6B8-481B-B294-4ED25D925E96}"/>
                </a:ext>
              </a:extLst>
            </p:cNvPr>
            <p:cNvCxnSpPr>
              <a:cxnSpLocks/>
            </p:cNvCxnSpPr>
            <p:nvPr/>
          </p:nvCxnSpPr>
          <p:spPr>
            <a:xfrm flipH="1" flipV="1">
              <a:off x="5714518" y="2833524"/>
              <a:ext cx="126339" cy="11673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214A65A9-C607-45AF-B95C-4EECBA224422}"/>
                </a:ext>
              </a:extLst>
            </p:cNvPr>
            <p:cNvCxnSpPr>
              <a:cxnSpLocks/>
            </p:cNvCxnSpPr>
            <p:nvPr/>
          </p:nvCxnSpPr>
          <p:spPr>
            <a:xfrm flipV="1">
              <a:off x="5712122" y="2299563"/>
              <a:ext cx="0" cy="549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A30556D7-4890-42AB-B08F-3E6BA881C1C8}"/>
                </a:ext>
              </a:extLst>
            </p:cNvPr>
            <p:cNvCxnSpPr>
              <a:cxnSpLocks/>
            </p:cNvCxnSpPr>
            <p:nvPr/>
          </p:nvCxnSpPr>
          <p:spPr>
            <a:xfrm flipH="1" flipV="1">
              <a:off x="5714519" y="2326221"/>
              <a:ext cx="346209" cy="1650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4E56F635-21C4-4874-A864-659F1DAB2DEA}"/>
                </a:ext>
              </a:extLst>
            </p:cNvPr>
            <p:cNvCxnSpPr>
              <a:cxnSpLocks/>
            </p:cNvCxnSpPr>
            <p:nvPr/>
          </p:nvCxnSpPr>
          <p:spPr>
            <a:xfrm flipH="1">
              <a:off x="6030272" y="2136259"/>
              <a:ext cx="30457" cy="19233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5BFDB661-11C9-41D6-9C11-CF5B7DA8BFF5}"/>
                </a:ext>
              </a:extLst>
            </p:cNvPr>
            <p:cNvCxnSpPr>
              <a:cxnSpLocks/>
            </p:cNvCxnSpPr>
            <p:nvPr/>
          </p:nvCxnSpPr>
          <p:spPr>
            <a:xfrm flipH="1">
              <a:off x="6041235" y="1799705"/>
              <a:ext cx="538168" cy="34069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B96C0DCB-FCAA-4BE1-A7A2-006F3633AAE8}"/>
                </a:ext>
              </a:extLst>
            </p:cNvPr>
            <p:cNvCxnSpPr>
              <a:cxnSpLocks/>
            </p:cNvCxnSpPr>
            <p:nvPr/>
          </p:nvCxnSpPr>
          <p:spPr>
            <a:xfrm flipH="1">
              <a:off x="6579403" y="1293320"/>
              <a:ext cx="155543" cy="50871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id="{B5A3081B-C300-40C0-B229-53FC6BFAD29B}"/>
                </a:ext>
              </a:extLst>
            </p:cNvPr>
            <p:cNvCxnSpPr>
              <a:cxnSpLocks/>
            </p:cNvCxnSpPr>
            <p:nvPr/>
          </p:nvCxnSpPr>
          <p:spPr>
            <a:xfrm flipH="1" flipV="1">
              <a:off x="6720590" y="1328321"/>
              <a:ext cx="1624184" cy="47138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直線コネクタ 97">
              <a:extLst>
                <a:ext uri="{FF2B5EF4-FFF2-40B4-BE49-F238E27FC236}">
                  <a16:creationId xmlns:a16="http://schemas.microsoft.com/office/drawing/2014/main" id="{B51C005C-000D-4B89-871F-75485C997864}"/>
                </a:ext>
              </a:extLst>
            </p:cNvPr>
            <p:cNvCxnSpPr>
              <a:cxnSpLocks/>
            </p:cNvCxnSpPr>
            <p:nvPr/>
          </p:nvCxnSpPr>
          <p:spPr>
            <a:xfrm flipH="1">
              <a:off x="8082552" y="1760464"/>
              <a:ext cx="262223" cy="96741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32BD645B-4B7C-4AB1-95F2-9AC17A059415}"/>
                </a:ext>
              </a:extLst>
            </p:cNvPr>
            <p:cNvCxnSpPr>
              <a:cxnSpLocks/>
            </p:cNvCxnSpPr>
            <p:nvPr/>
          </p:nvCxnSpPr>
          <p:spPr>
            <a:xfrm flipH="1" flipV="1">
              <a:off x="7741921" y="2635935"/>
              <a:ext cx="373292" cy="95344"/>
            </a:xfrm>
            <a:prstGeom prst="line">
              <a:avLst/>
            </a:prstGeom>
            <a:ln w="571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
        <p:nvSpPr>
          <p:cNvPr id="3" name="正方形/長方形 2">
            <a:extLst>
              <a:ext uri="{FF2B5EF4-FFF2-40B4-BE49-F238E27FC236}">
                <a16:creationId xmlns:a16="http://schemas.microsoft.com/office/drawing/2014/main" id="{E2943112-8C32-BBE9-7F5C-0CBAFB638D3D}"/>
              </a:ext>
            </a:extLst>
          </p:cNvPr>
          <p:cNvSpPr/>
          <p:nvPr/>
        </p:nvSpPr>
        <p:spPr>
          <a:xfrm>
            <a:off x="913300" y="4474405"/>
            <a:ext cx="3423374" cy="1631216"/>
          </a:xfrm>
          <a:prstGeom prst="rect">
            <a:avLst/>
          </a:prstGeom>
        </p:spPr>
        <p:txBody>
          <a:bodyPr wrap="square">
            <a:spAutoFit/>
          </a:bodyPr>
          <a:lstStyle/>
          <a:p>
            <a:pPr marL="182563" lvl="2" indent="-182563" algn="just">
              <a:spcAft>
                <a:spcPts val="600"/>
              </a:spcAft>
              <a:buFont typeface="Arial" panose="020B0604020202020204" pitchFamily="34" charset="0"/>
              <a:buChar char="•"/>
            </a:pP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古い建物・石塀・ブロック塀・</a:t>
            </a:r>
            <a:br>
              <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自販機など倒壊の恐れのある</a:t>
            </a:r>
            <a:br>
              <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ものを避ける。</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182563" lvl="2" indent="-182563" algn="just">
              <a:spcAft>
                <a:spcPts val="600"/>
              </a:spcAft>
              <a:buFont typeface="Arial" panose="020B0604020202020204" pitchFamily="34" charset="0"/>
              <a:buChar char="•"/>
            </a:pP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できるだけ広い道を通る。</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182563" lvl="2" indent="-182563" algn="just">
              <a:spcAft>
                <a:spcPts val="600"/>
              </a:spcAft>
              <a:buFont typeface="Arial" panose="020B0604020202020204" pitchFamily="34" charset="0"/>
              <a:buChar char="•"/>
            </a:pP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複数の避難経路を検討する。</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671615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9A58A82-A79F-4022-9870-E74354F207EA}"/>
              </a:ext>
            </a:extLst>
          </p:cNvPr>
          <p:cNvSpPr>
            <a:spLocks noGrp="1"/>
          </p:cNvSpPr>
          <p:nvPr>
            <p:ph type="sldNum" sz="quarter" idx="12"/>
          </p:nvPr>
        </p:nvSpPr>
        <p:spPr/>
        <p:txBody>
          <a:bodyPr/>
          <a:lstStyle/>
          <a:p>
            <a:fld id="{48C0FCB9-D989-46F1-965E-624BDAC7E129}" type="slidenum">
              <a:rPr kumimoji="1" lang="ja-JP" altLang="en-US" smtClean="0"/>
              <a:pPr/>
              <a:t>16</a:t>
            </a:fld>
            <a:endParaRPr kumimoji="1" lang="ja-JP" altLang="en-US"/>
          </a:p>
        </p:txBody>
      </p:sp>
      <p:sp>
        <p:nvSpPr>
          <p:cNvPr id="3" name="タイトル 2">
            <a:extLst>
              <a:ext uri="{FF2B5EF4-FFF2-40B4-BE49-F238E27FC236}">
                <a16:creationId xmlns:a16="http://schemas.microsoft.com/office/drawing/2014/main" id="{E35458B0-B68A-4CBA-8B3D-79311BB97FF9}"/>
              </a:ext>
            </a:extLst>
          </p:cNvPr>
          <p:cNvSpPr txBox="1">
            <a:spLocks/>
          </p:cNvSpPr>
          <p:nvPr/>
        </p:nvSpPr>
        <p:spPr>
          <a:xfrm>
            <a:off x="136524" y="172632"/>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rPr>
              <a:t>ワークのまとめ</a:t>
            </a:r>
          </a:p>
        </p:txBody>
      </p:sp>
      <p:sp>
        <p:nvSpPr>
          <p:cNvPr id="4" name="正方形/長方形 3">
            <a:extLst>
              <a:ext uri="{FF2B5EF4-FFF2-40B4-BE49-F238E27FC236}">
                <a16:creationId xmlns:a16="http://schemas.microsoft.com/office/drawing/2014/main" id="{95FCA807-A3C9-4A63-8B06-8CF4117F2934}"/>
              </a:ext>
            </a:extLst>
          </p:cNvPr>
          <p:cNvSpPr/>
          <p:nvPr/>
        </p:nvSpPr>
        <p:spPr>
          <a:xfrm>
            <a:off x="465177" y="1533305"/>
            <a:ext cx="8309367" cy="4524315"/>
          </a:xfrm>
          <a:prstGeom prst="rect">
            <a:avLst/>
          </a:prstGeom>
        </p:spPr>
        <p:txBody>
          <a:bodyPr wrap="square">
            <a:spAutoFit/>
          </a:bodyPr>
          <a:lstStyle/>
          <a:p>
            <a:pPr marL="571500" indent="-571500" algn="just">
              <a:buFont typeface="Arial" panose="020B0604020202020204" pitchFamily="34" charset="0"/>
              <a:buChar char="•"/>
            </a:pPr>
            <a:r>
              <a:rPr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危険な場所を避け、安全な避難経路を</a:t>
            </a:r>
            <a:br>
              <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決めておきましょう</a:t>
            </a:r>
            <a:endPar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571500" indent="-571500" algn="just">
              <a:buFont typeface="Arial" panose="020B0604020202020204" pitchFamily="34" charset="0"/>
              <a:buChar char="•"/>
            </a:pPr>
            <a:endPar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571500" indent="-571500" algn="just">
              <a:buFont typeface="Arial" panose="020B0604020202020204" pitchFamily="34" charset="0"/>
              <a:buChar char="•"/>
            </a:pPr>
            <a:r>
              <a:rPr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避難経路を実際に歩いてみると、</a:t>
            </a:r>
            <a:br>
              <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実は危ない場所に気づくこともあります</a:t>
            </a:r>
            <a:endPar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endPar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571500" indent="-571500" algn="just">
              <a:buFont typeface="Arial" panose="020B0604020202020204" pitchFamily="34" charset="0"/>
              <a:buChar char="•"/>
            </a:pPr>
            <a:r>
              <a:rPr lang="ja-JP" altLang="en-US" sz="3600" spc="-150">
                <a:solidFill>
                  <a:schemeClr val="tx1">
                    <a:lumMod val="75000"/>
                    <a:lumOff val="25000"/>
                  </a:schemeClr>
                </a:solidFill>
                <a:latin typeface="HGPｺﾞｼｯｸE" panose="020B0900000000000000" pitchFamily="50" charset="-128"/>
                <a:ea typeface="HGPｺﾞｼｯｸE" panose="020B0900000000000000" pitchFamily="50" charset="-128"/>
              </a:rPr>
              <a:t>このワークは地域の住民の方と行っても</a:t>
            </a:r>
            <a:r>
              <a:rPr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効果的です</a:t>
            </a:r>
            <a:endPar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08139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a:extLst>
              <a:ext uri="{FF2B5EF4-FFF2-40B4-BE49-F238E27FC236}">
                <a16:creationId xmlns:a16="http://schemas.microsoft.com/office/drawing/2014/main" id="{1B9A718D-D6BB-47F9-81D0-9C5F855B7145}"/>
              </a:ext>
            </a:extLst>
          </p:cNvPr>
          <p:cNvSpPr/>
          <p:nvPr/>
        </p:nvSpPr>
        <p:spPr>
          <a:xfrm>
            <a:off x="411480" y="1315087"/>
            <a:ext cx="8359140" cy="525875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a:extLst>
              <a:ext uri="{FF2B5EF4-FFF2-40B4-BE49-F238E27FC236}">
                <a16:creationId xmlns:a16="http://schemas.microsoft.com/office/drawing/2014/main" id="{465808B6-26C7-45D9-BA0B-9AB91975D867}"/>
              </a:ext>
            </a:extLst>
          </p:cNvPr>
          <p:cNvSpPr>
            <a:spLocks noGrp="1"/>
          </p:cNvSpPr>
          <p:nvPr>
            <p:ph type="title"/>
          </p:nvPr>
        </p:nvSpPr>
        <p:spPr/>
        <p:txBody>
          <a:bodyPr/>
          <a:lstStyle/>
          <a:p>
            <a:r>
              <a:rPr lang="ja-JP" altLang="en-US"/>
              <a:t>安全な避難行動のポイント</a:t>
            </a:r>
          </a:p>
        </p:txBody>
      </p:sp>
      <p:sp>
        <p:nvSpPr>
          <p:cNvPr id="4" name="スライド番号プレースホルダー 3">
            <a:extLst>
              <a:ext uri="{FF2B5EF4-FFF2-40B4-BE49-F238E27FC236}">
                <a16:creationId xmlns:a16="http://schemas.microsoft.com/office/drawing/2014/main" id="{82088444-4A2C-4F10-9501-0DDC191B5C81}"/>
              </a:ext>
            </a:extLst>
          </p:cNvPr>
          <p:cNvSpPr>
            <a:spLocks noGrp="1"/>
          </p:cNvSpPr>
          <p:nvPr>
            <p:ph type="sldNum" sz="quarter" idx="12"/>
          </p:nvPr>
        </p:nvSpPr>
        <p:spPr>
          <a:xfrm>
            <a:off x="7086600" y="6492875"/>
            <a:ext cx="2057400" cy="365125"/>
          </a:xfrm>
        </p:spPr>
        <p:txBody>
          <a:bodyPr/>
          <a:lstStyle/>
          <a:p>
            <a:fld id="{48C0FCB9-D989-46F1-965E-624BDAC7E129}" type="slidenum">
              <a:rPr kumimoji="1" lang="ja-JP" altLang="en-US" smtClean="0"/>
              <a:pPr/>
              <a:t>17</a:t>
            </a:fld>
            <a:endParaRPr kumimoji="1" lang="ja-JP" altLang="en-US"/>
          </a:p>
        </p:txBody>
      </p:sp>
      <p:sp>
        <p:nvSpPr>
          <p:cNvPr id="8" name="正方形/長方形 7">
            <a:extLst>
              <a:ext uri="{FF2B5EF4-FFF2-40B4-BE49-F238E27FC236}">
                <a16:creationId xmlns:a16="http://schemas.microsoft.com/office/drawing/2014/main" id="{AEDE3BFD-65BB-437D-AD21-78A0A2FDDE20}"/>
              </a:ext>
            </a:extLst>
          </p:cNvPr>
          <p:cNvSpPr/>
          <p:nvPr/>
        </p:nvSpPr>
        <p:spPr>
          <a:xfrm>
            <a:off x="541324" y="1310007"/>
            <a:ext cx="8358730" cy="519772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marL="342900" indent="-342900" algn="just">
              <a:spcAft>
                <a:spcPts val="300"/>
              </a:spcAft>
              <a:buFont typeface="Wingdings" panose="05000000000000000000" pitchFamily="2" charset="2"/>
              <a:buChar char="l"/>
            </a:pP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342900" indent="-342900" algn="just">
              <a:spcAft>
                <a:spcPts val="300"/>
              </a:spcAft>
              <a:buFont typeface="Wingdings" panose="05000000000000000000" pitchFamily="2" charset="2"/>
              <a:buChar char="l"/>
            </a:pP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自宅周辺の</a:t>
            </a:r>
            <a:r>
              <a:rPr kumimoji="1" lang="ja-JP" altLang="en-US" sz="2400">
                <a:solidFill>
                  <a:srgbClr val="FF2800"/>
                </a:solidFill>
                <a:latin typeface="HGPｺﾞｼｯｸE" panose="020B0900000000000000" pitchFamily="50" charset="-128"/>
                <a:ea typeface="HGPｺﾞｼｯｸE" panose="020B0900000000000000" pitchFamily="50" charset="-128"/>
              </a:rPr>
              <a:t>危険箇所</a:t>
            </a: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を知っている</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342900" indent="-342900" algn="just">
              <a:spcAft>
                <a:spcPts val="300"/>
              </a:spcAft>
              <a:buFont typeface="Wingdings" panose="05000000000000000000" pitchFamily="2" charset="2"/>
              <a:buChar char="l"/>
            </a:pP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災害に応じて</a:t>
            </a:r>
            <a:r>
              <a:rPr kumimoji="1" lang="ja-JP" altLang="en-US" sz="2400">
                <a:solidFill>
                  <a:srgbClr val="FF2800"/>
                </a:solidFill>
                <a:latin typeface="HGPｺﾞｼｯｸE" panose="020B0900000000000000" pitchFamily="50" charset="-128"/>
                <a:ea typeface="HGPｺﾞｼｯｸE" panose="020B0900000000000000" pitchFamily="50" charset="-128"/>
              </a:rPr>
              <a:t>避難する場所</a:t>
            </a: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を決めておく</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552450" indent="-285750" algn="just">
              <a:spcAft>
                <a:spcPts val="300"/>
              </a:spcAft>
              <a:buFont typeface="Wingdings" panose="05000000000000000000" pitchFamily="2" charset="2"/>
              <a:buChar char="ü"/>
            </a:pPr>
            <a:r>
              <a:rPr kumimoji="1" lang="ja-JP" altLang="en-US" sz="1600">
                <a:solidFill>
                  <a:schemeClr val="tx1">
                    <a:lumMod val="75000"/>
                    <a:lumOff val="25000"/>
                  </a:schemeClr>
                </a:solidFill>
                <a:latin typeface="HGPｺﾞｼｯｸE" panose="020B0900000000000000" pitchFamily="50" charset="-128"/>
                <a:ea typeface="HGPｺﾞｼｯｸE" panose="020B0900000000000000" pitchFamily="50" charset="-128"/>
              </a:rPr>
              <a:t>行政が指定している避難場所のほか、安全な場所にある親せきや友人宅などもよい</a:t>
            </a:r>
            <a:endParaRPr kumimoji="1" lang="en-US" altLang="ja-JP" sz="1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552450" indent="-285750" algn="just">
              <a:spcAft>
                <a:spcPts val="300"/>
              </a:spcAft>
              <a:buFont typeface="Wingdings" panose="05000000000000000000" pitchFamily="2" charset="2"/>
              <a:buChar char="ü"/>
            </a:pPr>
            <a:r>
              <a:rPr kumimoji="1" lang="ja-JP" altLang="en-US" sz="1600">
                <a:solidFill>
                  <a:schemeClr val="tx1">
                    <a:lumMod val="75000"/>
                    <a:lumOff val="25000"/>
                  </a:schemeClr>
                </a:solidFill>
                <a:latin typeface="HGPｺﾞｼｯｸE" panose="020B0900000000000000" pitchFamily="50" charset="-128"/>
                <a:ea typeface="HGPｺﾞｼｯｸE" panose="020B0900000000000000" pitchFamily="50" charset="-128"/>
              </a:rPr>
              <a:t>複数の避難先を決めておいた方が有効である</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342900" indent="-342900" algn="just">
              <a:spcAft>
                <a:spcPts val="600"/>
              </a:spcAft>
              <a:buFont typeface="Wingdings" panose="05000000000000000000" pitchFamily="2" charset="2"/>
              <a:buChar char="l"/>
            </a:pPr>
            <a:r>
              <a:rPr kumimoji="1" lang="ja-JP" altLang="en-US" sz="2400">
                <a:solidFill>
                  <a:srgbClr val="FF2800"/>
                </a:solidFill>
                <a:latin typeface="HGPｺﾞｼｯｸE" panose="020B0900000000000000" pitchFamily="50" charset="-128"/>
                <a:ea typeface="HGPｺﾞｼｯｸE" panose="020B0900000000000000" pitchFamily="50" charset="-128"/>
              </a:rPr>
              <a:t>複数の避難経路</a:t>
            </a: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を準備し、実際に</a:t>
            </a:r>
            <a:r>
              <a:rPr kumimoji="1" lang="ja-JP" altLang="en-US" sz="2400">
                <a:solidFill>
                  <a:srgbClr val="FF2800"/>
                </a:solidFill>
                <a:latin typeface="HGPｺﾞｼｯｸE" panose="020B0900000000000000" pitchFamily="50" charset="-128"/>
                <a:ea typeface="HGPｺﾞｼｯｸE" panose="020B0900000000000000" pitchFamily="50" charset="-128"/>
              </a:rPr>
              <a:t>歩いてみる</a:t>
            </a:r>
            <a:endParaRPr kumimoji="1" lang="en-US" altLang="ja-JP" sz="2400">
              <a:solidFill>
                <a:srgbClr val="FF2800"/>
              </a:solidFill>
              <a:latin typeface="HGPｺﾞｼｯｸE" panose="020B0900000000000000" pitchFamily="50" charset="-128"/>
              <a:ea typeface="HGPｺﾞｼｯｸE" panose="020B0900000000000000" pitchFamily="50" charset="-128"/>
            </a:endParaRPr>
          </a:p>
          <a:p>
            <a:pPr marL="552450" indent="-285750" algn="just">
              <a:spcAft>
                <a:spcPts val="300"/>
              </a:spcAft>
              <a:buFont typeface="Wingdings" panose="05000000000000000000" pitchFamily="2" charset="2"/>
              <a:buChar char="ü"/>
            </a:pPr>
            <a:r>
              <a:rPr kumimoji="1" lang="ja-JP" altLang="en-US" sz="1600">
                <a:solidFill>
                  <a:schemeClr val="tx1">
                    <a:lumMod val="75000"/>
                    <a:lumOff val="25000"/>
                  </a:schemeClr>
                </a:solidFill>
                <a:latin typeface="HGPｺﾞｼｯｸE" panose="020B0900000000000000" pitchFamily="50" charset="-128"/>
                <a:ea typeface="HGPｺﾞｼｯｸE" panose="020B0900000000000000" pitchFamily="50" charset="-128"/>
              </a:rPr>
              <a:t>避難先までの所要時間を確認しておく</a:t>
            </a:r>
            <a:endParaRPr kumimoji="1" lang="en-US" altLang="ja-JP" sz="1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85750" indent="-285750" algn="just">
              <a:spcAft>
                <a:spcPts val="300"/>
              </a:spcAft>
              <a:buFont typeface="Wingdings" panose="05000000000000000000" pitchFamily="2" charset="2"/>
              <a:buChar char="l"/>
            </a:pPr>
            <a:r>
              <a:rPr kumimoji="1" lang="ja-JP" altLang="en-US" sz="2400">
                <a:solidFill>
                  <a:srgbClr val="FF2800"/>
                </a:solidFill>
                <a:latin typeface="HGPｺﾞｼｯｸE" panose="020B0900000000000000" pitchFamily="50" charset="-128"/>
                <a:ea typeface="HGPｺﾞｼｯｸE" panose="020B0900000000000000" pitchFamily="50" charset="-128"/>
              </a:rPr>
              <a:t>いろいろな避難訓練</a:t>
            </a:r>
            <a:r>
              <a:rPr kumimoji="1" lang="ja-JP" altLang="en-US" sz="2400">
                <a:solidFill>
                  <a:srgbClr val="404040"/>
                </a:solidFill>
                <a:latin typeface="HGPｺﾞｼｯｸE" panose="020B0900000000000000" pitchFamily="50" charset="-128"/>
                <a:ea typeface="HGPｺﾞｼｯｸE" panose="020B0900000000000000" pitchFamily="50" charset="-128"/>
              </a:rPr>
              <a:t>を実施する</a:t>
            </a:r>
            <a:endParaRPr kumimoji="1" lang="en-US" altLang="ja-JP" sz="2400">
              <a:solidFill>
                <a:srgbClr val="404040"/>
              </a:solidFill>
              <a:latin typeface="HGPｺﾞｼｯｸE" panose="020B0900000000000000" pitchFamily="50" charset="-128"/>
              <a:ea typeface="HGPｺﾞｼｯｸE" panose="020B0900000000000000" pitchFamily="50" charset="-128"/>
            </a:endParaRPr>
          </a:p>
          <a:p>
            <a:pPr marL="554355" lvl="1" indent="-285750" algn="just">
              <a:spcAft>
                <a:spcPts val="300"/>
              </a:spcAft>
              <a:buFont typeface="Wingdings" panose="05000000000000000000" pitchFamily="2" charset="2"/>
              <a:buChar char="ü"/>
            </a:pPr>
            <a:r>
              <a:rPr kumimoji="1" lang="ja-JP" altLang="en-US" sz="1600">
                <a:solidFill>
                  <a:srgbClr val="404040"/>
                </a:solidFill>
                <a:latin typeface="HGPｺﾞｼｯｸE"/>
                <a:ea typeface="HGPｺﾞｼｯｸE"/>
              </a:rPr>
              <a:t>夜間や平日昼間等の時間を変えての訓練や要配慮者の避難支援訓練などもよい</a:t>
            </a:r>
            <a:endParaRPr kumimoji="1" lang="en-US" altLang="ja-JP" sz="1600">
              <a:solidFill>
                <a:srgbClr val="404040"/>
              </a:solidFill>
              <a:latin typeface="HGPｺﾞｼｯｸE"/>
              <a:ea typeface="HGPｺﾞｼｯｸE"/>
            </a:endParaRPr>
          </a:p>
          <a:p>
            <a:pPr algn="just">
              <a:spcAft>
                <a:spcPts val="300"/>
              </a:spcAft>
            </a:pPr>
            <a:endParaRPr kumimoji="1" lang="en-US" altLang="ja-JP" sz="2400">
              <a:solidFill>
                <a:srgbClr val="404040"/>
              </a:solidFill>
              <a:latin typeface="HGPｺﾞｼｯｸE" panose="020B0900000000000000" pitchFamily="50" charset="-128"/>
              <a:ea typeface="HGPｺﾞｼｯｸE" panose="020B0900000000000000" pitchFamily="50" charset="-128"/>
            </a:endParaRPr>
          </a:p>
          <a:p>
            <a:pPr marL="342900" indent="-342900" algn="just">
              <a:spcAft>
                <a:spcPts val="300"/>
              </a:spcAft>
              <a:buFont typeface="Wingdings" panose="05000000000000000000" pitchFamily="2" charset="2"/>
              <a:buChar char="l"/>
            </a:pP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気象情報や避難情報など正確な</a:t>
            </a:r>
            <a:r>
              <a:rPr kumimoji="1" lang="ja-JP" altLang="en-US" sz="2400">
                <a:solidFill>
                  <a:srgbClr val="FF2800"/>
                </a:solidFill>
                <a:latin typeface="HGPｺﾞｼｯｸE" panose="020B0900000000000000" pitchFamily="50" charset="-128"/>
                <a:ea typeface="HGPｺﾞｼｯｸE" panose="020B0900000000000000" pitchFamily="50" charset="-128"/>
              </a:rPr>
              <a:t>情報を入手</a:t>
            </a: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する</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552450" indent="-285750" algn="just">
              <a:spcAft>
                <a:spcPts val="300"/>
              </a:spcAft>
              <a:buFont typeface="Wingdings" panose="05000000000000000000" pitchFamily="2" charset="2"/>
              <a:buChar char="ü"/>
            </a:pPr>
            <a:r>
              <a:rPr kumimoji="1" lang="ja-JP" altLang="en-US" sz="1600">
                <a:solidFill>
                  <a:schemeClr val="tx1">
                    <a:lumMod val="75000"/>
                    <a:lumOff val="25000"/>
                  </a:schemeClr>
                </a:solidFill>
                <a:latin typeface="HGPｺﾞｼｯｸE" panose="020B0900000000000000" pitchFamily="50" charset="-128"/>
                <a:ea typeface="HGPｺﾞｼｯｸE" panose="020B0900000000000000" pitchFamily="50" charset="-128"/>
              </a:rPr>
              <a:t>情報の意味を正しく理解しておく</a:t>
            </a:r>
            <a:endParaRPr kumimoji="1" lang="en-US" altLang="ja-JP" sz="1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552450" indent="-285750" algn="just">
              <a:spcAft>
                <a:spcPts val="300"/>
              </a:spcAft>
              <a:buFont typeface="Wingdings" panose="05000000000000000000" pitchFamily="2" charset="2"/>
              <a:buChar char="ü"/>
            </a:pPr>
            <a:r>
              <a:rPr kumimoji="1" lang="ja-JP" altLang="en-US" sz="1600">
                <a:solidFill>
                  <a:schemeClr val="tx1">
                    <a:lumMod val="75000"/>
                    <a:lumOff val="25000"/>
                  </a:schemeClr>
                </a:solidFill>
                <a:latin typeface="HGPｺﾞｼｯｸE" panose="020B0900000000000000" pitchFamily="50" charset="-128"/>
                <a:ea typeface="HGPｺﾞｼｯｸE" panose="020B0900000000000000" pitchFamily="50" charset="-128"/>
              </a:rPr>
              <a:t>情報の入手方法も事前に確認しておく</a:t>
            </a:r>
            <a:endParaRPr kumimoji="1" lang="en-US" altLang="ja-JP" sz="1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342900" indent="-342900" algn="just">
              <a:spcAft>
                <a:spcPts val="300"/>
              </a:spcAft>
              <a:buFont typeface="Wingdings" panose="05000000000000000000" pitchFamily="2" charset="2"/>
              <a:buChar char="l"/>
            </a:pPr>
            <a:r>
              <a:rPr kumimoji="1" lang="ja-JP" altLang="en-US" sz="2400">
                <a:solidFill>
                  <a:srgbClr val="FF2800"/>
                </a:solidFill>
                <a:latin typeface="HGPｺﾞｼｯｸE" panose="020B0900000000000000" pitchFamily="50" charset="-128"/>
                <a:ea typeface="HGPｺﾞｼｯｸE" panose="020B0900000000000000" pitchFamily="50" charset="-128"/>
              </a:rPr>
              <a:t>的確に状況を判断</a:t>
            </a: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し、</a:t>
            </a:r>
            <a:r>
              <a:rPr kumimoji="1" lang="ja-JP" altLang="en-US" sz="2400">
                <a:solidFill>
                  <a:srgbClr val="FF2800"/>
                </a:solidFill>
                <a:latin typeface="HGPｺﾞｼｯｸE" panose="020B0900000000000000" pitchFamily="50" charset="-128"/>
                <a:ea typeface="HGPｺﾞｼｯｸE" panose="020B0900000000000000" pitchFamily="50" charset="-128"/>
              </a:rPr>
              <a:t>早めに避難行動</a:t>
            </a: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に移る（率先避難）</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342900" indent="-342900" algn="just">
              <a:spcAft>
                <a:spcPts val="300"/>
              </a:spcAft>
              <a:buFont typeface="Wingdings" panose="05000000000000000000" pitchFamily="2" charset="2"/>
              <a:buChar char="l"/>
            </a:pP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避難するときは</a:t>
            </a:r>
            <a:r>
              <a:rPr kumimoji="1" lang="ja-JP" altLang="en-US" sz="2400">
                <a:solidFill>
                  <a:srgbClr val="FF2800"/>
                </a:solidFill>
                <a:latin typeface="HGPｺﾞｼｯｸE" panose="020B0900000000000000" pitchFamily="50" charset="-128"/>
                <a:ea typeface="HGPｺﾞｼｯｸE" panose="020B0900000000000000" pitchFamily="50" charset="-128"/>
              </a:rPr>
              <a:t>隣近所に声をかける</a:t>
            </a:r>
            <a:endParaRPr kumimoji="1" lang="en-US" altLang="ja-JP" sz="2400">
              <a:solidFill>
                <a:srgbClr val="FF2800"/>
              </a:solidFill>
              <a:latin typeface="HGPｺﾞｼｯｸE" panose="020B0900000000000000" pitchFamily="50" charset="-128"/>
              <a:ea typeface="HGPｺﾞｼｯｸE" panose="020B0900000000000000" pitchFamily="50" charset="-128"/>
            </a:endParaRPr>
          </a:p>
        </p:txBody>
      </p:sp>
      <p:sp>
        <p:nvSpPr>
          <p:cNvPr id="13" name="正方形/長方形 12">
            <a:extLst>
              <a:ext uri="{FF2B5EF4-FFF2-40B4-BE49-F238E27FC236}">
                <a16:creationId xmlns:a16="http://schemas.microsoft.com/office/drawing/2014/main" id="{F03AC481-CFC4-4EE1-B2C8-1CF679A6B909}"/>
              </a:ext>
            </a:extLst>
          </p:cNvPr>
          <p:cNvSpPr/>
          <p:nvPr/>
        </p:nvSpPr>
        <p:spPr>
          <a:xfrm>
            <a:off x="262800" y="717667"/>
            <a:ext cx="8618400" cy="559320"/>
          </a:xfrm>
          <a:prstGeom prst="rect">
            <a:avLst/>
          </a:prstGeom>
          <a:solidFill>
            <a:schemeClr val="bg1"/>
          </a:solid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288000" rIns="216000" rtlCol="0" anchor="ctr"/>
          <a:lstStyle/>
          <a:p>
            <a:r>
              <a:rPr lang="ja-JP" altLang="en-US" sz="2800">
                <a:solidFill>
                  <a:srgbClr val="404040"/>
                </a:solidFill>
                <a:latin typeface="HGPｺﾞｼｯｸE" panose="020B0900000000000000" pitchFamily="50" charset="-128"/>
                <a:ea typeface="HGPｺﾞｼｯｸE" panose="020B0900000000000000" pitchFamily="50" charset="-128"/>
              </a:rPr>
              <a:t>安全な避難行動をとる上で重要なこと</a:t>
            </a:r>
          </a:p>
        </p:txBody>
      </p:sp>
      <p:sp>
        <p:nvSpPr>
          <p:cNvPr id="3" name="正方形/長方形 2">
            <a:extLst>
              <a:ext uri="{FF2B5EF4-FFF2-40B4-BE49-F238E27FC236}">
                <a16:creationId xmlns:a16="http://schemas.microsoft.com/office/drawing/2014/main" id="{F33BAF22-C538-462E-85D9-63D7499605C2}"/>
              </a:ext>
            </a:extLst>
          </p:cNvPr>
          <p:cNvSpPr/>
          <p:nvPr/>
        </p:nvSpPr>
        <p:spPr>
          <a:xfrm>
            <a:off x="451995" y="1343058"/>
            <a:ext cx="8240011" cy="397483"/>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a:latin typeface="HGPｺﾞｼｯｸE" panose="020B0900000000000000" pitchFamily="50" charset="-128"/>
                <a:ea typeface="HGPｺﾞｼｯｸE" panose="020B0900000000000000" pitchFamily="50" charset="-128"/>
              </a:rPr>
              <a:t>平常時</a:t>
            </a:r>
            <a:endParaRPr kumimoji="1" lang="ja-JP" altLang="en-US">
              <a:latin typeface="HGPｺﾞｼｯｸE" panose="020B0900000000000000" pitchFamily="50" charset="-128"/>
              <a:ea typeface="HGPｺﾞｼｯｸE" panose="020B0900000000000000" pitchFamily="50" charset="-128"/>
            </a:endParaRPr>
          </a:p>
        </p:txBody>
      </p:sp>
      <p:sp>
        <p:nvSpPr>
          <p:cNvPr id="9" name="正方形/長方形 8">
            <a:extLst>
              <a:ext uri="{FF2B5EF4-FFF2-40B4-BE49-F238E27FC236}">
                <a16:creationId xmlns:a16="http://schemas.microsoft.com/office/drawing/2014/main" id="{75592AC5-4B7D-4E05-96D4-9E9EFE25341B}"/>
              </a:ext>
            </a:extLst>
          </p:cNvPr>
          <p:cNvSpPr/>
          <p:nvPr/>
        </p:nvSpPr>
        <p:spPr>
          <a:xfrm>
            <a:off x="451995" y="4552480"/>
            <a:ext cx="8240010" cy="397483"/>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a:latin typeface="HGPｺﾞｼｯｸE" panose="020B0900000000000000" pitchFamily="50" charset="-128"/>
                <a:ea typeface="HGPｺﾞｼｯｸE" panose="020B0900000000000000" pitchFamily="50" charset="-128"/>
              </a:rPr>
              <a:t>災害発生のおそれがあるとき</a:t>
            </a:r>
          </a:p>
        </p:txBody>
      </p:sp>
    </p:spTree>
    <p:extLst>
      <p:ext uri="{BB962C8B-B14F-4D97-AF65-F5344CB8AC3E}">
        <p14:creationId xmlns:p14="http://schemas.microsoft.com/office/powerpoint/2010/main" val="3919219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2088444-4A2C-4F10-9501-0DDC191B5C81}"/>
              </a:ext>
            </a:extLst>
          </p:cNvPr>
          <p:cNvSpPr>
            <a:spLocks noGrp="1"/>
          </p:cNvSpPr>
          <p:nvPr>
            <p:ph type="sldNum" sz="quarter" idx="12"/>
          </p:nvPr>
        </p:nvSpPr>
        <p:spPr>
          <a:xfrm>
            <a:off x="7086600" y="6492875"/>
            <a:ext cx="2057400" cy="365125"/>
          </a:xfrm>
        </p:spPr>
        <p:txBody>
          <a:bodyPr/>
          <a:lstStyle/>
          <a:p>
            <a:fld id="{48C0FCB9-D989-46F1-965E-624BDAC7E129}" type="slidenum">
              <a:rPr kumimoji="1" lang="ja-JP" altLang="en-US" smtClean="0"/>
              <a:pPr/>
              <a:t>18</a:t>
            </a:fld>
            <a:endParaRPr kumimoji="1" lang="ja-JP" altLang="en-US"/>
          </a:p>
        </p:txBody>
      </p:sp>
      <p:sp>
        <p:nvSpPr>
          <p:cNvPr id="7" name="タイトル 6">
            <a:extLst>
              <a:ext uri="{FF2B5EF4-FFF2-40B4-BE49-F238E27FC236}">
                <a16:creationId xmlns:a16="http://schemas.microsoft.com/office/drawing/2014/main" id="{08113649-2047-4061-99E2-3EAEEB0ED022}"/>
              </a:ext>
            </a:extLst>
          </p:cNvPr>
          <p:cNvSpPr>
            <a:spLocks noGrp="1"/>
          </p:cNvSpPr>
          <p:nvPr>
            <p:ph type="title"/>
          </p:nvPr>
        </p:nvSpPr>
        <p:spPr>
          <a:xfrm>
            <a:off x="0" y="0"/>
            <a:ext cx="9144000" cy="650083"/>
          </a:xfrm>
        </p:spPr>
        <p:txBody>
          <a:bodyPr/>
          <a:lstStyle/>
          <a:p>
            <a:r>
              <a:rPr lang="en-US" altLang="ja-JP"/>
              <a:t>【</a:t>
            </a:r>
            <a:r>
              <a:rPr lang="ja-JP" altLang="en-US"/>
              <a:t>参考</a:t>
            </a:r>
            <a:r>
              <a:rPr lang="en-US" altLang="ja-JP"/>
              <a:t>】</a:t>
            </a:r>
            <a:r>
              <a:rPr lang="ja-JP" altLang="en-US"/>
              <a:t>　「重ねるハザードマップ」の活用</a:t>
            </a:r>
          </a:p>
        </p:txBody>
      </p:sp>
      <p:sp>
        <p:nvSpPr>
          <p:cNvPr id="23" name="スライド番号プレースホルダー 3">
            <a:extLst>
              <a:ext uri="{FF2B5EF4-FFF2-40B4-BE49-F238E27FC236}">
                <a16:creationId xmlns:a16="http://schemas.microsoft.com/office/drawing/2014/main" id="{360D13A1-C8FD-47FE-9815-C8D6C916C4ED}"/>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18</a:t>
            </a:fld>
            <a:endParaRPr kumimoji="1" lang="ja-JP" altLang="en-US"/>
          </a:p>
        </p:txBody>
      </p:sp>
      <p:sp>
        <p:nvSpPr>
          <p:cNvPr id="24" name="コンテンツ プレースホルダー 4">
            <a:extLst>
              <a:ext uri="{FF2B5EF4-FFF2-40B4-BE49-F238E27FC236}">
                <a16:creationId xmlns:a16="http://schemas.microsoft.com/office/drawing/2014/main" id="{D75877C5-B9F0-431D-9DBB-6B706C24D86F}"/>
              </a:ext>
            </a:extLst>
          </p:cNvPr>
          <p:cNvSpPr txBox="1">
            <a:spLocks/>
          </p:cNvSpPr>
          <p:nvPr/>
        </p:nvSpPr>
        <p:spPr>
          <a:xfrm>
            <a:off x="409575" y="840977"/>
            <a:ext cx="8343899" cy="5928123"/>
          </a:xfrm>
          <a:prstGeom prst="rect">
            <a:avLst/>
          </a:prstGeom>
          <a:solidFill>
            <a:schemeClr val="accent3">
              <a:lumMod val="20000"/>
              <a:lumOff val="80000"/>
            </a:schemeClr>
          </a:solidFill>
        </p:spPr>
        <p:txBody>
          <a:bodyPr vert="horz" lIns="144000" tIns="14400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l"/>
              <a:defRPr kumimoji="1" sz="2800" kern="1200">
                <a:solidFill>
                  <a:schemeClr val="tx1"/>
                </a:solidFill>
                <a:latin typeface="HGPｺﾞｼｯｸE" panose="020B0900000000000000" pitchFamily="50" charset="-128"/>
                <a:ea typeface="HGPｺﾞｼｯｸE" panose="020B0900000000000000" pitchFamily="50" charset="-128"/>
                <a:cs typeface="+mn-cs"/>
              </a:defRPr>
            </a:lvl1pPr>
            <a:lvl2pPr marL="685800" indent="-228600" algn="l" defTabSz="914400" rtl="0" eaLnBrk="1" latinLnBrk="0" hangingPunct="1">
              <a:lnSpc>
                <a:spcPct val="120000"/>
              </a:lnSpc>
              <a:spcBef>
                <a:spcPts val="0"/>
              </a:spcBef>
              <a:buFont typeface="Arial" panose="020B0604020202020204" pitchFamily="34" charset="0"/>
              <a:buChar char="•"/>
              <a:defRPr kumimoji="1" sz="2400" kern="1200">
                <a:solidFill>
                  <a:schemeClr val="tx1"/>
                </a:solidFill>
                <a:latin typeface="ＭＳ ゴシック" panose="020B0609070205080204" pitchFamily="49" charset="-128"/>
                <a:ea typeface="ＭＳ ゴシック" panose="020B0609070205080204" pitchFamily="49" charset="-128"/>
                <a:cs typeface="+mn-cs"/>
              </a:defRPr>
            </a:lvl2pPr>
            <a:lvl3pPr marL="1143000" indent="-228600" algn="l" defTabSz="914400" rtl="0" eaLnBrk="1" latinLnBrk="0" hangingPunct="1">
              <a:lnSpc>
                <a:spcPct val="120000"/>
              </a:lnSpc>
              <a:spcBef>
                <a:spcPts val="0"/>
              </a:spcBef>
              <a:buFont typeface="Arial" panose="020B0604020202020204" pitchFamily="34" charset="0"/>
              <a:buChar char="•"/>
              <a:defRPr kumimoji="1" sz="2000" kern="1200">
                <a:solidFill>
                  <a:schemeClr val="tx1"/>
                </a:solidFill>
                <a:latin typeface="ＭＳ ゴシック" panose="020B0609070205080204" pitchFamily="49" charset="-128"/>
                <a:ea typeface="ＭＳ ゴシック" panose="020B0609070205080204" pitchFamily="49" charset="-128"/>
                <a:cs typeface="+mn-cs"/>
              </a:defRPr>
            </a:lvl3pPr>
            <a:lvl4pPr marL="1600200" indent="-228600" algn="l" defTabSz="914400" rtl="0" eaLnBrk="1" latinLnBrk="0" hangingPunct="1">
              <a:lnSpc>
                <a:spcPct val="120000"/>
              </a:lnSpc>
              <a:spcBef>
                <a:spcPts val="0"/>
              </a:spcBef>
              <a:buFont typeface="Arial" panose="020B0604020202020204" pitchFamily="34" charset="0"/>
              <a:buChar char="•"/>
              <a:defRPr kumimoji="1" sz="1800" kern="1200">
                <a:solidFill>
                  <a:schemeClr val="tx1"/>
                </a:solidFill>
                <a:latin typeface="ＭＳ ゴシック" panose="020B0609070205080204" pitchFamily="49" charset="-128"/>
                <a:ea typeface="ＭＳ ゴシック" panose="020B0609070205080204" pitchFamily="49" charset="-128"/>
                <a:cs typeface="+mn-cs"/>
              </a:defRPr>
            </a:lvl4pPr>
            <a:lvl5pPr marL="2057400" indent="-228600" algn="l" defTabSz="914400" rtl="0" eaLnBrk="1" latinLnBrk="0" hangingPunct="1">
              <a:lnSpc>
                <a:spcPct val="120000"/>
              </a:lnSpc>
              <a:spcBef>
                <a:spcPts val="0"/>
              </a:spcBef>
              <a:buFont typeface="Arial" panose="020B0604020202020204" pitchFamily="34" charset="0"/>
              <a:buChar char="•"/>
              <a:defRPr kumimoji="1" sz="1800" kern="1200">
                <a:solidFill>
                  <a:schemeClr val="tx1"/>
                </a:solidFill>
                <a:latin typeface="ＭＳ ゴシック" panose="020B0609070205080204" pitchFamily="49" charset="-128"/>
                <a:ea typeface="ＭＳ ゴシック" panose="020B0609070205080204" pitchFamily="49"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a:solidFill>
                  <a:srgbClr val="FF2800"/>
                </a:solidFill>
              </a:rPr>
              <a:t>■災害リスク情報等を地図に重ねて表示！</a:t>
            </a:r>
          </a:p>
          <a:p>
            <a:endParaRPr lang="ja-JP" altLang="en-US">
              <a:solidFill>
                <a:schemeClr val="tx1">
                  <a:lumMod val="75000"/>
                  <a:lumOff val="25000"/>
                </a:schemeClr>
              </a:solidFill>
            </a:endParaRPr>
          </a:p>
        </p:txBody>
      </p:sp>
      <p:sp>
        <p:nvSpPr>
          <p:cNvPr id="27" name="正方形/長方形 26">
            <a:extLst>
              <a:ext uri="{FF2B5EF4-FFF2-40B4-BE49-F238E27FC236}">
                <a16:creationId xmlns:a16="http://schemas.microsoft.com/office/drawing/2014/main" id="{0F4FC8A3-0E5E-4E5D-AB61-0B0C64EE8A49}"/>
              </a:ext>
            </a:extLst>
          </p:cNvPr>
          <p:cNvSpPr/>
          <p:nvPr/>
        </p:nvSpPr>
        <p:spPr>
          <a:xfrm>
            <a:off x="673099" y="1565564"/>
            <a:ext cx="8061326" cy="49273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72000" rIns="396000" rtlCol="0" anchor="t"/>
          <a:lstStyle/>
          <a:p>
            <a:pPr marL="342900" indent="-342900" algn="just">
              <a:lnSpc>
                <a:spcPts val="2600"/>
              </a:lnSpc>
              <a:spcAft>
                <a:spcPts val="600"/>
              </a:spcAft>
              <a:buFont typeface="HGPｺﾞｼｯｸE" panose="020B0900000000000000" pitchFamily="50" charset="-128"/>
              <a:buChar char="○"/>
            </a:pP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国土交通省が提供する「重ねるハザードマップ」では、洪水・土砂災害・高潮・津波のリスク情報、道路防災</a:t>
            </a:r>
            <a:b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情報、土地の特徴・成り立ちなどを地図や写真に自由に重ねて表示できます</a:t>
            </a:r>
            <a:endPar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6" name="テキスト ボックス 15">
            <a:extLst>
              <a:ext uri="{FF2B5EF4-FFF2-40B4-BE49-F238E27FC236}">
                <a16:creationId xmlns:a16="http://schemas.microsoft.com/office/drawing/2014/main" id="{9E8A8D55-BE89-4CE5-AD8E-89288D50225B}"/>
              </a:ext>
            </a:extLst>
          </p:cNvPr>
          <p:cNvSpPr txBox="1"/>
          <p:nvPr/>
        </p:nvSpPr>
        <p:spPr>
          <a:xfrm>
            <a:off x="673100" y="6238959"/>
            <a:ext cx="2292615" cy="261610"/>
          </a:xfrm>
          <a:prstGeom prst="rect">
            <a:avLst/>
          </a:prstGeom>
          <a:noFill/>
        </p:spPr>
        <p:txBody>
          <a:bodyPr wrap="none" rtlCol="0">
            <a:spAutoFit/>
          </a:bodyPr>
          <a:lstStyle/>
          <a:p>
            <a:r>
              <a:rPr lang="ja-JP" altLang="en-US" sz="1100">
                <a:solidFill>
                  <a:schemeClr val="tx1">
                    <a:lumMod val="75000"/>
                    <a:lumOff val="25000"/>
                  </a:schemeClr>
                </a:solidFill>
                <a:latin typeface="HGPｺﾞｼｯｸE" panose="020B0900000000000000" pitchFamily="50" charset="-128"/>
                <a:ea typeface="HGPｺﾞｼｯｸE" panose="020B0900000000000000" pitchFamily="50" charset="-128"/>
              </a:rPr>
              <a:t>参考：ハザードマップポータルサイト</a:t>
            </a:r>
          </a:p>
        </p:txBody>
      </p:sp>
      <p:pic>
        <p:nvPicPr>
          <p:cNvPr id="14" name="図 13">
            <a:extLst>
              <a:ext uri="{FF2B5EF4-FFF2-40B4-BE49-F238E27FC236}">
                <a16:creationId xmlns:a16="http://schemas.microsoft.com/office/drawing/2014/main" id="{76375961-BE8A-4BCF-93F2-3BF068AE6FBC}"/>
              </a:ext>
            </a:extLst>
          </p:cNvPr>
          <p:cNvPicPr>
            <a:picLocks noChangeAspect="1"/>
          </p:cNvPicPr>
          <p:nvPr/>
        </p:nvPicPr>
        <p:blipFill>
          <a:blip r:embed="rId3"/>
          <a:stretch>
            <a:fillRect/>
          </a:stretch>
        </p:blipFill>
        <p:spPr>
          <a:xfrm>
            <a:off x="4560877" y="3774818"/>
            <a:ext cx="3721100" cy="2550640"/>
          </a:xfrm>
          <a:prstGeom prst="rect">
            <a:avLst/>
          </a:prstGeom>
        </p:spPr>
      </p:pic>
      <p:grpSp>
        <p:nvGrpSpPr>
          <p:cNvPr id="6" name="グループ化 5">
            <a:extLst>
              <a:ext uri="{FF2B5EF4-FFF2-40B4-BE49-F238E27FC236}">
                <a16:creationId xmlns:a16="http://schemas.microsoft.com/office/drawing/2014/main" id="{CD323B34-5FF8-4633-B7F4-84ED2F0A1FE8}"/>
              </a:ext>
            </a:extLst>
          </p:cNvPr>
          <p:cNvGrpSpPr/>
          <p:nvPr/>
        </p:nvGrpSpPr>
        <p:grpSpPr>
          <a:xfrm>
            <a:off x="4584700" y="3195784"/>
            <a:ext cx="3530600" cy="923331"/>
            <a:chOff x="826289" y="4147236"/>
            <a:chExt cx="3530600" cy="923331"/>
          </a:xfrm>
        </p:grpSpPr>
        <p:pic>
          <p:nvPicPr>
            <p:cNvPr id="5" name="図 4" descr="グラフィカル ユーザー インターフェイス&#10;&#10;自動的に生成された説明">
              <a:extLst>
                <a:ext uri="{FF2B5EF4-FFF2-40B4-BE49-F238E27FC236}">
                  <a16:creationId xmlns:a16="http://schemas.microsoft.com/office/drawing/2014/main" id="{B87FD6C8-0D2B-4CCA-B3E0-5EF7619550A2}"/>
                </a:ext>
              </a:extLst>
            </p:cNvPr>
            <p:cNvPicPr>
              <a:picLocks noChangeAspect="1"/>
            </p:cNvPicPr>
            <p:nvPr/>
          </p:nvPicPr>
          <p:blipFill rotWithShape="1">
            <a:blip r:embed="rId4">
              <a:extLst>
                <a:ext uri="{28A0092B-C50C-407E-A947-70E740481C1C}">
                  <a14:useLocalDpi xmlns:a14="http://schemas.microsoft.com/office/drawing/2010/main" val="0"/>
                </a:ext>
              </a:extLst>
            </a:blip>
            <a:srcRect t="65130"/>
            <a:stretch/>
          </p:blipFill>
          <p:spPr>
            <a:xfrm>
              <a:off x="826289" y="4147236"/>
              <a:ext cx="3530600" cy="923331"/>
            </a:xfrm>
            <a:prstGeom prst="rect">
              <a:avLst/>
            </a:prstGeom>
          </p:spPr>
        </p:pic>
        <p:sp>
          <p:nvSpPr>
            <p:cNvPr id="15" name="テキスト ボックス 14">
              <a:extLst>
                <a:ext uri="{FF2B5EF4-FFF2-40B4-BE49-F238E27FC236}">
                  <a16:creationId xmlns:a16="http://schemas.microsoft.com/office/drawing/2014/main" id="{BA620DA1-143E-45F9-A070-628CCAA843E4}"/>
                </a:ext>
              </a:extLst>
            </p:cNvPr>
            <p:cNvSpPr txBox="1"/>
            <p:nvPr/>
          </p:nvSpPr>
          <p:spPr>
            <a:xfrm>
              <a:off x="1033110" y="4247249"/>
              <a:ext cx="2941990" cy="307777"/>
            </a:xfrm>
            <a:prstGeom prst="rect">
              <a:avLst/>
            </a:prstGeom>
            <a:noFill/>
          </p:spPr>
          <p:txBody>
            <a:bodyPr wrap="square">
              <a:spAutoFit/>
            </a:bodyPr>
            <a:lstStyle/>
            <a:p>
              <a:r>
                <a:rPr lang="ja-JP" altLang="en-US" sz="1400" b="1" i="0">
                  <a:solidFill>
                    <a:srgbClr val="111111"/>
                  </a:solidFill>
                  <a:effectLst/>
                  <a:latin typeface="Lucida Grande"/>
                </a:rPr>
                <a:t>重ねるハザードマップ</a:t>
              </a:r>
              <a:endParaRPr lang="ja-JP" altLang="en-US" sz="1400" b="1"/>
            </a:p>
          </p:txBody>
        </p:sp>
      </p:grpSp>
      <p:sp>
        <p:nvSpPr>
          <p:cNvPr id="20" name="テキスト ボックス 19">
            <a:extLst>
              <a:ext uri="{FF2B5EF4-FFF2-40B4-BE49-F238E27FC236}">
                <a16:creationId xmlns:a16="http://schemas.microsoft.com/office/drawing/2014/main" id="{395B097C-8A15-4AFD-A306-4539DA151362}"/>
              </a:ext>
            </a:extLst>
          </p:cNvPr>
          <p:cNvSpPr txBox="1"/>
          <p:nvPr/>
        </p:nvSpPr>
        <p:spPr>
          <a:xfrm>
            <a:off x="1256785" y="3048303"/>
            <a:ext cx="4673600" cy="1754326"/>
          </a:xfrm>
          <a:prstGeom prst="rect">
            <a:avLst/>
          </a:prstGeom>
          <a:noFill/>
        </p:spPr>
        <p:txBody>
          <a:bodyPr wrap="square">
            <a:spAutoFit/>
          </a:bodyPr>
          <a:lstStyle/>
          <a:p>
            <a:pPr marL="285750" indent="-196850">
              <a:buFont typeface="Arial" panose="020B0604020202020204" pitchFamily="34" charset="0"/>
              <a:buChar char="•"/>
            </a:pPr>
            <a:r>
              <a:rPr lang="zh-TW" altLang="en-US" i="0" strike="noStrike">
                <a:solidFill>
                  <a:srgbClr val="404040"/>
                </a:solidFill>
                <a:effectLst/>
                <a:latin typeface="HGPｺﾞｼｯｸE" panose="020B0900000000000000" pitchFamily="50" charset="-128"/>
                <a:ea typeface="HGPｺﾞｼｯｸE" panose="020B0900000000000000" pitchFamily="50" charset="-128"/>
              </a:rPr>
              <a:t>洪水</a:t>
            </a:r>
            <a:r>
              <a:rPr lang="en-US" altLang="zh-TW" i="0" strike="noStrike">
                <a:solidFill>
                  <a:srgbClr val="404040"/>
                </a:solidFill>
                <a:effectLst/>
                <a:latin typeface="HGPｺﾞｼｯｸE" panose="020B0900000000000000" pitchFamily="50" charset="-128"/>
                <a:ea typeface="HGPｺﾞｼｯｸE" panose="020B0900000000000000" pitchFamily="50" charset="-128"/>
              </a:rPr>
              <a:t>(</a:t>
            </a:r>
            <a:r>
              <a:rPr lang="zh-TW" altLang="en-US" i="0" strike="noStrike">
                <a:solidFill>
                  <a:srgbClr val="404040"/>
                </a:solidFill>
                <a:effectLst/>
                <a:latin typeface="HGPｺﾞｼｯｸE" panose="020B0900000000000000" pitchFamily="50" charset="-128"/>
                <a:ea typeface="HGPｺﾞｼｯｸE" panose="020B0900000000000000" pitchFamily="50" charset="-128"/>
              </a:rPr>
              <a:t>想定最大規模</a:t>
            </a:r>
            <a:r>
              <a:rPr lang="en-US" altLang="zh-TW" i="0" strike="noStrike">
                <a:solidFill>
                  <a:srgbClr val="404040"/>
                </a:solidFill>
                <a:effectLst/>
                <a:latin typeface="HGPｺﾞｼｯｸE" panose="020B0900000000000000" pitchFamily="50" charset="-128"/>
                <a:ea typeface="HGPｺﾞｼｯｸE" panose="020B0900000000000000" pitchFamily="50" charset="-128"/>
              </a:rPr>
              <a:t>)</a:t>
            </a:r>
          </a:p>
          <a:p>
            <a:pPr marL="285750" indent="-196850">
              <a:buFont typeface="Arial" panose="020B0604020202020204" pitchFamily="34" charset="0"/>
              <a:buChar char="•"/>
            </a:pPr>
            <a:r>
              <a:rPr lang="ja-JP" altLang="en-US">
                <a:solidFill>
                  <a:srgbClr val="404040"/>
                </a:solidFill>
                <a:latin typeface="HGPｺﾞｼｯｸE" panose="020B0900000000000000" pitchFamily="50" charset="-128"/>
                <a:ea typeface="HGPｺﾞｼｯｸE" panose="020B0900000000000000" pitchFamily="50" charset="-128"/>
              </a:rPr>
              <a:t>土砂災害</a:t>
            </a:r>
            <a:endParaRPr lang="en-US" altLang="ja-JP">
              <a:solidFill>
                <a:srgbClr val="404040"/>
              </a:solidFill>
              <a:latin typeface="HGPｺﾞｼｯｸE" panose="020B0900000000000000" pitchFamily="50" charset="-128"/>
              <a:ea typeface="HGPｺﾞｼｯｸE" panose="020B0900000000000000" pitchFamily="50" charset="-128"/>
            </a:endParaRPr>
          </a:p>
          <a:p>
            <a:pPr marL="285750" indent="-196850">
              <a:buFont typeface="Arial" panose="020B0604020202020204" pitchFamily="34" charset="0"/>
              <a:buChar char="•"/>
            </a:pPr>
            <a:r>
              <a:rPr lang="ja-JP" altLang="en-US">
                <a:solidFill>
                  <a:srgbClr val="404040"/>
                </a:solidFill>
                <a:latin typeface="HGPｺﾞｼｯｸE" panose="020B0900000000000000" pitchFamily="50" charset="-128"/>
                <a:ea typeface="HGPｺﾞｼｯｸE" panose="020B0900000000000000" pitchFamily="50" charset="-128"/>
              </a:rPr>
              <a:t>高潮</a:t>
            </a:r>
            <a:r>
              <a:rPr lang="en-US" altLang="zh-TW" i="0" strike="noStrike">
                <a:solidFill>
                  <a:srgbClr val="404040"/>
                </a:solidFill>
                <a:effectLst/>
                <a:latin typeface="HGPｺﾞｼｯｸE" panose="020B0900000000000000" pitchFamily="50" charset="-128"/>
                <a:ea typeface="HGPｺﾞｼｯｸE" panose="020B0900000000000000" pitchFamily="50" charset="-128"/>
              </a:rPr>
              <a:t>(</a:t>
            </a:r>
            <a:r>
              <a:rPr lang="zh-TW" altLang="en-US" i="0" strike="noStrike">
                <a:solidFill>
                  <a:srgbClr val="404040"/>
                </a:solidFill>
                <a:effectLst/>
                <a:latin typeface="HGPｺﾞｼｯｸE" panose="020B0900000000000000" pitchFamily="50" charset="-128"/>
                <a:ea typeface="HGPｺﾞｼｯｸE" panose="020B0900000000000000" pitchFamily="50" charset="-128"/>
              </a:rPr>
              <a:t>想定最大規模</a:t>
            </a:r>
            <a:r>
              <a:rPr lang="en-US" altLang="zh-TW" i="0" strike="noStrike">
                <a:solidFill>
                  <a:srgbClr val="404040"/>
                </a:solidFill>
                <a:effectLst/>
                <a:latin typeface="HGPｺﾞｼｯｸE" panose="020B0900000000000000" pitchFamily="50" charset="-128"/>
                <a:ea typeface="HGPｺﾞｼｯｸE" panose="020B0900000000000000" pitchFamily="50" charset="-128"/>
              </a:rPr>
              <a:t>)</a:t>
            </a:r>
          </a:p>
          <a:p>
            <a:pPr marL="285750" indent="-196850">
              <a:buFont typeface="Arial" panose="020B0604020202020204" pitchFamily="34" charset="0"/>
              <a:buChar char="•"/>
            </a:pPr>
            <a:r>
              <a:rPr lang="ja-JP" altLang="en-US">
                <a:solidFill>
                  <a:srgbClr val="404040"/>
                </a:solidFill>
                <a:latin typeface="HGPｺﾞｼｯｸE" panose="020B0900000000000000" pitchFamily="50" charset="-128"/>
                <a:ea typeface="HGPｺﾞｼｯｸE" panose="020B0900000000000000" pitchFamily="50" charset="-128"/>
              </a:rPr>
              <a:t>津波</a:t>
            </a:r>
            <a:r>
              <a:rPr lang="en-US" altLang="zh-TW" i="0" strike="noStrike">
                <a:solidFill>
                  <a:srgbClr val="404040"/>
                </a:solidFill>
                <a:effectLst/>
                <a:latin typeface="HGPｺﾞｼｯｸE" panose="020B0900000000000000" pitchFamily="50" charset="-128"/>
                <a:ea typeface="HGPｺﾞｼｯｸE" panose="020B0900000000000000" pitchFamily="50" charset="-128"/>
              </a:rPr>
              <a:t>(</a:t>
            </a:r>
            <a:r>
              <a:rPr lang="zh-TW" altLang="en-US" i="0" strike="noStrike">
                <a:solidFill>
                  <a:srgbClr val="404040"/>
                </a:solidFill>
                <a:effectLst/>
                <a:latin typeface="HGPｺﾞｼｯｸE" panose="020B0900000000000000" pitchFamily="50" charset="-128"/>
                <a:ea typeface="HGPｺﾞｼｯｸE" panose="020B0900000000000000" pitchFamily="50" charset="-128"/>
              </a:rPr>
              <a:t>想定最大規模</a:t>
            </a:r>
            <a:r>
              <a:rPr lang="en-US" altLang="zh-TW" i="0" strike="noStrike">
                <a:solidFill>
                  <a:srgbClr val="404040"/>
                </a:solidFill>
                <a:effectLst/>
                <a:latin typeface="HGPｺﾞｼｯｸE" panose="020B0900000000000000" pitchFamily="50" charset="-128"/>
                <a:ea typeface="HGPｺﾞｼｯｸE" panose="020B0900000000000000" pitchFamily="50" charset="-128"/>
              </a:rPr>
              <a:t>)</a:t>
            </a:r>
          </a:p>
          <a:p>
            <a:pPr marL="285750" indent="-196850">
              <a:buFont typeface="Arial" panose="020B0604020202020204" pitchFamily="34" charset="0"/>
              <a:buChar char="•"/>
            </a:pPr>
            <a:r>
              <a:rPr lang="ja-JP" altLang="en-US">
                <a:solidFill>
                  <a:srgbClr val="404040"/>
                </a:solidFill>
                <a:latin typeface="HGPｺﾞｼｯｸE" panose="020B0900000000000000" pitchFamily="50" charset="-128"/>
                <a:ea typeface="HGPｺﾞｼｯｸE" panose="020B0900000000000000" pitchFamily="50" charset="-128"/>
              </a:rPr>
              <a:t>道路防災情報</a:t>
            </a:r>
            <a:endParaRPr lang="en-US" altLang="ja-JP">
              <a:solidFill>
                <a:srgbClr val="404040"/>
              </a:solidFill>
              <a:latin typeface="HGPｺﾞｼｯｸE" panose="020B0900000000000000" pitchFamily="50" charset="-128"/>
              <a:ea typeface="HGPｺﾞｼｯｸE" panose="020B0900000000000000" pitchFamily="50" charset="-128"/>
            </a:endParaRPr>
          </a:p>
          <a:p>
            <a:pPr marL="285750" indent="-196850">
              <a:buFont typeface="Arial" panose="020B0604020202020204" pitchFamily="34" charset="0"/>
              <a:buChar char="•"/>
            </a:pPr>
            <a:r>
              <a:rPr lang="ja-JP" altLang="en-US">
                <a:solidFill>
                  <a:srgbClr val="404040"/>
                </a:solidFill>
                <a:latin typeface="HGPｺﾞｼｯｸE" panose="020B0900000000000000" pitchFamily="50" charset="-128"/>
                <a:ea typeface="HGPｺﾞｼｯｸE" panose="020B0900000000000000" pitchFamily="50" charset="-128"/>
              </a:rPr>
              <a:t>地形分類</a:t>
            </a:r>
            <a:r>
              <a:rPr lang="en-US" altLang="ja-JP">
                <a:solidFill>
                  <a:srgbClr val="404040"/>
                </a:solidFill>
                <a:latin typeface="HGPｺﾞｼｯｸE" panose="020B0900000000000000" pitchFamily="50" charset="-128"/>
                <a:ea typeface="HGPｺﾞｼｯｸE" panose="020B0900000000000000" pitchFamily="50" charset="-128"/>
              </a:rPr>
              <a:t>	</a:t>
            </a:r>
            <a:endParaRPr lang="ja-JP" altLang="en-US">
              <a:solidFill>
                <a:srgbClr val="404040"/>
              </a:solidFill>
              <a:latin typeface="HGPｺﾞｼｯｸE" panose="020B0900000000000000" pitchFamily="50" charset="-128"/>
              <a:ea typeface="HGPｺﾞｼｯｸE" panose="020B0900000000000000" pitchFamily="50" charset="-128"/>
            </a:endParaRPr>
          </a:p>
        </p:txBody>
      </p:sp>
      <p:sp>
        <p:nvSpPr>
          <p:cNvPr id="21" name="正方形/長方形 20">
            <a:extLst>
              <a:ext uri="{FF2B5EF4-FFF2-40B4-BE49-F238E27FC236}">
                <a16:creationId xmlns:a16="http://schemas.microsoft.com/office/drawing/2014/main" id="{FFF87231-2861-4B20-BFDD-EA309F8A7AFB}"/>
              </a:ext>
            </a:extLst>
          </p:cNvPr>
          <p:cNvSpPr/>
          <p:nvPr/>
        </p:nvSpPr>
        <p:spPr>
          <a:xfrm>
            <a:off x="716477" y="4898076"/>
            <a:ext cx="4020623" cy="2465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72000" rIns="396000" rtlCol="0" anchor="t"/>
          <a:lstStyle/>
          <a:p>
            <a:pPr marL="342900" indent="-342900" algn="just">
              <a:lnSpc>
                <a:spcPts val="2600"/>
              </a:lnSpc>
              <a:spcAft>
                <a:spcPts val="600"/>
              </a:spcAft>
              <a:buFont typeface="HGPｺﾞｼｯｸE" panose="020B0900000000000000" pitchFamily="50" charset="-128"/>
              <a:buChar char="○"/>
            </a:pP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固有の場所のリスクを表示する機能（リスク</a:t>
            </a:r>
            <a:b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検索機能） もあります</a:t>
            </a:r>
          </a:p>
        </p:txBody>
      </p:sp>
    </p:spTree>
    <p:extLst>
      <p:ext uri="{BB962C8B-B14F-4D97-AF65-F5344CB8AC3E}">
        <p14:creationId xmlns:p14="http://schemas.microsoft.com/office/powerpoint/2010/main" val="3386395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FA2EF12-3E89-493C-961D-5DECDBA0E0F1}"/>
              </a:ext>
            </a:extLst>
          </p:cNvPr>
          <p:cNvSpPr>
            <a:spLocks noGrp="1"/>
          </p:cNvSpPr>
          <p:nvPr>
            <p:ph type="sldNum" sz="quarter" idx="12"/>
          </p:nvPr>
        </p:nvSpPr>
        <p:spPr/>
        <p:txBody>
          <a:bodyPr/>
          <a:lstStyle/>
          <a:p>
            <a:fld id="{48C0FCB9-D989-46F1-965E-624BDAC7E129}" type="slidenum">
              <a:rPr kumimoji="1" lang="ja-JP" altLang="en-US" smtClean="0"/>
              <a:pPr/>
              <a:t>19</a:t>
            </a:fld>
            <a:endParaRPr kumimoji="1" lang="ja-JP" altLang="en-US"/>
          </a:p>
        </p:txBody>
      </p:sp>
      <p:sp>
        <p:nvSpPr>
          <p:cNvPr id="3" name="テキスト ボックス 2">
            <a:extLst>
              <a:ext uri="{FF2B5EF4-FFF2-40B4-BE49-F238E27FC236}">
                <a16:creationId xmlns:a16="http://schemas.microsoft.com/office/drawing/2014/main" id="{D94A6657-71D3-45BB-A986-CC562E71A676}"/>
              </a:ext>
            </a:extLst>
          </p:cNvPr>
          <p:cNvSpPr txBox="1"/>
          <p:nvPr/>
        </p:nvSpPr>
        <p:spPr>
          <a:xfrm>
            <a:off x="617219" y="2549574"/>
            <a:ext cx="7812406" cy="2862322"/>
          </a:xfrm>
          <a:prstGeom prst="rect">
            <a:avLst/>
          </a:prstGeom>
          <a:noFill/>
        </p:spPr>
        <p:txBody>
          <a:bodyPr wrap="square" rtlCol="0">
            <a:spAutoFit/>
          </a:bodyPr>
          <a:lstStyle/>
          <a:p>
            <a:pPr marL="285750" indent="-285750" algn="just">
              <a:spcAft>
                <a:spcPts val="1200"/>
              </a:spcAft>
              <a:buFont typeface="Arial" panose="020B0604020202020204" pitchFamily="34" charset="0"/>
              <a:buChar char="•"/>
            </a:pPr>
            <a:r>
              <a:rPr kumimoji="1" lang="ja-JP" altLang="en-US" sz="3600">
                <a:solidFill>
                  <a:srgbClr val="404040"/>
                </a:solidFill>
                <a:latin typeface="HGPｺﾞｼｯｸE" panose="020B0900000000000000" pitchFamily="50" charset="-128"/>
                <a:ea typeface="HGPｺﾞｼｯｸE" panose="020B0900000000000000" pitchFamily="50" charset="-128"/>
              </a:rPr>
              <a:t>安全に避難するためには、地域の</a:t>
            </a:r>
            <a:br>
              <a:rPr kumimoji="1" lang="en-US" altLang="ja-JP" sz="3600">
                <a:solidFill>
                  <a:srgbClr val="404040"/>
                </a:solidFill>
                <a:latin typeface="HGPｺﾞｼｯｸE" panose="020B0900000000000000" pitchFamily="50" charset="-128"/>
                <a:ea typeface="HGPｺﾞｼｯｸE" panose="020B0900000000000000" pitchFamily="50" charset="-128"/>
              </a:rPr>
            </a:br>
            <a:r>
              <a:rPr kumimoji="1" lang="ja-JP" altLang="en-US" sz="3600" spc="-150">
                <a:solidFill>
                  <a:srgbClr val="404040"/>
                </a:solidFill>
                <a:latin typeface="HGPｺﾞｼｯｸE" panose="020B0900000000000000" pitchFamily="50" charset="-128"/>
                <a:ea typeface="HGPｺﾞｼｯｸE" panose="020B0900000000000000" pitchFamily="50" charset="-128"/>
              </a:rPr>
              <a:t>災害危険性（リスク）を把握して、地域の</a:t>
            </a:r>
            <a:r>
              <a:rPr kumimoji="1" lang="ja-JP" altLang="en-US" sz="3600">
                <a:solidFill>
                  <a:srgbClr val="404040"/>
                </a:solidFill>
                <a:latin typeface="HGPｺﾞｼｯｸE" panose="020B0900000000000000" pitchFamily="50" charset="-128"/>
                <a:ea typeface="HGPｺﾞｼｯｸE" panose="020B0900000000000000" pitchFamily="50" charset="-128"/>
              </a:rPr>
              <a:t>住民と一緒に避難経路を考え、</a:t>
            </a:r>
            <a:br>
              <a:rPr kumimoji="1" lang="en-US" altLang="ja-JP" sz="3600">
                <a:solidFill>
                  <a:srgbClr val="404040"/>
                </a:solidFill>
                <a:latin typeface="HGPｺﾞｼｯｸE" panose="020B0900000000000000" pitchFamily="50" charset="-128"/>
                <a:ea typeface="HGPｺﾞｼｯｸE" panose="020B0900000000000000" pitchFamily="50" charset="-128"/>
              </a:rPr>
            </a:br>
            <a:r>
              <a:rPr kumimoji="1" lang="ja-JP" altLang="en-US" sz="3600">
                <a:solidFill>
                  <a:srgbClr val="404040"/>
                </a:solidFill>
                <a:latin typeface="HGPｺﾞｼｯｸE" panose="020B0900000000000000" pitchFamily="50" charset="-128"/>
                <a:ea typeface="HGPｺﾞｼｯｸE" panose="020B0900000000000000" pitchFamily="50" charset="-128"/>
              </a:rPr>
              <a:t>災害時には避難を支援することが</a:t>
            </a:r>
            <a:br>
              <a:rPr kumimoji="1" lang="en-US" altLang="ja-JP" sz="3600">
                <a:solidFill>
                  <a:srgbClr val="404040"/>
                </a:solidFill>
                <a:latin typeface="HGPｺﾞｼｯｸE" panose="020B0900000000000000" pitchFamily="50" charset="-128"/>
                <a:ea typeface="HGPｺﾞｼｯｸE" panose="020B0900000000000000" pitchFamily="50" charset="-128"/>
              </a:rPr>
            </a:br>
            <a:r>
              <a:rPr kumimoji="1" lang="ja-JP" altLang="en-US" sz="3600">
                <a:solidFill>
                  <a:srgbClr val="404040"/>
                </a:solidFill>
                <a:latin typeface="HGPｺﾞｼｯｸE" panose="020B0900000000000000" pitchFamily="50" charset="-128"/>
                <a:ea typeface="HGPｺﾞｼｯｸE" panose="020B0900000000000000" pitchFamily="50" charset="-128"/>
              </a:rPr>
              <a:t>重要です</a:t>
            </a:r>
          </a:p>
        </p:txBody>
      </p:sp>
      <p:sp>
        <p:nvSpPr>
          <p:cNvPr id="4" name="テキスト ボックス 3">
            <a:extLst>
              <a:ext uri="{FF2B5EF4-FFF2-40B4-BE49-F238E27FC236}">
                <a16:creationId xmlns:a16="http://schemas.microsoft.com/office/drawing/2014/main" id="{7791B6C6-9430-4BCE-A927-72CB3DC4B548}"/>
              </a:ext>
            </a:extLst>
          </p:cNvPr>
          <p:cNvSpPr txBox="1"/>
          <p:nvPr/>
        </p:nvSpPr>
        <p:spPr>
          <a:xfrm>
            <a:off x="1148562" y="676646"/>
            <a:ext cx="6846875" cy="1200329"/>
          </a:xfrm>
          <a:prstGeom prst="rect">
            <a:avLst/>
          </a:prstGeom>
          <a:noFill/>
        </p:spPr>
        <p:txBody>
          <a:bodyPr wrap="square" rtlCol="0">
            <a:spAutoFit/>
          </a:bodyPr>
          <a:lstStyle/>
          <a:p>
            <a:pPr algn="ctr"/>
            <a:r>
              <a:rPr kumimoji="1" lang="en-US" altLang="ja-JP" sz="3600">
                <a:solidFill>
                  <a:srgbClr val="404040"/>
                </a:solidFill>
                <a:latin typeface="HGPｺﾞｼｯｸE" panose="020B0900000000000000" pitchFamily="50" charset="-128"/>
                <a:ea typeface="HGPｺﾞｼｯｸE" panose="020B0900000000000000" pitchFamily="50" charset="-128"/>
              </a:rPr>
              <a:t>C28</a:t>
            </a:r>
            <a:r>
              <a:rPr kumimoji="1" lang="ja-JP" altLang="en-US" sz="3600">
                <a:solidFill>
                  <a:srgbClr val="404040"/>
                </a:solidFill>
                <a:latin typeface="HGPｺﾞｼｯｸE" panose="020B0900000000000000" pitchFamily="50" charset="-128"/>
                <a:ea typeface="HGPｺﾞｼｯｸE" panose="020B0900000000000000" pitchFamily="50" charset="-128"/>
              </a:rPr>
              <a:t>．</a:t>
            </a:r>
            <a:r>
              <a:rPr kumimoji="1" lang="ja-JP" altLang="en-US" sz="3600" dirty="0">
                <a:solidFill>
                  <a:srgbClr val="404040"/>
                </a:solidFill>
                <a:latin typeface="HGPｺﾞｼｯｸE" panose="020B0900000000000000" pitchFamily="50" charset="-128"/>
                <a:ea typeface="HGPｺﾞｼｯｸE" panose="020B0900000000000000" pitchFamily="50" charset="-128"/>
              </a:rPr>
              <a:t>安全な避難行動</a:t>
            </a:r>
            <a:endParaRPr kumimoji="1" lang="en-US" altLang="ja-JP" sz="3600" dirty="0">
              <a:solidFill>
                <a:srgbClr val="404040"/>
              </a:solidFill>
              <a:latin typeface="HGPｺﾞｼｯｸE" panose="020B0900000000000000" pitchFamily="50" charset="-128"/>
              <a:ea typeface="HGPｺﾞｼｯｸE" panose="020B0900000000000000" pitchFamily="50" charset="-128"/>
            </a:endParaRPr>
          </a:p>
          <a:p>
            <a:pPr algn="ctr"/>
            <a:r>
              <a:rPr kumimoji="1" lang="en-US" altLang="ja-JP" sz="3600" dirty="0">
                <a:solidFill>
                  <a:srgbClr val="404040"/>
                </a:solidFill>
                <a:latin typeface="HGPｺﾞｼｯｸE" panose="020B0900000000000000" pitchFamily="50" charset="-128"/>
                <a:ea typeface="HGPｺﾞｼｯｸE" panose="020B0900000000000000" pitchFamily="50" charset="-128"/>
              </a:rPr>
              <a:t>- </a:t>
            </a:r>
            <a:r>
              <a:rPr kumimoji="1" lang="ja-JP" altLang="en-US" sz="3600" dirty="0">
                <a:solidFill>
                  <a:srgbClr val="404040"/>
                </a:solidFill>
                <a:latin typeface="HGPｺﾞｼｯｸE" panose="020B0900000000000000" pitchFamily="50" charset="-128"/>
                <a:ea typeface="HGPｺﾞｼｯｸE" panose="020B0900000000000000" pitchFamily="50" charset="-128"/>
              </a:rPr>
              <a:t>まとめ </a:t>
            </a:r>
            <a:r>
              <a:rPr kumimoji="1" lang="en-US" altLang="ja-JP" sz="3600" dirty="0">
                <a:solidFill>
                  <a:srgbClr val="404040"/>
                </a:solidFill>
                <a:latin typeface="HGPｺﾞｼｯｸE" panose="020B0900000000000000" pitchFamily="50" charset="-128"/>
                <a:ea typeface="HGPｺﾞｼｯｸE" panose="020B0900000000000000" pitchFamily="50" charset="-128"/>
              </a:rPr>
              <a:t>-</a:t>
            </a:r>
            <a:endParaRPr kumimoji="1" lang="ja-JP" altLang="en-US" sz="3600" dirty="0">
              <a:solidFill>
                <a:srgbClr val="404040"/>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069200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7E8019D-5A5E-43AA-B3BB-6CD89776671C}"/>
              </a:ext>
            </a:extLst>
          </p:cNvPr>
          <p:cNvSpPr>
            <a:spLocks noGrp="1"/>
          </p:cNvSpPr>
          <p:nvPr>
            <p:ph type="sldNum" sz="quarter" idx="12"/>
          </p:nvPr>
        </p:nvSpPr>
        <p:spPr/>
        <p:txBody>
          <a:bodyPr/>
          <a:lstStyle/>
          <a:p>
            <a:fld id="{48C0FCB9-D989-46F1-965E-624BDAC7E129}" type="slidenum">
              <a:rPr kumimoji="1" lang="ja-JP" altLang="en-US" smtClean="0"/>
              <a:pPr/>
              <a:t>2</a:t>
            </a:fld>
            <a:endParaRPr kumimoji="1" lang="ja-JP" altLang="en-US"/>
          </a:p>
        </p:txBody>
      </p:sp>
      <p:grpSp>
        <p:nvGrpSpPr>
          <p:cNvPr id="3" name="グループ化 2">
            <a:extLst>
              <a:ext uri="{FF2B5EF4-FFF2-40B4-BE49-F238E27FC236}">
                <a16:creationId xmlns:a16="http://schemas.microsoft.com/office/drawing/2014/main" id="{81821326-65B3-4409-B262-99CE76E9D211}"/>
              </a:ext>
            </a:extLst>
          </p:cNvPr>
          <p:cNvGrpSpPr/>
          <p:nvPr/>
        </p:nvGrpSpPr>
        <p:grpSpPr>
          <a:xfrm>
            <a:off x="481181" y="1384299"/>
            <a:ext cx="7584633" cy="3849853"/>
            <a:chOff x="459658" y="1035538"/>
            <a:chExt cx="8158872" cy="3849853"/>
          </a:xfrm>
        </p:grpSpPr>
        <p:sp>
          <p:nvSpPr>
            <p:cNvPr id="2" name="直角三角形 1">
              <a:extLst>
                <a:ext uri="{FF2B5EF4-FFF2-40B4-BE49-F238E27FC236}">
                  <a16:creationId xmlns:a16="http://schemas.microsoft.com/office/drawing/2014/main" id="{02E3BFED-6107-4E75-A6C3-D06AAF8D1256}"/>
                </a:ext>
              </a:extLst>
            </p:cNvPr>
            <p:cNvSpPr/>
            <p:nvPr/>
          </p:nvSpPr>
          <p:spPr>
            <a:xfrm flipH="1" flipV="1">
              <a:off x="459658" y="1035538"/>
              <a:ext cx="1745673" cy="1706332"/>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5" name="四角形: 角を丸くする 4">
              <a:extLst>
                <a:ext uri="{FF2B5EF4-FFF2-40B4-BE49-F238E27FC236}">
                  <a16:creationId xmlns:a16="http://schemas.microsoft.com/office/drawing/2014/main" id="{C6027D71-137B-4D89-AD94-059CF63A5526}"/>
                </a:ext>
              </a:extLst>
            </p:cNvPr>
            <p:cNvSpPr/>
            <p:nvPr/>
          </p:nvSpPr>
          <p:spPr>
            <a:xfrm>
              <a:off x="1332494" y="1035538"/>
              <a:ext cx="7286036" cy="3849853"/>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algn="just">
                <a:lnSpc>
                  <a:spcPts val="5000"/>
                </a:lnSpc>
              </a:pPr>
              <a:r>
                <a:rPr kumimoji="1" lang="ja-JP" altLang="en-US" sz="3600" spc="-300">
                  <a:solidFill>
                    <a:srgbClr val="404040"/>
                  </a:solidFill>
                  <a:latin typeface="HGPｺﾞｼｯｸE" panose="020B0900000000000000" pitchFamily="50" charset="-128"/>
                  <a:ea typeface="HGPｺﾞｼｯｸE" panose="020B0900000000000000" pitchFamily="50" charset="-128"/>
                </a:rPr>
                <a:t>皆さんの自宅周辺の災害リスクを確認する方法を学びましょう</a:t>
              </a:r>
            </a:p>
          </p:txBody>
        </p:sp>
      </p:grpSp>
      <p:sp>
        <p:nvSpPr>
          <p:cNvPr id="6" name="テキスト ボックス 5">
            <a:extLst>
              <a:ext uri="{FF2B5EF4-FFF2-40B4-BE49-F238E27FC236}">
                <a16:creationId xmlns:a16="http://schemas.microsoft.com/office/drawing/2014/main" id="{88745D91-CC28-470E-A75D-F15C9322ACBA}"/>
              </a:ext>
            </a:extLst>
          </p:cNvPr>
          <p:cNvSpPr txBox="1"/>
          <p:nvPr/>
        </p:nvSpPr>
        <p:spPr>
          <a:xfrm>
            <a:off x="2443660" y="5473701"/>
            <a:ext cx="4471096" cy="1200329"/>
          </a:xfrm>
          <a:prstGeom prst="rect">
            <a:avLst/>
          </a:prstGeom>
          <a:noFill/>
        </p:spPr>
        <p:txBody>
          <a:bodyPr wrap="none" rtlCol="0">
            <a:spAutoFit/>
          </a:bodyPr>
          <a:lstStyle/>
          <a:p>
            <a:pPr algn="ctr"/>
            <a:r>
              <a:rPr kumimoji="1" lang="ja-JP" altLang="en-US" sz="2400">
                <a:solidFill>
                  <a:srgbClr val="FF2800"/>
                </a:solidFill>
                <a:latin typeface="HGPｺﾞｼｯｸE" panose="020B0900000000000000" pitchFamily="50" charset="-128"/>
                <a:ea typeface="HGPｺﾞｼｯｸE" panose="020B0900000000000000" pitchFamily="50" charset="-128"/>
              </a:rPr>
              <a:t>参加者の皆さんが研修後に、</a:t>
            </a:r>
            <a:endParaRPr kumimoji="1" lang="en-US" altLang="ja-JP" sz="2400">
              <a:solidFill>
                <a:srgbClr val="FF2800"/>
              </a:solidFill>
              <a:latin typeface="HGPｺﾞｼｯｸE" panose="020B0900000000000000" pitchFamily="50" charset="-128"/>
              <a:ea typeface="HGPｺﾞｼｯｸE" panose="020B0900000000000000" pitchFamily="50" charset="-128"/>
            </a:endParaRPr>
          </a:p>
          <a:p>
            <a:pPr algn="ctr"/>
            <a:r>
              <a:rPr kumimoji="1" lang="ja-JP" altLang="en-US" sz="2400">
                <a:solidFill>
                  <a:srgbClr val="FF2800"/>
                </a:solidFill>
                <a:latin typeface="HGPｺﾞｼｯｸE" panose="020B0900000000000000" pitchFamily="50" charset="-128"/>
                <a:ea typeface="HGPｺﾞｼｯｸE" panose="020B0900000000000000" pitchFamily="50" charset="-128"/>
              </a:rPr>
              <a:t>地域住民の皆さんと一緒に行うと</a:t>
            </a:r>
            <a:endParaRPr kumimoji="1" lang="en-US" altLang="ja-JP" sz="2400">
              <a:solidFill>
                <a:srgbClr val="FF2800"/>
              </a:solidFill>
              <a:latin typeface="HGPｺﾞｼｯｸE" panose="020B0900000000000000" pitchFamily="50" charset="-128"/>
              <a:ea typeface="HGPｺﾞｼｯｸE" panose="020B0900000000000000" pitchFamily="50" charset="-128"/>
            </a:endParaRPr>
          </a:p>
          <a:p>
            <a:pPr algn="ctr"/>
            <a:r>
              <a:rPr kumimoji="1" lang="ja-JP" altLang="en-US" sz="2400">
                <a:solidFill>
                  <a:srgbClr val="FF2800"/>
                </a:solidFill>
                <a:latin typeface="HGPｺﾞｼｯｸE" panose="020B0900000000000000" pitchFamily="50" charset="-128"/>
                <a:ea typeface="HGPｺﾞｼｯｸE" panose="020B0900000000000000" pitchFamily="50" charset="-128"/>
              </a:rPr>
              <a:t>より効果的です</a:t>
            </a:r>
          </a:p>
        </p:txBody>
      </p:sp>
      <p:sp>
        <p:nvSpPr>
          <p:cNvPr id="8" name="正方形/長方形 7">
            <a:extLst>
              <a:ext uri="{FF2B5EF4-FFF2-40B4-BE49-F238E27FC236}">
                <a16:creationId xmlns:a16="http://schemas.microsoft.com/office/drawing/2014/main" id="{30D5922C-2F32-4933-BB7A-33EDBDEB3CEE}"/>
              </a:ext>
            </a:extLst>
          </p:cNvPr>
          <p:cNvSpPr/>
          <p:nvPr/>
        </p:nvSpPr>
        <p:spPr>
          <a:xfrm>
            <a:off x="7024260" y="266041"/>
            <a:ext cx="1605888" cy="372533"/>
          </a:xfrm>
          <a:prstGeom prst="rect">
            <a:avLst/>
          </a:prstGeom>
          <a:solidFill>
            <a:srgbClr val="FFC00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lumMod val="65000"/>
                    <a:lumOff val="35000"/>
                  </a:schemeClr>
                </a:solidFill>
                <a:latin typeface="HGPｺﾞｼｯｸE" panose="020B0900000000000000" pitchFamily="50" charset="-128"/>
                <a:ea typeface="HGPｺﾞｼｯｸE" panose="020B0900000000000000" pitchFamily="50" charset="-128"/>
              </a:rPr>
              <a:t>ワークショップ</a:t>
            </a:r>
          </a:p>
        </p:txBody>
      </p:sp>
      <p:sp>
        <p:nvSpPr>
          <p:cNvPr id="10" name="正方形/長方形 9">
            <a:extLst>
              <a:ext uri="{FF2B5EF4-FFF2-40B4-BE49-F238E27FC236}">
                <a16:creationId xmlns:a16="http://schemas.microsoft.com/office/drawing/2014/main" id="{95304529-FC76-4578-929F-2FEE06F95061}"/>
              </a:ext>
            </a:extLst>
          </p:cNvPr>
          <p:cNvSpPr/>
          <p:nvPr/>
        </p:nvSpPr>
        <p:spPr>
          <a:xfrm>
            <a:off x="0" y="4520492"/>
            <a:ext cx="9144000" cy="71366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a:solidFill>
                  <a:schemeClr val="tx1"/>
                </a:solidFill>
                <a:latin typeface="HGPｺﾞｼｯｸE" panose="020B0900000000000000" pitchFamily="50" charset="-128"/>
                <a:ea typeface="HGPｺﾞｼｯｸE" panose="020B0900000000000000" pitchFamily="50" charset="-128"/>
              </a:rPr>
              <a:t>「地震災害」と「風水害」の２種類がありますので、研修を行う方が、</a:t>
            </a:r>
            <a:br>
              <a:rPr kumimoji="1" lang="en-US" altLang="ja-JP" sz="2400">
                <a:solidFill>
                  <a:schemeClr val="tx1"/>
                </a:solidFill>
                <a:latin typeface="HGPｺﾞｼｯｸE" panose="020B0900000000000000" pitchFamily="50" charset="-128"/>
                <a:ea typeface="HGPｺﾞｼｯｸE" panose="020B0900000000000000" pitchFamily="50" charset="-128"/>
              </a:rPr>
            </a:br>
            <a:r>
              <a:rPr kumimoji="1" lang="ja-JP" altLang="en-US" sz="2400">
                <a:solidFill>
                  <a:schemeClr val="tx1"/>
                </a:solidFill>
                <a:latin typeface="HGPｺﾞｼｯｸE" panose="020B0900000000000000" pitchFamily="50" charset="-128"/>
                <a:ea typeface="HGPｺﾞｼｯｸE" panose="020B0900000000000000" pitchFamily="50" charset="-128"/>
              </a:rPr>
              <a:t>地域の実情に合わせて、適宜選択してご利用下さい。</a:t>
            </a:r>
          </a:p>
        </p:txBody>
      </p:sp>
    </p:spTree>
    <p:extLst>
      <p:ext uri="{BB962C8B-B14F-4D97-AF65-F5344CB8AC3E}">
        <p14:creationId xmlns:p14="http://schemas.microsoft.com/office/powerpoint/2010/main" val="3988703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2FEB3E1-CEFD-4C0C-88C0-6177BEFCD869}"/>
              </a:ext>
            </a:extLst>
          </p:cNvPr>
          <p:cNvSpPr>
            <a:spLocks noGrp="1"/>
          </p:cNvSpPr>
          <p:nvPr>
            <p:ph type="sldNum" sz="quarter" idx="12"/>
          </p:nvPr>
        </p:nvSpPr>
        <p:spPr/>
        <p:txBody>
          <a:bodyPr/>
          <a:lstStyle/>
          <a:p>
            <a:fld id="{48C0FCB9-D989-46F1-965E-624BDAC7E129}" type="slidenum">
              <a:rPr kumimoji="1" lang="ja-JP" altLang="en-US" smtClean="0"/>
              <a:pPr/>
              <a:t>3</a:t>
            </a:fld>
            <a:endParaRPr kumimoji="1" lang="ja-JP" altLang="en-US"/>
          </a:p>
        </p:txBody>
      </p:sp>
      <p:sp>
        <p:nvSpPr>
          <p:cNvPr id="15" name="タイトル 2">
            <a:extLst>
              <a:ext uri="{FF2B5EF4-FFF2-40B4-BE49-F238E27FC236}">
                <a16:creationId xmlns:a16="http://schemas.microsoft.com/office/drawing/2014/main" id="{1ECC25D9-9505-43E9-BBD9-6DD25EEF75AB}"/>
              </a:ext>
            </a:extLst>
          </p:cNvPr>
          <p:cNvSpPr txBox="1">
            <a:spLocks/>
          </p:cNvSpPr>
          <p:nvPr/>
        </p:nvSpPr>
        <p:spPr>
          <a:xfrm>
            <a:off x="136524" y="172632"/>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rPr>
              <a:t>自宅周辺の風水害リスクチェック</a:t>
            </a:r>
          </a:p>
        </p:txBody>
      </p:sp>
      <p:sp>
        <p:nvSpPr>
          <p:cNvPr id="7" name="タイトル 2">
            <a:extLst>
              <a:ext uri="{FF2B5EF4-FFF2-40B4-BE49-F238E27FC236}">
                <a16:creationId xmlns:a16="http://schemas.microsoft.com/office/drawing/2014/main" id="{47395344-3C20-4930-86FE-9E2A38CB8690}"/>
              </a:ext>
            </a:extLst>
          </p:cNvPr>
          <p:cNvSpPr txBox="1">
            <a:spLocks/>
          </p:cNvSpPr>
          <p:nvPr/>
        </p:nvSpPr>
        <p:spPr>
          <a:xfrm>
            <a:off x="365124" y="3429000"/>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endParaRPr>
          </a:p>
        </p:txBody>
      </p:sp>
      <p:sp>
        <p:nvSpPr>
          <p:cNvPr id="3" name="正方形/長方形 2">
            <a:extLst>
              <a:ext uri="{FF2B5EF4-FFF2-40B4-BE49-F238E27FC236}">
                <a16:creationId xmlns:a16="http://schemas.microsoft.com/office/drawing/2014/main" id="{C6C5DF5B-7553-4AEA-9687-BBDF3DF218F4}"/>
              </a:ext>
            </a:extLst>
          </p:cNvPr>
          <p:cNvSpPr/>
          <p:nvPr/>
        </p:nvSpPr>
        <p:spPr>
          <a:xfrm>
            <a:off x="505482" y="1226227"/>
            <a:ext cx="6403318" cy="830997"/>
          </a:xfrm>
          <a:prstGeom prst="rect">
            <a:avLst/>
          </a:prstGeom>
        </p:spPr>
        <p:txBody>
          <a:bodyPr wrap="square">
            <a:spAutoFit/>
          </a:bodyPr>
          <a:lstStyle/>
          <a:p>
            <a:pPr algn="just"/>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個人作業</a:t>
            </a:r>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＜５分＞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ハザードマップを確認し、ワークシートを記入</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2" name="正方形/長方形 11">
            <a:extLst>
              <a:ext uri="{FF2B5EF4-FFF2-40B4-BE49-F238E27FC236}">
                <a16:creationId xmlns:a16="http://schemas.microsoft.com/office/drawing/2014/main" id="{31A76A49-D179-41A6-95C7-2E11A94A1865}"/>
              </a:ext>
            </a:extLst>
          </p:cNvPr>
          <p:cNvSpPr/>
          <p:nvPr/>
        </p:nvSpPr>
        <p:spPr>
          <a:xfrm>
            <a:off x="735861" y="2459504"/>
            <a:ext cx="3959964" cy="1938992"/>
          </a:xfrm>
          <a:prstGeom prst="rect">
            <a:avLst/>
          </a:prstGeom>
        </p:spPr>
        <p:txBody>
          <a:bodyPr wrap="square">
            <a:spAutoFit/>
          </a:bodyPr>
          <a:lstStyle/>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①ハザードマップ上の自宅の位置を確認しましょう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88000" indent="-288000" algn="just"/>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②ワークシート</a:t>
            </a:r>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風水害</a:t>
            </a:r>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記入しましょう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pic>
        <p:nvPicPr>
          <p:cNvPr id="5" name="図 4">
            <a:extLst>
              <a:ext uri="{FF2B5EF4-FFF2-40B4-BE49-F238E27FC236}">
                <a16:creationId xmlns:a16="http://schemas.microsoft.com/office/drawing/2014/main" id="{25374F5C-7E50-4070-B335-0BE60A65E644}"/>
              </a:ext>
            </a:extLst>
          </p:cNvPr>
          <p:cNvPicPr>
            <a:picLocks noChangeAspect="1"/>
          </p:cNvPicPr>
          <p:nvPr/>
        </p:nvPicPr>
        <p:blipFill>
          <a:blip r:embed="rId3"/>
          <a:stretch>
            <a:fillRect/>
          </a:stretch>
        </p:blipFill>
        <p:spPr>
          <a:xfrm>
            <a:off x="4806292" y="2569937"/>
            <a:ext cx="3832226" cy="3155607"/>
          </a:xfrm>
          <a:prstGeom prst="rect">
            <a:avLst/>
          </a:prstGeom>
          <a:ln>
            <a:solidFill>
              <a:schemeClr val="tx1">
                <a:lumMod val="75000"/>
                <a:lumOff val="25000"/>
              </a:schemeClr>
            </a:solidFill>
          </a:ln>
        </p:spPr>
      </p:pic>
    </p:spTree>
    <p:extLst>
      <p:ext uri="{BB962C8B-B14F-4D97-AF65-F5344CB8AC3E}">
        <p14:creationId xmlns:p14="http://schemas.microsoft.com/office/powerpoint/2010/main" val="2026908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7E8019D-5A5E-43AA-B3BB-6CD89776671C}"/>
              </a:ext>
            </a:extLst>
          </p:cNvPr>
          <p:cNvSpPr>
            <a:spLocks noGrp="1"/>
          </p:cNvSpPr>
          <p:nvPr>
            <p:ph type="sldNum" sz="quarter" idx="12"/>
          </p:nvPr>
        </p:nvSpPr>
        <p:spPr/>
        <p:txBody>
          <a:bodyPr/>
          <a:lstStyle/>
          <a:p>
            <a:fld id="{48C0FCB9-D989-46F1-965E-624BDAC7E129}" type="slidenum">
              <a:rPr kumimoji="1" lang="ja-JP" altLang="en-US" smtClean="0"/>
              <a:pPr/>
              <a:t>4</a:t>
            </a:fld>
            <a:endParaRPr kumimoji="1" lang="ja-JP" altLang="en-US"/>
          </a:p>
        </p:txBody>
      </p:sp>
      <p:grpSp>
        <p:nvGrpSpPr>
          <p:cNvPr id="3" name="グループ化 2">
            <a:extLst>
              <a:ext uri="{FF2B5EF4-FFF2-40B4-BE49-F238E27FC236}">
                <a16:creationId xmlns:a16="http://schemas.microsoft.com/office/drawing/2014/main" id="{81821326-65B3-4409-B262-99CE76E9D211}"/>
              </a:ext>
            </a:extLst>
          </p:cNvPr>
          <p:cNvGrpSpPr/>
          <p:nvPr/>
        </p:nvGrpSpPr>
        <p:grpSpPr>
          <a:xfrm>
            <a:off x="481181" y="1384299"/>
            <a:ext cx="7584633" cy="3849853"/>
            <a:chOff x="459658" y="1035538"/>
            <a:chExt cx="8158872" cy="3849853"/>
          </a:xfrm>
        </p:grpSpPr>
        <p:sp>
          <p:nvSpPr>
            <p:cNvPr id="2" name="直角三角形 1">
              <a:extLst>
                <a:ext uri="{FF2B5EF4-FFF2-40B4-BE49-F238E27FC236}">
                  <a16:creationId xmlns:a16="http://schemas.microsoft.com/office/drawing/2014/main" id="{02E3BFED-6107-4E75-A6C3-D06AAF8D1256}"/>
                </a:ext>
              </a:extLst>
            </p:cNvPr>
            <p:cNvSpPr/>
            <p:nvPr/>
          </p:nvSpPr>
          <p:spPr>
            <a:xfrm flipH="1" flipV="1">
              <a:off x="459658" y="1035538"/>
              <a:ext cx="1745673" cy="1706332"/>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5" name="四角形: 角を丸くする 4">
              <a:extLst>
                <a:ext uri="{FF2B5EF4-FFF2-40B4-BE49-F238E27FC236}">
                  <a16:creationId xmlns:a16="http://schemas.microsoft.com/office/drawing/2014/main" id="{C6027D71-137B-4D89-AD94-059CF63A5526}"/>
                </a:ext>
              </a:extLst>
            </p:cNvPr>
            <p:cNvSpPr/>
            <p:nvPr/>
          </p:nvSpPr>
          <p:spPr>
            <a:xfrm>
              <a:off x="1332494" y="1035538"/>
              <a:ext cx="7286036" cy="3849853"/>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algn="ctr">
                <a:lnSpc>
                  <a:spcPts val="5000"/>
                </a:lnSpc>
              </a:pPr>
              <a:r>
                <a:rPr kumimoji="1" lang="ja-JP" altLang="en-US" sz="3600">
                  <a:solidFill>
                    <a:srgbClr val="404040"/>
                  </a:solidFill>
                  <a:latin typeface="HGPｺﾞｼｯｸE" panose="020B0900000000000000" pitchFamily="50" charset="-128"/>
                  <a:ea typeface="HGPｺﾞｼｯｸE" panose="020B0900000000000000" pitchFamily="50" charset="-128"/>
                </a:rPr>
                <a:t>＜風水害＞</a:t>
              </a:r>
              <a:endParaRPr kumimoji="1" lang="en-US" altLang="ja-JP" sz="3600">
                <a:solidFill>
                  <a:srgbClr val="404040"/>
                </a:solidFill>
                <a:latin typeface="HGPｺﾞｼｯｸE" panose="020B0900000000000000" pitchFamily="50" charset="-128"/>
                <a:ea typeface="HGPｺﾞｼｯｸE" panose="020B0900000000000000" pitchFamily="50" charset="-128"/>
              </a:endParaRPr>
            </a:p>
            <a:p>
              <a:pPr algn="just">
                <a:lnSpc>
                  <a:spcPts val="5000"/>
                </a:lnSpc>
              </a:pPr>
              <a:r>
                <a:rPr kumimoji="1" lang="ja-JP" altLang="en-US" sz="3600">
                  <a:solidFill>
                    <a:srgbClr val="404040"/>
                  </a:solidFill>
                  <a:latin typeface="HGPｺﾞｼｯｸE" panose="020B0900000000000000" pitchFamily="50" charset="-128"/>
                  <a:ea typeface="HGPｺﾞｼｯｸE" panose="020B0900000000000000" pitchFamily="50" charset="-128"/>
                </a:rPr>
                <a:t>皆さんの地域の避難先や、</a:t>
              </a:r>
              <a:br>
                <a:rPr kumimoji="1" lang="en-US" altLang="ja-JP" sz="3600">
                  <a:solidFill>
                    <a:srgbClr val="404040"/>
                  </a:solidFill>
                  <a:latin typeface="HGPｺﾞｼｯｸE" panose="020B0900000000000000" pitchFamily="50" charset="-128"/>
                  <a:ea typeface="HGPｺﾞｼｯｸE" panose="020B0900000000000000" pitchFamily="50" charset="-128"/>
                </a:rPr>
              </a:br>
              <a:r>
                <a:rPr kumimoji="1" lang="ja-JP" altLang="en-US" sz="3600">
                  <a:solidFill>
                    <a:srgbClr val="404040"/>
                  </a:solidFill>
                  <a:latin typeface="HGPｺﾞｼｯｸE" panose="020B0900000000000000" pitchFamily="50" charset="-128"/>
                  <a:ea typeface="HGPｺﾞｼｯｸE" panose="020B0900000000000000" pitchFamily="50" charset="-128"/>
                </a:rPr>
                <a:t>自宅からの避難経路を</a:t>
              </a:r>
              <a:br>
                <a:rPr kumimoji="1" lang="en-US" altLang="ja-JP" sz="3600">
                  <a:solidFill>
                    <a:srgbClr val="404040"/>
                  </a:solidFill>
                  <a:latin typeface="HGPｺﾞｼｯｸE" panose="020B0900000000000000" pitchFamily="50" charset="-128"/>
                  <a:ea typeface="HGPｺﾞｼｯｸE" panose="020B0900000000000000" pitchFamily="50" charset="-128"/>
                </a:rPr>
              </a:br>
              <a:r>
                <a:rPr kumimoji="1" lang="ja-JP" altLang="en-US" sz="3600">
                  <a:solidFill>
                    <a:srgbClr val="404040"/>
                  </a:solidFill>
                  <a:latin typeface="HGPｺﾞｼｯｸE" panose="020B0900000000000000" pitchFamily="50" charset="-128"/>
                  <a:ea typeface="HGPｺﾞｼｯｸE" panose="020B0900000000000000" pitchFamily="50" charset="-128"/>
                </a:rPr>
                <a:t>確認する方法を学びましょう</a:t>
              </a:r>
            </a:p>
          </p:txBody>
        </p:sp>
      </p:grpSp>
      <p:sp>
        <p:nvSpPr>
          <p:cNvPr id="8" name="正方形/長方形 7">
            <a:extLst>
              <a:ext uri="{FF2B5EF4-FFF2-40B4-BE49-F238E27FC236}">
                <a16:creationId xmlns:a16="http://schemas.microsoft.com/office/drawing/2014/main" id="{30D5922C-2F32-4933-BB7A-33EDBDEB3CEE}"/>
              </a:ext>
            </a:extLst>
          </p:cNvPr>
          <p:cNvSpPr/>
          <p:nvPr/>
        </p:nvSpPr>
        <p:spPr>
          <a:xfrm>
            <a:off x="7024260" y="266041"/>
            <a:ext cx="1605888" cy="372533"/>
          </a:xfrm>
          <a:prstGeom prst="rect">
            <a:avLst/>
          </a:prstGeom>
          <a:solidFill>
            <a:srgbClr val="FFC00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lumMod val="65000"/>
                    <a:lumOff val="35000"/>
                  </a:schemeClr>
                </a:solidFill>
                <a:latin typeface="HGPｺﾞｼｯｸE" panose="020B0900000000000000" pitchFamily="50" charset="-128"/>
                <a:ea typeface="HGPｺﾞｼｯｸE" panose="020B0900000000000000" pitchFamily="50" charset="-128"/>
              </a:rPr>
              <a:t>ワークショップ</a:t>
            </a:r>
          </a:p>
        </p:txBody>
      </p:sp>
    </p:spTree>
    <p:extLst>
      <p:ext uri="{BB962C8B-B14F-4D97-AF65-F5344CB8AC3E}">
        <p14:creationId xmlns:p14="http://schemas.microsoft.com/office/powerpoint/2010/main" val="1585461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2FEB3E1-CEFD-4C0C-88C0-6177BEFCD869}"/>
              </a:ext>
            </a:extLst>
          </p:cNvPr>
          <p:cNvSpPr>
            <a:spLocks noGrp="1"/>
          </p:cNvSpPr>
          <p:nvPr>
            <p:ph type="sldNum" sz="quarter" idx="12"/>
          </p:nvPr>
        </p:nvSpPr>
        <p:spPr/>
        <p:txBody>
          <a:bodyPr/>
          <a:lstStyle/>
          <a:p>
            <a:fld id="{48C0FCB9-D989-46F1-965E-624BDAC7E129}" type="slidenum">
              <a:rPr kumimoji="1" lang="ja-JP" altLang="en-US" smtClean="0"/>
              <a:pPr/>
              <a:t>5</a:t>
            </a:fld>
            <a:endParaRPr kumimoji="1" lang="ja-JP" altLang="en-US"/>
          </a:p>
        </p:txBody>
      </p:sp>
      <p:sp>
        <p:nvSpPr>
          <p:cNvPr id="15" name="タイトル 2">
            <a:extLst>
              <a:ext uri="{FF2B5EF4-FFF2-40B4-BE49-F238E27FC236}">
                <a16:creationId xmlns:a16="http://schemas.microsoft.com/office/drawing/2014/main" id="{1ECC25D9-9505-43E9-BBD9-6DD25EEF75AB}"/>
              </a:ext>
            </a:extLst>
          </p:cNvPr>
          <p:cNvSpPr txBox="1">
            <a:spLocks/>
          </p:cNvSpPr>
          <p:nvPr/>
        </p:nvSpPr>
        <p:spPr>
          <a:xfrm>
            <a:off x="136524" y="172632"/>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rPr>
              <a:t>風水害時の避難先・避難経路</a:t>
            </a:r>
          </a:p>
        </p:txBody>
      </p:sp>
      <p:sp>
        <p:nvSpPr>
          <p:cNvPr id="7" name="タイトル 2">
            <a:extLst>
              <a:ext uri="{FF2B5EF4-FFF2-40B4-BE49-F238E27FC236}">
                <a16:creationId xmlns:a16="http://schemas.microsoft.com/office/drawing/2014/main" id="{47395344-3C20-4930-86FE-9E2A38CB8690}"/>
              </a:ext>
            </a:extLst>
          </p:cNvPr>
          <p:cNvSpPr txBox="1">
            <a:spLocks/>
          </p:cNvSpPr>
          <p:nvPr/>
        </p:nvSpPr>
        <p:spPr>
          <a:xfrm>
            <a:off x="365124" y="3429000"/>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endParaRPr>
          </a:p>
        </p:txBody>
      </p:sp>
      <p:sp>
        <p:nvSpPr>
          <p:cNvPr id="3" name="正方形/長方形 2">
            <a:extLst>
              <a:ext uri="{FF2B5EF4-FFF2-40B4-BE49-F238E27FC236}">
                <a16:creationId xmlns:a16="http://schemas.microsoft.com/office/drawing/2014/main" id="{C6C5DF5B-7553-4AEA-9687-BBDF3DF218F4}"/>
              </a:ext>
            </a:extLst>
          </p:cNvPr>
          <p:cNvSpPr/>
          <p:nvPr/>
        </p:nvSpPr>
        <p:spPr>
          <a:xfrm>
            <a:off x="505482" y="1226227"/>
            <a:ext cx="4613170" cy="1200329"/>
          </a:xfrm>
          <a:prstGeom prst="rect">
            <a:avLst/>
          </a:prstGeom>
        </p:spPr>
        <p:txBody>
          <a:bodyPr wrap="square">
            <a:spAutoFit/>
          </a:bodyPr>
          <a:lstStyle/>
          <a:p>
            <a:pPr algn="just"/>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グループ作業</a:t>
            </a:r>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＜５分＞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地域の避難場所を記入</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2" name="正方形/長方形 11">
            <a:extLst>
              <a:ext uri="{FF2B5EF4-FFF2-40B4-BE49-F238E27FC236}">
                <a16:creationId xmlns:a16="http://schemas.microsoft.com/office/drawing/2014/main" id="{31A76A49-D179-41A6-95C7-2E11A94A1865}"/>
              </a:ext>
            </a:extLst>
          </p:cNvPr>
          <p:cNvSpPr/>
          <p:nvPr/>
        </p:nvSpPr>
        <p:spPr>
          <a:xfrm>
            <a:off x="735861" y="2317170"/>
            <a:ext cx="3721839" cy="2308324"/>
          </a:xfrm>
          <a:prstGeom prst="rect">
            <a:avLst/>
          </a:prstGeom>
        </p:spPr>
        <p:txBody>
          <a:bodyPr wrap="square">
            <a:spAutoFit/>
          </a:bodyPr>
          <a:lstStyle/>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①自宅の位置に</a:t>
            </a:r>
            <a:r>
              <a:rPr lang="ja-JP" altLang="en-US" sz="2400" b="1" u="sng" spc="-150">
                <a:solidFill>
                  <a:srgbClr val="FF0000"/>
                </a:solidFill>
                <a:latin typeface="HGPｺﾞｼｯｸE" panose="020B0900000000000000" pitchFamily="50" charset="-128"/>
                <a:ea typeface="HGPｺﾞｼｯｸE" panose="020B0900000000000000" pitchFamily="50" charset="-128"/>
              </a:rPr>
              <a:t>赤丸シール</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を貼りましょう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88000" indent="-288000" algn="just"/>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②風水害時の地域の避難場所に</a:t>
            </a:r>
            <a:r>
              <a:rPr lang="ja-JP" altLang="en-US" sz="2400" b="1" u="sng">
                <a:solidFill>
                  <a:srgbClr val="00B050"/>
                </a:solidFill>
                <a:latin typeface="HGPｺﾞｼｯｸE" panose="020B0900000000000000" pitchFamily="50" charset="-128"/>
                <a:ea typeface="HGPｺﾞｼｯｸE" panose="020B0900000000000000" pitchFamily="50" charset="-128"/>
              </a:rPr>
              <a:t>緑丸シール</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を貼りましょう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0" name="テキスト ボックス 19">
            <a:extLst>
              <a:ext uri="{FF2B5EF4-FFF2-40B4-BE49-F238E27FC236}">
                <a16:creationId xmlns:a16="http://schemas.microsoft.com/office/drawing/2014/main" id="{97827585-4DF0-4C56-ADDB-FE6C1EDCE820}"/>
              </a:ext>
            </a:extLst>
          </p:cNvPr>
          <p:cNvSpPr txBox="1"/>
          <p:nvPr/>
        </p:nvSpPr>
        <p:spPr>
          <a:xfrm>
            <a:off x="4911760" y="6340921"/>
            <a:ext cx="3686965" cy="338554"/>
          </a:xfrm>
          <a:prstGeom prst="rect">
            <a:avLst/>
          </a:prstGeom>
          <a:noFill/>
        </p:spPr>
        <p:txBody>
          <a:bodyPr wrap="square" rtlCol="0">
            <a:spAutoFit/>
          </a:bodyPr>
          <a:lstStyle/>
          <a:p>
            <a:r>
              <a:rPr kumimoji="1" lang="ja-JP" altLang="en-US" sz="800"/>
              <a:t>本地図は、国土地理院が提供している「数値地図（国土基本情報）」及び</a:t>
            </a:r>
            <a:endParaRPr kumimoji="1" lang="en-US" altLang="ja-JP" sz="800"/>
          </a:p>
          <a:p>
            <a:r>
              <a:rPr kumimoji="1" lang="ja-JP" altLang="en-US" sz="800"/>
              <a:t>品川区が提供している「品川区オープンデータ」をもとに作成</a:t>
            </a:r>
          </a:p>
        </p:txBody>
      </p:sp>
      <p:grpSp>
        <p:nvGrpSpPr>
          <p:cNvPr id="4" name="グループ化 3">
            <a:extLst>
              <a:ext uri="{FF2B5EF4-FFF2-40B4-BE49-F238E27FC236}">
                <a16:creationId xmlns:a16="http://schemas.microsoft.com/office/drawing/2014/main" id="{28349768-E0E9-42E4-ADD8-47717B29CE3D}"/>
              </a:ext>
            </a:extLst>
          </p:cNvPr>
          <p:cNvGrpSpPr/>
          <p:nvPr/>
        </p:nvGrpSpPr>
        <p:grpSpPr>
          <a:xfrm>
            <a:off x="4969575" y="1236809"/>
            <a:ext cx="3629150" cy="5023104"/>
            <a:chOff x="4969575" y="1313009"/>
            <a:chExt cx="3629150" cy="5023104"/>
          </a:xfrm>
        </p:grpSpPr>
        <p:pic>
          <p:nvPicPr>
            <p:cNvPr id="14" name="図 13">
              <a:extLst>
                <a:ext uri="{FF2B5EF4-FFF2-40B4-BE49-F238E27FC236}">
                  <a16:creationId xmlns:a16="http://schemas.microsoft.com/office/drawing/2014/main" id="{839AF014-1463-453C-82C9-03CBBA5EE1FB}"/>
                </a:ext>
              </a:extLst>
            </p:cNvPr>
            <p:cNvPicPr>
              <a:picLocks noChangeAspect="1"/>
            </p:cNvPicPr>
            <p:nvPr/>
          </p:nvPicPr>
          <p:blipFill rotWithShape="1">
            <a:blip r:embed="rId3"/>
            <a:srcRect l="33092" t="-202" b="202"/>
            <a:stretch/>
          </p:blipFill>
          <p:spPr>
            <a:xfrm>
              <a:off x="4969575" y="1313009"/>
              <a:ext cx="3629150" cy="5023104"/>
            </a:xfrm>
            <a:prstGeom prst="rect">
              <a:avLst/>
            </a:prstGeom>
          </p:spPr>
        </p:pic>
        <p:sp>
          <p:nvSpPr>
            <p:cNvPr id="30" name="楕円 29">
              <a:extLst>
                <a:ext uri="{FF2B5EF4-FFF2-40B4-BE49-F238E27FC236}">
                  <a16:creationId xmlns:a16="http://schemas.microsoft.com/office/drawing/2014/main" id="{79845F04-03A3-4642-9311-1811DEB424F5}"/>
                </a:ext>
              </a:extLst>
            </p:cNvPr>
            <p:cNvSpPr/>
            <p:nvPr/>
          </p:nvSpPr>
          <p:spPr>
            <a:xfrm>
              <a:off x="5603321" y="3364773"/>
              <a:ext cx="120996" cy="12099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70C7FF1B-4472-4618-AF77-7AD567A90628}"/>
                </a:ext>
              </a:extLst>
            </p:cNvPr>
            <p:cNvSpPr/>
            <p:nvPr/>
          </p:nvSpPr>
          <p:spPr>
            <a:xfrm>
              <a:off x="7279662" y="1960543"/>
              <a:ext cx="104799" cy="10479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正方形/長方形 12">
            <a:extLst>
              <a:ext uri="{FF2B5EF4-FFF2-40B4-BE49-F238E27FC236}">
                <a16:creationId xmlns:a16="http://schemas.microsoft.com/office/drawing/2014/main" id="{4989B95C-942D-4315-9B9E-999EB98D19A4}"/>
              </a:ext>
            </a:extLst>
          </p:cNvPr>
          <p:cNvSpPr/>
          <p:nvPr/>
        </p:nvSpPr>
        <p:spPr>
          <a:xfrm>
            <a:off x="735860" y="4957377"/>
            <a:ext cx="3836140" cy="1015663"/>
          </a:xfrm>
          <a:prstGeom prst="rect">
            <a:avLst/>
          </a:prstGeom>
        </p:spPr>
        <p:txBody>
          <a:bodyPr wrap="square">
            <a:spAutoFit/>
          </a:bodyPr>
          <a:lstStyle/>
          <a:p>
            <a:pPr marL="288000" indent="-288000" algn="just"/>
            <a:r>
              <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地震時の指定緊急避難場所と水害時の指定緊急避難場所は違う場合がある</a:t>
            </a:r>
            <a:endPar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731641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2FEB3E1-CEFD-4C0C-88C0-6177BEFCD869}"/>
              </a:ext>
            </a:extLst>
          </p:cNvPr>
          <p:cNvSpPr>
            <a:spLocks noGrp="1"/>
          </p:cNvSpPr>
          <p:nvPr>
            <p:ph type="sldNum" sz="quarter" idx="12"/>
          </p:nvPr>
        </p:nvSpPr>
        <p:spPr/>
        <p:txBody>
          <a:bodyPr/>
          <a:lstStyle/>
          <a:p>
            <a:fld id="{48C0FCB9-D989-46F1-965E-624BDAC7E129}" type="slidenum">
              <a:rPr kumimoji="1" lang="ja-JP" altLang="en-US" smtClean="0"/>
              <a:pPr/>
              <a:t>6</a:t>
            </a:fld>
            <a:endParaRPr kumimoji="1" lang="ja-JP" altLang="en-US"/>
          </a:p>
        </p:txBody>
      </p:sp>
      <p:sp>
        <p:nvSpPr>
          <p:cNvPr id="15" name="タイトル 2">
            <a:extLst>
              <a:ext uri="{FF2B5EF4-FFF2-40B4-BE49-F238E27FC236}">
                <a16:creationId xmlns:a16="http://schemas.microsoft.com/office/drawing/2014/main" id="{1ECC25D9-9505-43E9-BBD9-6DD25EEF75AB}"/>
              </a:ext>
            </a:extLst>
          </p:cNvPr>
          <p:cNvSpPr txBox="1">
            <a:spLocks/>
          </p:cNvSpPr>
          <p:nvPr/>
        </p:nvSpPr>
        <p:spPr>
          <a:xfrm>
            <a:off x="136524" y="172632"/>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rPr>
              <a:t>風水害時の避難先・避難経路</a:t>
            </a:r>
          </a:p>
        </p:txBody>
      </p:sp>
      <p:sp>
        <p:nvSpPr>
          <p:cNvPr id="7" name="タイトル 2">
            <a:extLst>
              <a:ext uri="{FF2B5EF4-FFF2-40B4-BE49-F238E27FC236}">
                <a16:creationId xmlns:a16="http://schemas.microsoft.com/office/drawing/2014/main" id="{47395344-3C20-4930-86FE-9E2A38CB8690}"/>
              </a:ext>
            </a:extLst>
          </p:cNvPr>
          <p:cNvSpPr txBox="1">
            <a:spLocks/>
          </p:cNvSpPr>
          <p:nvPr/>
        </p:nvSpPr>
        <p:spPr>
          <a:xfrm>
            <a:off x="365124" y="3429000"/>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endParaRPr>
          </a:p>
        </p:txBody>
      </p:sp>
      <p:sp>
        <p:nvSpPr>
          <p:cNvPr id="13" name="正方形/長方形 12">
            <a:extLst>
              <a:ext uri="{FF2B5EF4-FFF2-40B4-BE49-F238E27FC236}">
                <a16:creationId xmlns:a16="http://schemas.microsoft.com/office/drawing/2014/main" id="{0630EA27-B22A-4929-8D1E-D56D6109728D}"/>
              </a:ext>
            </a:extLst>
          </p:cNvPr>
          <p:cNvSpPr/>
          <p:nvPr/>
        </p:nvSpPr>
        <p:spPr>
          <a:xfrm>
            <a:off x="505482" y="1095601"/>
            <a:ext cx="4017549" cy="830997"/>
          </a:xfrm>
          <a:prstGeom prst="rect">
            <a:avLst/>
          </a:prstGeom>
        </p:spPr>
        <p:txBody>
          <a:bodyPr wrap="square">
            <a:spAutoFit/>
          </a:bodyPr>
          <a:lstStyle/>
          <a:p>
            <a:pPr algn="just"/>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グループ作業</a:t>
            </a:r>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＜５分＞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危険エリアの記入</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1" name="正方形/長方形 20">
            <a:extLst>
              <a:ext uri="{FF2B5EF4-FFF2-40B4-BE49-F238E27FC236}">
                <a16:creationId xmlns:a16="http://schemas.microsoft.com/office/drawing/2014/main" id="{E7F043AD-488E-4C53-AF38-F6CCDA1D9522}"/>
              </a:ext>
            </a:extLst>
          </p:cNvPr>
          <p:cNvSpPr/>
          <p:nvPr/>
        </p:nvSpPr>
        <p:spPr>
          <a:xfrm>
            <a:off x="719138" y="2033260"/>
            <a:ext cx="3793155" cy="3046988"/>
          </a:xfrm>
          <a:prstGeom prst="rect">
            <a:avLst/>
          </a:prstGeom>
        </p:spPr>
        <p:txBody>
          <a:bodyPr wrap="square">
            <a:spAutoFit/>
          </a:bodyPr>
          <a:lstStyle/>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③ハザードマップを確認し、浸水想定エリア、土砂</a:t>
            </a:r>
            <a:b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災害危険エリアを</a:t>
            </a:r>
            <a:r>
              <a:rPr lang="ja-JP" altLang="en-US" sz="2400" b="1" u="sng">
                <a:solidFill>
                  <a:schemeClr val="tx1">
                    <a:lumMod val="75000"/>
                    <a:lumOff val="25000"/>
                  </a:schemeClr>
                </a:solidFill>
                <a:latin typeface="HGPｺﾞｼｯｸE" panose="020B0900000000000000" pitchFamily="50" charset="-128"/>
                <a:ea typeface="HGPｺﾞｼｯｸE" panose="020B0900000000000000" pitchFamily="50" charset="-128"/>
              </a:rPr>
              <a:t>黒色で囲み斜線</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を書き込み</a:t>
            </a:r>
            <a:b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④アンダーパスの位置を</a:t>
            </a:r>
            <a:b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400" u="sng">
                <a:solidFill>
                  <a:srgbClr val="FF2800"/>
                </a:solidFill>
                <a:latin typeface="HGPｺﾞｼｯｸE" panose="020B0900000000000000" pitchFamily="50" charset="-128"/>
                <a:ea typeface="HGPｺﾞｼｯｸE" panose="020B0900000000000000" pitchFamily="50" charset="-128"/>
              </a:rPr>
              <a:t>赤色で囲み斜線</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を書き</a:t>
            </a:r>
            <a:b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込みましょう。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grpSp>
        <p:nvGrpSpPr>
          <p:cNvPr id="11" name="グループ化 10">
            <a:extLst>
              <a:ext uri="{FF2B5EF4-FFF2-40B4-BE49-F238E27FC236}">
                <a16:creationId xmlns:a16="http://schemas.microsoft.com/office/drawing/2014/main" id="{DFA659CF-F57B-4819-99E3-F5A001C0CE0B}"/>
              </a:ext>
            </a:extLst>
          </p:cNvPr>
          <p:cNvGrpSpPr/>
          <p:nvPr/>
        </p:nvGrpSpPr>
        <p:grpSpPr>
          <a:xfrm>
            <a:off x="844918" y="5173850"/>
            <a:ext cx="3531218" cy="1406598"/>
            <a:chOff x="844918" y="5173850"/>
            <a:chExt cx="3531218" cy="1406598"/>
          </a:xfrm>
        </p:grpSpPr>
        <p:sp>
          <p:nvSpPr>
            <p:cNvPr id="3" name="四角形: 角を丸くする 2">
              <a:extLst>
                <a:ext uri="{FF2B5EF4-FFF2-40B4-BE49-F238E27FC236}">
                  <a16:creationId xmlns:a16="http://schemas.microsoft.com/office/drawing/2014/main" id="{F8AC0094-52A6-4A55-AB95-23C694DB5B7A}"/>
                </a:ext>
              </a:extLst>
            </p:cNvPr>
            <p:cNvSpPr/>
            <p:nvPr/>
          </p:nvSpPr>
          <p:spPr>
            <a:xfrm>
              <a:off x="844918" y="5173850"/>
              <a:ext cx="3531218" cy="1406598"/>
            </a:xfrm>
            <a:prstGeom prst="roundRect">
              <a:avLst>
                <a:gd name="adj" fmla="val 12689"/>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7D922302-19E5-4303-AEC0-6200D2503892}"/>
                </a:ext>
              </a:extLst>
            </p:cNvPr>
            <p:cNvSpPr/>
            <p:nvPr/>
          </p:nvSpPr>
          <p:spPr>
            <a:xfrm>
              <a:off x="1135947" y="5599062"/>
              <a:ext cx="2925513" cy="923330"/>
            </a:xfrm>
            <a:prstGeom prst="rect">
              <a:avLst/>
            </a:prstGeom>
          </p:spPr>
          <p:txBody>
            <a:bodyPr wrap="square">
              <a:spAutoFit/>
            </a:bodyPr>
            <a:lstStyle/>
            <a:p>
              <a:pPr marL="182563" lvl="2" indent="-182563" algn="just">
                <a:buFont typeface="Arial" panose="020B0604020202020204" pitchFamily="34" charset="0"/>
                <a:buChar char="•"/>
              </a:pP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洪水・浸水・内水</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182563" lvl="2" indent="-182563" algn="just">
                <a:buFont typeface="Arial" panose="020B0604020202020204" pitchFamily="34" charset="0"/>
                <a:buChar char="•"/>
              </a:pP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高潮</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182563" lvl="2" indent="-182563" algn="just">
                <a:buFont typeface="Arial" panose="020B0604020202020204" pitchFamily="34" charset="0"/>
                <a:buChar char="•"/>
              </a:pP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土砂災害</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6" name="正方形/長方形 5">
              <a:extLst>
                <a:ext uri="{FF2B5EF4-FFF2-40B4-BE49-F238E27FC236}">
                  <a16:creationId xmlns:a16="http://schemas.microsoft.com/office/drawing/2014/main" id="{E247279B-EEE9-436E-AF44-EB30BD15EC6E}"/>
                </a:ext>
              </a:extLst>
            </p:cNvPr>
            <p:cNvSpPr/>
            <p:nvPr/>
          </p:nvSpPr>
          <p:spPr>
            <a:xfrm>
              <a:off x="1006118" y="5205324"/>
              <a:ext cx="2642070" cy="400110"/>
            </a:xfrm>
            <a:prstGeom prst="rect">
              <a:avLst/>
            </a:prstGeom>
          </p:spPr>
          <p:txBody>
            <a:bodyPr wrap="none">
              <a:spAutoFit/>
            </a:bodyPr>
            <a:lstStyle/>
            <a:p>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＜確認するハザード＞</a:t>
              </a:r>
              <a:endParaRPr lang="ja-JP" altLang="en-US" sz="2000">
                <a:latin typeface="HGPｺﾞｼｯｸE" panose="020B0900000000000000" pitchFamily="50" charset="-128"/>
                <a:ea typeface="HGPｺﾞｼｯｸE" panose="020B0900000000000000" pitchFamily="50" charset="-128"/>
              </a:endParaRPr>
            </a:p>
          </p:txBody>
        </p:sp>
      </p:grpSp>
      <p:sp>
        <p:nvSpPr>
          <p:cNvPr id="118" name="テキスト ボックス 117">
            <a:extLst>
              <a:ext uri="{FF2B5EF4-FFF2-40B4-BE49-F238E27FC236}">
                <a16:creationId xmlns:a16="http://schemas.microsoft.com/office/drawing/2014/main" id="{2EECF3ED-7BA8-4C74-BC5E-E90BC4893A72}"/>
              </a:ext>
            </a:extLst>
          </p:cNvPr>
          <p:cNvSpPr txBox="1"/>
          <p:nvPr/>
        </p:nvSpPr>
        <p:spPr>
          <a:xfrm>
            <a:off x="4911760" y="6340921"/>
            <a:ext cx="3713748" cy="338554"/>
          </a:xfrm>
          <a:prstGeom prst="rect">
            <a:avLst/>
          </a:prstGeom>
          <a:noFill/>
        </p:spPr>
        <p:txBody>
          <a:bodyPr wrap="square" rtlCol="0">
            <a:spAutoFit/>
          </a:bodyPr>
          <a:lstStyle/>
          <a:p>
            <a:r>
              <a:rPr kumimoji="1" lang="ja-JP" altLang="en-US" sz="800"/>
              <a:t>本地図は、国土地理院が提供している「数値地図（国土基本情報）」及び</a:t>
            </a:r>
            <a:endParaRPr kumimoji="1" lang="en-US" altLang="ja-JP" sz="800"/>
          </a:p>
          <a:p>
            <a:r>
              <a:rPr kumimoji="1" lang="ja-JP" altLang="en-US" sz="800"/>
              <a:t>品川区が提供している「品川区オープンデータ」をもとに作成</a:t>
            </a:r>
          </a:p>
        </p:txBody>
      </p:sp>
      <p:grpSp>
        <p:nvGrpSpPr>
          <p:cNvPr id="40" name="グループ化 39">
            <a:extLst>
              <a:ext uri="{FF2B5EF4-FFF2-40B4-BE49-F238E27FC236}">
                <a16:creationId xmlns:a16="http://schemas.microsoft.com/office/drawing/2014/main" id="{14CC560C-0719-45A0-9FFD-D86B41A2F829}"/>
              </a:ext>
            </a:extLst>
          </p:cNvPr>
          <p:cNvGrpSpPr/>
          <p:nvPr/>
        </p:nvGrpSpPr>
        <p:grpSpPr>
          <a:xfrm>
            <a:off x="4952999" y="1236809"/>
            <a:ext cx="3674960" cy="5076499"/>
            <a:chOff x="4952999" y="1313009"/>
            <a:chExt cx="3674960" cy="5076499"/>
          </a:xfrm>
        </p:grpSpPr>
        <p:pic>
          <p:nvPicPr>
            <p:cNvPr id="29" name="図 28">
              <a:extLst>
                <a:ext uri="{FF2B5EF4-FFF2-40B4-BE49-F238E27FC236}">
                  <a16:creationId xmlns:a16="http://schemas.microsoft.com/office/drawing/2014/main" id="{6DA57FFD-40C0-422F-926C-159399387707}"/>
                </a:ext>
              </a:extLst>
            </p:cNvPr>
            <p:cNvPicPr>
              <a:picLocks noChangeAspect="1"/>
            </p:cNvPicPr>
            <p:nvPr/>
          </p:nvPicPr>
          <p:blipFill rotWithShape="1">
            <a:blip r:embed="rId3"/>
            <a:srcRect l="33092" t="-202" b="202"/>
            <a:stretch/>
          </p:blipFill>
          <p:spPr>
            <a:xfrm>
              <a:off x="4969575" y="1313009"/>
              <a:ext cx="3629150" cy="5023104"/>
            </a:xfrm>
            <a:prstGeom prst="rect">
              <a:avLst/>
            </a:prstGeom>
          </p:spPr>
        </p:pic>
        <p:cxnSp>
          <p:nvCxnSpPr>
            <p:cNvPr id="65" name="直線コネクタ 64">
              <a:extLst>
                <a:ext uri="{FF2B5EF4-FFF2-40B4-BE49-F238E27FC236}">
                  <a16:creationId xmlns:a16="http://schemas.microsoft.com/office/drawing/2014/main" id="{CC692D17-AA72-4113-A7E6-CF99F01009CF}"/>
                </a:ext>
              </a:extLst>
            </p:cNvPr>
            <p:cNvCxnSpPr>
              <a:cxnSpLocks/>
            </p:cNvCxnSpPr>
            <p:nvPr/>
          </p:nvCxnSpPr>
          <p:spPr>
            <a:xfrm flipH="1">
              <a:off x="4991001" y="2767891"/>
              <a:ext cx="1112434" cy="12885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D9BCD79D-C46F-4E25-BEF4-68A2C7D55CB4}"/>
                </a:ext>
              </a:extLst>
            </p:cNvPr>
            <p:cNvCxnSpPr>
              <a:cxnSpLocks/>
            </p:cNvCxnSpPr>
            <p:nvPr/>
          </p:nvCxnSpPr>
          <p:spPr>
            <a:xfrm flipH="1">
              <a:off x="5005905" y="2941074"/>
              <a:ext cx="1417227" cy="167364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E077A0E9-92D4-48EF-B671-815748CFCC25}"/>
                </a:ext>
              </a:extLst>
            </p:cNvPr>
            <p:cNvCxnSpPr>
              <a:cxnSpLocks/>
            </p:cNvCxnSpPr>
            <p:nvPr/>
          </p:nvCxnSpPr>
          <p:spPr>
            <a:xfrm flipH="1">
              <a:off x="5141356" y="3186231"/>
              <a:ext cx="1586244" cy="190416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970DAF38-9032-41E0-B392-88A8E03B750B}"/>
                </a:ext>
              </a:extLst>
            </p:cNvPr>
            <p:cNvCxnSpPr>
              <a:cxnSpLocks/>
            </p:cNvCxnSpPr>
            <p:nvPr/>
          </p:nvCxnSpPr>
          <p:spPr>
            <a:xfrm flipH="1">
              <a:off x="5482516" y="3389793"/>
              <a:ext cx="1588232" cy="19065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8A9004D3-588B-49AA-AB06-3BB27B68F85F}"/>
                </a:ext>
              </a:extLst>
            </p:cNvPr>
            <p:cNvCxnSpPr>
              <a:cxnSpLocks/>
            </p:cNvCxnSpPr>
            <p:nvPr/>
          </p:nvCxnSpPr>
          <p:spPr>
            <a:xfrm flipH="1">
              <a:off x="5809023" y="3604755"/>
              <a:ext cx="1631489" cy="195847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084DD5E5-7036-4195-878E-E2132E707521}"/>
                </a:ext>
              </a:extLst>
            </p:cNvPr>
            <p:cNvCxnSpPr>
              <a:cxnSpLocks/>
            </p:cNvCxnSpPr>
            <p:nvPr/>
          </p:nvCxnSpPr>
          <p:spPr>
            <a:xfrm flipH="1">
              <a:off x="6095063" y="3781718"/>
              <a:ext cx="1738441" cy="20868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F5DA2A7D-0CAF-48C7-931B-6D7CE78D9FD7}"/>
                </a:ext>
              </a:extLst>
            </p:cNvPr>
            <p:cNvCxnSpPr>
              <a:cxnSpLocks/>
            </p:cNvCxnSpPr>
            <p:nvPr/>
          </p:nvCxnSpPr>
          <p:spPr>
            <a:xfrm flipH="1">
              <a:off x="6409946" y="4111087"/>
              <a:ext cx="1705267" cy="204704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EAA3EF4B-C350-43FB-9C65-EE1D9BB909E8}"/>
                </a:ext>
              </a:extLst>
            </p:cNvPr>
            <p:cNvCxnSpPr>
              <a:cxnSpLocks/>
            </p:cNvCxnSpPr>
            <p:nvPr/>
          </p:nvCxnSpPr>
          <p:spPr>
            <a:xfrm flipH="1">
              <a:off x="6760255" y="4370282"/>
              <a:ext cx="1686108" cy="201922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DBA20333-FD32-4BFE-96FD-7A277A2753E8}"/>
                </a:ext>
              </a:extLst>
            </p:cNvPr>
            <p:cNvCxnSpPr>
              <a:cxnSpLocks/>
            </p:cNvCxnSpPr>
            <p:nvPr/>
          </p:nvCxnSpPr>
          <p:spPr>
            <a:xfrm flipH="1">
              <a:off x="7411908" y="4897383"/>
              <a:ext cx="1171671" cy="143209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id="{D315CB5A-16BE-4256-AB49-51B2295BBD6A}"/>
                </a:ext>
              </a:extLst>
            </p:cNvPr>
            <p:cNvCxnSpPr>
              <a:cxnSpLocks/>
            </p:cNvCxnSpPr>
            <p:nvPr/>
          </p:nvCxnSpPr>
          <p:spPr>
            <a:xfrm flipH="1">
              <a:off x="7975930" y="5538245"/>
              <a:ext cx="652029" cy="79123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16" name="楕円 115">
              <a:extLst>
                <a:ext uri="{FF2B5EF4-FFF2-40B4-BE49-F238E27FC236}">
                  <a16:creationId xmlns:a16="http://schemas.microsoft.com/office/drawing/2014/main" id="{01247244-EC6B-45C7-BFC7-12FC697F9D16}"/>
                </a:ext>
              </a:extLst>
            </p:cNvPr>
            <p:cNvSpPr/>
            <p:nvPr/>
          </p:nvSpPr>
          <p:spPr>
            <a:xfrm>
              <a:off x="5603321" y="3364773"/>
              <a:ext cx="120996" cy="12099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楕円 116">
              <a:extLst>
                <a:ext uri="{FF2B5EF4-FFF2-40B4-BE49-F238E27FC236}">
                  <a16:creationId xmlns:a16="http://schemas.microsoft.com/office/drawing/2014/main" id="{83A43CCF-F30B-4644-AF87-F0B217C0B0C6}"/>
                </a:ext>
              </a:extLst>
            </p:cNvPr>
            <p:cNvSpPr/>
            <p:nvPr/>
          </p:nvSpPr>
          <p:spPr>
            <a:xfrm>
              <a:off x="7279662" y="1960543"/>
              <a:ext cx="104799" cy="10479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リーフォーム: 図形 9">
              <a:extLst>
                <a:ext uri="{FF2B5EF4-FFF2-40B4-BE49-F238E27FC236}">
                  <a16:creationId xmlns:a16="http://schemas.microsoft.com/office/drawing/2014/main" id="{FF26EEE8-F709-4B5E-A8A1-B2E99A01339D}"/>
                </a:ext>
              </a:extLst>
            </p:cNvPr>
            <p:cNvSpPr/>
            <p:nvPr/>
          </p:nvSpPr>
          <p:spPr>
            <a:xfrm>
              <a:off x="4952999" y="2744189"/>
              <a:ext cx="3672509" cy="1721132"/>
            </a:xfrm>
            <a:custGeom>
              <a:avLst/>
              <a:gdLst>
                <a:gd name="connsiteX0" fmla="*/ 3665220 w 3665220"/>
                <a:gd name="connsiteY0" fmla="*/ 1535113 h 1535113"/>
                <a:gd name="connsiteX1" fmla="*/ 3520440 w 3665220"/>
                <a:gd name="connsiteY1" fmla="*/ 1474153 h 1535113"/>
                <a:gd name="connsiteX2" fmla="*/ 3147060 w 3665220"/>
                <a:gd name="connsiteY2" fmla="*/ 1215073 h 1535113"/>
                <a:gd name="connsiteX3" fmla="*/ 2880360 w 3665220"/>
                <a:gd name="connsiteY3" fmla="*/ 917893 h 1535113"/>
                <a:gd name="connsiteX4" fmla="*/ 2415540 w 3665220"/>
                <a:gd name="connsiteY4" fmla="*/ 735013 h 1535113"/>
                <a:gd name="connsiteX5" fmla="*/ 1866900 w 3665220"/>
                <a:gd name="connsiteY5" fmla="*/ 445453 h 1535113"/>
                <a:gd name="connsiteX6" fmla="*/ 1363980 w 3665220"/>
                <a:gd name="connsiteY6" fmla="*/ 133033 h 1535113"/>
                <a:gd name="connsiteX7" fmla="*/ 960120 w 3665220"/>
                <a:gd name="connsiteY7" fmla="*/ 3493 h 1535113"/>
                <a:gd name="connsiteX8" fmla="*/ 365760 w 3665220"/>
                <a:gd name="connsiteY8" fmla="*/ 56833 h 1535113"/>
                <a:gd name="connsiteX9" fmla="*/ 38100 w 3665220"/>
                <a:gd name="connsiteY9" fmla="*/ 262573 h 1535113"/>
                <a:gd name="connsiteX10" fmla="*/ 38100 w 3665220"/>
                <a:gd name="connsiteY10" fmla="*/ 262573 h 1535113"/>
                <a:gd name="connsiteX11" fmla="*/ 0 w 3665220"/>
                <a:gd name="connsiteY11" fmla="*/ 300673 h 1535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65220" h="1535113">
                  <a:moveTo>
                    <a:pt x="3665220" y="1535113"/>
                  </a:moveTo>
                  <a:cubicBezTo>
                    <a:pt x="3636010" y="1531303"/>
                    <a:pt x="3606800" y="1527493"/>
                    <a:pt x="3520440" y="1474153"/>
                  </a:cubicBezTo>
                  <a:cubicBezTo>
                    <a:pt x="3434080" y="1420813"/>
                    <a:pt x="3253740" y="1307783"/>
                    <a:pt x="3147060" y="1215073"/>
                  </a:cubicBezTo>
                  <a:cubicBezTo>
                    <a:pt x="3040380" y="1122363"/>
                    <a:pt x="3002280" y="997903"/>
                    <a:pt x="2880360" y="917893"/>
                  </a:cubicBezTo>
                  <a:cubicBezTo>
                    <a:pt x="2758440" y="837883"/>
                    <a:pt x="2584450" y="813753"/>
                    <a:pt x="2415540" y="735013"/>
                  </a:cubicBezTo>
                  <a:cubicBezTo>
                    <a:pt x="2246630" y="656273"/>
                    <a:pt x="2042160" y="545783"/>
                    <a:pt x="1866900" y="445453"/>
                  </a:cubicBezTo>
                  <a:cubicBezTo>
                    <a:pt x="1691640" y="345123"/>
                    <a:pt x="1515110" y="206693"/>
                    <a:pt x="1363980" y="133033"/>
                  </a:cubicBezTo>
                  <a:cubicBezTo>
                    <a:pt x="1212850" y="59373"/>
                    <a:pt x="1126490" y="16193"/>
                    <a:pt x="960120" y="3493"/>
                  </a:cubicBezTo>
                  <a:cubicBezTo>
                    <a:pt x="793750" y="-9207"/>
                    <a:pt x="519430" y="13653"/>
                    <a:pt x="365760" y="56833"/>
                  </a:cubicBezTo>
                  <a:cubicBezTo>
                    <a:pt x="212090" y="100013"/>
                    <a:pt x="38100" y="262573"/>
                    <a:pt x="38100" y="262573"/>
                  </a:cubicBezTo>
                  <a:lnTo>
                    <a:pt x="38100" y="262573"/>
                  </a:lnTo>
                  <a:lnTo>
                    <a:pt x="0" y="300673"/>
                  </a:ln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a:extLst>
                <a:ext uri="{FF2B5EF4-FFF2-40B4-BE49-F238E27FC236}">
                  <a16:creationId xmlns:a16="http://schemas.microsoft.com/office/drawing/2014/main" id="{B046AC33-F295-45B9-BD81-1C3A8246B750}"/>
                </a:ext>
              </a:extLst>
            </p:cNvPr>
            <p:cNvCxnSpPr>
              <a:cxnSpLocks/>
            </p:cNvCxnSpPr>
            <p:nvPr/>
          </p:nvCxnSpPr>
          <p:spPr>
            <a:xfrm flipH="1">
              <a:off x="4991001" y="2767891"/>
              <a:ext cx="590452" cy="68393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 name="グループ化 8">
            <a:extLst>
              <a:ext uri="{FF2B5EF4-FFF2-40B4-BE49-F238E27FC236}">
                <a16:creationId xmlns:a16="http://schemas.microsoft.com/office/drawing/2014/main" id="{9FB9D87F-4AFC-47F2-9E34-297EB2FFA568}"/>
              </a:ext>
            </a:extLst>
          </p:cNvPr>
          <p:cNvGrpSpPr/>
          <p:nvPr/>
        </p:nvGrpSpPr>
        <p:grpSpPr>
          <a:xfrm rot="428379">
            <a:off x="5826125" y="3220881"/>
            <a:ext cx="344504" cy="74448"/>
            <a:chOff x="6504854" y="5423705"/>
            <a:chExt cx="774808" cy="148948"/>
          </a:xfrm>
        </p:grpSpPr>
        <p:cxnSp>
          <p:nvCxnSpPr>
            <p:cNvPr id="36" name="直線コネクタ 35">
              <a:extLst>
                <a:ext uri="{FF2B5EF4-FFF2-40B4-BE49-F238E27FC236}">
                  <a16:creationId xmlns:a16="http://schemas.microsoft.com/office/drawing/2014/main" id="{120E2785-7457-4DD3-AFB8-5D8E284EF29F}"/>
                </a:ext>
              </a:extLst>
            </p:cNvPr>
            <p:cNvCxnSpPr>
              <a:cxnSpLocks/>
            </p:cNvCxnSpPr>
            <p:nvPr/>
          </p:nvCxnSpPr>
          <p:spPr>
            <a:xfrm flipH="1">
              <a:off x="6613711" y="5434929"/>
              <a:ext cx="109962" cy="132042"/>
            </a:xfrm>
            <a:prstGeom prst="line">
              <a:avLst/>
            </a:prstGeom>
            <a:ln w="9525">
              <a:solidFill>
                <a:srgbClr val="FF2800"/>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73D06A5A-55B4-44A4-8CA3-BA7558FAD828}"/>
                </a:ext>
              </a:extLst>
            </p:cNvPr>
            <p:cNvCxnSpPr>
              <a:cxnSpLocks/>
            </p:cNvCxnSpPr>
            <p:nvPr/>
          </p:nvCxnSpPr>
          <p:spPr>
            <a:xfrm flipH="1">
              <a:off x="6722569" y="5434929"/>
              <a:ext cx="109962" cy="132042"/>
            </a:xfrm>
            <a:prstGeom prst="line">
              <a:avLst/>
            </a:prstGeom>
            <a:ln w="9525">
              <a:solidFill>
                <a:srgbClr val="FF2800"/>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73DB31A6-D72D-4169-A273-E53BAD87B1B7}"/>
                </a:ext>
              </a:extLst>
            </p:cNvPr>
            <p:cNvCxnSpPr>
              <a:cxnSpLocks/>
            </p:cNvCxnSpPr>
            <p:nvPr/>
          </p:nvCxnSpPr>
          <p:spPr>
            <a:xfrm flipH="1">
              <a:off x="6867496" y="5440612"/>
              <a:ext cx="109963" cy="132041"/>
            </a:xfrm>
            <a:prstGeom prst="line">
              <a:avLst/>
            </a:prstGeom>
            <a:ln w="9525">
              <a:solidFill>
                <a:srgbClr val="FF280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5BE64AAF-3D1F-477F-BE29-AE5F6DFB8843}"/>
                </a:ext>
              </a:extLst>
            </p:cNvPr>
            <p:cNvCxnSpPr>
              <a:cxnSpLocks/>
            </p:cNvCxnSpPr>
            <p:nvPr/>
          </p:nvCxnSpPr>
          <p:spPr>
            <a:xfrm flipH="1">
              <a:off x="7041883" y="5434929"/>
              <a:ext cx="109962" cy="132042"/>
            </a:xfrm>
            <a:prstGeom prst="line">
              <a:avLst/>
            </a:prstGeom>
            <a:ln w="9525">
              <a:solidFill>
                <a:srgbClr val="FF280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D0EDA521-DAF4-4851-845F-83C24F2C0C4B}"/>
                </a:ext>
              </a:extLst>
            </p:cNvPr>
            <p:cNvCxnSpPr>
              <a:cxnSpLocks/>
            </p:cNvCxnSpPr>
            <p:nvPr/>
          </p:nvCxnSpPr>
          <p:spPr>
            <a:xfrm flipH="1">
              <a:off x="7165255" y="5434929"/>
              <a:ext cx="109962" cy="132042"/>
            </a:xfrm>
            <a:prstGeom prst="line">
              <a:avLst/>
            </a:prstGeom>
            <a:ln w="9525">
              <a:solidFill>
                <a:srgbClr val="FF2800"/>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8F706CB5-C298-4D25-B5F3-5D30917DEB24}"/>
                </a:ext>
              </a:extLst>
            </p:cNvPr>
            <p:cNvCxnSpPr>
              <a:cxnSpLocks/>
            </p:cNvCxnSpPr>
            <p:nvPr/>
          </p:nvCxnSpPr>
          <p:spPr>
            <a:xfrm flipH="1">
              <a:off x="6504854" y="5434929"/>
              <a:ext cx="109962" cy="132042"/>
            </a:xfrm>
            <a:prstGeom prst="line">
              <a:avLst/>
            </a:prstGeom>
            <a:ln w="9525">
              <a:solidFill>
                <a:srgbClr val="FF2800"/>
              </a:solidFill>
            </a:ln>
          </p:spPr>
          <p:style>
            <a:lnRef idx="1">
              <a:schemeClr val="accent1"/>
            </a:lnRef>
            <a:fillRef idx="0">
              <a:schemeClr val="accent1"/>
            </a:fillRef>
            <a:effectRef idx="0">
              <a:schemeClr val="accent1"/>
            </a:effectRef>
            <a:fontRef idx="minor">
              <a:schemeClr val="tx1"/>
            </a:fontRef>
          </p:style>
        </p:cxnSp>
        <p:sp>
          <p:nvSpPr>
            <p:cNvPr id="8" name="四角形: 角を丸くする 7">
              <a:extLst>
                <a:ext uri="{FF2B5EF4-FFF2-40B4-BE49-F238E27FC236}">
                  <a16:creationId xmlns:a16="http://schemas.microsoft.com/office/drawing/2014/main" id="{11716A47-1B06-4666-B2E6-DCCCD6A67B48}"/>
                </a:ext>
              </a:extLst>
            </p:cNvPr>
            <p:cNvSpPr/>
            <p:nvPr/>
          </p:nvSpPr>
          <p:spPr>
            <a:xfrm>
              <a:off x="6504854" y="5423705"/>
              <a:ext cx="774808" cy="143266"/>
            </a:xfrm>
            <a:prstGeom prst="roundRect">
              <a:avLst/>
            </a:prstGeom>
            <a:noFill/>
            <a:ln w="19050">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729525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EB64466-CEDD-47CB-B0A4-59768998C21E}"/>
              </a:ext>
            </a:extLst>
          </p:cNvPr>
          <p:cNvSpPr>
            <a:spLocks noGrp="1"/>
          </p:cNvSpPr>
          <p:nvPr>
            <p:ph type="sldNum" sz="quarter" idx="12"/>
          </p:nvPr>
        </p:nvSpPr>
        <p:spPr/>
        <p:txBody>
          <a:bodyPr/>
          <a:lstStyle/>
          <a:p>
            <a:fld id="{48C0FCB9-D989-46F1-965E-624BDAC7E129}" type="slidenum">
              <a:rPr kumimoji="1" lang="ja-JP" altLang="en-US" smtClean="0"/>
              <a:pPr/>
              <a:t>7</a:t>
            </a:fld>
            <a:endParaRPr kumimoji="1" lang="ja-JP" altLang="en-US"/>
          </a:p>
        </p:txBody>
      </p:sp>
      <p:sp>
        <p:nvSpPr>
          <p:cNvPr id="3" name="タイトル 2">
            <a:extLst>
              <a:ext uri="{FF2B5EF4-FFF2-40B4-BE49-F238E27FC236}">
                <a16:creationId xmlns:a16="http://schemas.microsoft.com/office/drawing/2014/main" id="{C02186DF-B0CA-4EAC-A138-9DC6F8D1313E}"/>
              </a:ext>
            </a:extLst>
          </p:cNvPr>
          <p:cNvSpPr txBox="1">
            <a:spLocks/>
          </p:cNvSpPr>
          <p:nvPr/>
        </p:nvSpPr>
        <p:spPr>
          <a:xfrm>
            <a:off x="136524" y="172632"/>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rPr>
              <a:t>用語の説明</a:t>
            </a:r>
          </a:p>
        </p:txBody>
      </p:sp>
      <p:sp>
        <p:nvSpPr>
          <p:cNvPr id="4" name="正方形/長方形 3">
            <a:extLst>
              <a:ext uri="{FF2B5EF4-FFF2-40B4-BE49-F238E27FC236}">
                <a16:creationId xmlns:a16="http://schemas.microsoft.com/office/drawing/2014/main" id="{FE6EFC7A-EC62-4B66-969B-8ABE2BFA81D5}"/>
              </a:ext>
            </a:extLst>
          </p:cNvPr>
          <p:cNvSpPr/>
          <p:nvPr/>
        </p:nvSpPr>
        <p:spPr>
          <a:xfrm>
            <a:off x="2676958" y="1106044"/>
            <a:ext cx="5943168" cy="707886"/>
          </a:xfrm>
          <a:prstGeom prst="rect">
            <a:avLst/>
          </a:prstGeom>
        </p:spPr>
        <p:txBody>
          <a:bodyPr wrap="square">
            <a:spAutoFit/>
          </a:bodyPr>
          <a:lstStyle/>
          <a:p>
            <a:pPr algn="just"/>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台風や大雨によって、河川の水が増加し、堤防を</a:t>
            </a:r>
            <a:br>
              <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越水もしくは堤防が決壊する等して、流れ出すこと</a:t>
            </a:r>
            <a:endPar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5" name="正方形/長方形 4">
            <a:extLst>
              <a:ext uri="{FF2B5EF4-FFF2-40B4-BE49-F238E27FC236}">
                <a16:creationId xmlns:a16="http://schemas.microsoft.com/office/drawing/2014/main" id="{31B3C20A-2C80-43A1-ACB5-798752B5FD1B}"/>
              </a:ext>
            </a:extLst>
          </p:cNvPr>
          <p:cNvSpPr/>
          <p:nvPr/>
        </p:nvSpPr>
        <p:spPr>
          <a:xfrm>
            <a:off x="431613" y="1135181"/>
            <a:ext cx="2237246" cy="649613"/>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solidFill>
                  <a:srgbClr val="404040"/>
                </a:solidFill>
                <a:latin typeface="HGPｺﾞｼｯｸE" panose="020B0900000000000000" pitchFamily="50" charset="-128"/>
                <a:ea typeface="HGPｺﾞｼｯｸE" panose="020B0900000000000000" pitchFamily="50" charset="-128"/>
              </a:rPr>
              <a:t>洪水</a:t>
            </a:r>
          </a:p>
        </p:txBody>
      </p:sp>
      <p:sp>
        <p:nvSpPr>
          <p:cNvPr id="6" name="正方形/長方形 5">
            <a:extLst>
              <a:ext uri="{FF2B5EF4-FFF2-40B4-BE49-F238E27FC236}">
                <a16:creationId xmlns:a16="http://schemas.microsoft.com/office/drawing/2014/main" id="{B2A83327-9263-491F-A8A0-8CF2A4CD4016}"/>
              </a:ext>
            </a:extLst>
          </p:cNvPr>
          <p:cNvSpPr/>
          <p:nvPr/>
        </p:nvSpPr>
        <p:spPr>
          <a:xfrm>
            <a:off x="431613" y="3015776"/>
            <a:ext cx="2237246" cy="650084"/>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solidFill>
                  <a:srgbClr val="404040"/>
                </a:solidFill>
                <a:latin typeface="HGPｺﾞｼｯｸE" panose="020B0900000000000000" pitchFamily="50" charset="-128"/>
                <a:ea typeface="HGPｺﾞｼｯｸE" panose="020B0900000000000000" pitchFamily="50" charset="-128"/>
              </a:rPr>
              <a:t>浸水</a:t>
            </a:r>
          </a:p>
        </p:txBody>
      </p:sp>
      <p:sp>
        <p:nvSpPr>
          <p:cNvPr id="7" name="正方形/長方形 6">
            <a:extLst>
              <a:ext uri="{FF2B5EF4-FFF2-40B4-BE49-F238E27FC236}">
                <a16:creationId xmlns:a16="http://schemas.microsoft.com/office/drawing/2014/main" id="{E3BF653D-F167-423B-90FF-4C6F29C0A54D}"/>
              </a:ext>
            </a:extLst>
          </p:cNvPr>
          <p:cNvSpPr/>
          <p:nvPr/>
        </p:nvSpPr>
        <p:spPr>
          <a:xfrm>
            <a:off x="431613" y="2078492"/>
            <a:ext cx="2237246" cy="650084"/>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solidFill>
                  <a:srgbClr val="404040"/>
                </a:solidFill>
                <a:latin typeface="HGPｺﾞｼｯｸE" panose="020B0900000000000000" pitchFamily="50" charset="-128"/>
                <a:ea typeface="HGPｺﾞｼｯｸE" panose="020B0900000000000000" pitchFamily="50" charset="-128"/>
              </a:rPr>
              <a:t>内水氾濫</a:t>
            </a:r>
          </a:p>
        </p:txBody>
      </p:sp>
      <p:sp>
        <p:nvSpPr>
          <p:cNvPr id="8" name="正方形/長方形 7">
            <a:extLst>
              <a:ext uri="{FF2B5EF4-FFF2-40B4-BE49-F238E27FC236}">
                <a16:creationId xmlns:a16="http://schemas.microsoft.com/office/drawing/2014/main" id="{6998CEC5-E6DD-472E-8AB5-6031CA425CCE}"/>
              </a:ext>
            </a:extLst>
          </p:cNvPr>
          <p:cNvSpPr/>
          <p:nvPr/>
        </p:nvSpPr>
        <p:spPr>
          <a:xfrm>
            <a:off x="431613" y="3959558"/>
            <a:ext cx="2237246" cy="650084"/>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solidFill>
                  <a:srgbClr val="404040"/>
                </a:solidFill>
                <a:latin typeface="HGPｺﾞｼｯｸE" panose="020B0900000000000000" pitchFamily="50" charset="-128"/>
                <a:ea typeface="HGPｺﾞｼｯｸE" panose="020B0900000000000000" pitchFamily="50" charset="-128"/>
              </a:rPr>
              <a:t>高潮</a:t>
            </a:r>
          </a:p>
        </p:txBody>
      </p:sp>
      <p:sp>
        <p:nvSpPr>
          <p:cNvPr id="9" name="正方形/長方形 8">
            <a:extLst>
              <a:ext uri="{FF2B5EF4-FFF2-40B4-BE49-F238E27FC236}">
                <a16:creationId xmlns:a16="http://schemas.microsoft.com/office/drawing/2014/main" id="{4E12EFC8-FBE3-4081-B792-DD913087AFCB}"/>
              </a:ext>
            </a:extLst>
          </p:cNvPr>
          <p:cNvSpPr/>
          <p:nvPr/>
        </p:nvSpPr>
        <p:spPr>
          <a:xfrm>
            <a:off x="431613" y="4901174"/>
            <a:ext cx="2237246" cy="650084"/>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solidFill>
                  <a:srgbClr val="404040"/>
                </a:solidFill>
                <a:latin typeface="HGPｺﾞｼｯｸE" panose="020B0900000000000000" pitchFamily="50" charset="-128"/>
                <a:ea typeface="HGPｺﾞｼｯｸE" panose="020B0900000000000000" pitchFamily="50" charset="-128"/>
              </a:rPr>
              <a:t>土砂災害</a:t>
            </a:r>
          </a:p>
        </p:txBody>
      </p:sp>
      <p:sp>
        <p:nvSpPr>
          <p:cNvPr id="10" name="正方形/長方形 9">
            <a:extLst>
              <a:ext uri="{FF2B5EF4-FFF2-40B4-BE49-F238E27FC236}">
                <a16:creationId xmlns:a16="http://schemas.microsoft.com/office/drawing/2014/main" id="{94E871BF-A2E3-4FEE-953D-E0F133798604}"/>
              </a:ext>
            </a:extLst>
          </p:cNvPr>
          <p:cNvSpPr/>
          <p:nvPr/>
        </p:nvSpPr>
        <p:spPr>
          <a:xfrm>
            <a:off x="431613" y="5842791"/>
            <a:ext cx="2237246" cy="650084"/>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solidFill>
                  <a:srgbClr val="404040"/>
                </a:solidFill>
                <a:latin typeface="HGPｺﾞｼｯｸE" panose="020B0900000000000000" pitchFamily="50" charset="-128"/>
                <a:ea typeface="HGPｺﾞｼｯｸE" panose="020B0900000000000000" pitchFamily="50" charset="-128"/>
              </a:rPr>
              <a:t>アンダーパス</a:t>
            </a:r>
          </a:p>
        </p:txBody>
      </p:sp>
      <p:sp>
        <p:nvSpPr>
          <p:cNvPr id="11" name="正方形/長方形 10">
            <a:extLst>
              <a:ext uri="{FF2B5EF4-FFF2-40B4-BE49-F238E27FC236}">
                <a16:creationId xmlns:a16="http://schemas.microsoft.com/office/drawing/2014/main" id="{487A2AF6-5578-4ACF-8EA9-B344E55008D3}"/>
              </a:ext>
            </a:extLst>
          </p:cNvPr>
          <p:cNvSpPr/>
          <p:nvPr/>
        </p:nvSpPr>
        <p:spPr>
          <a:xfrm>
            <a:off x="2676958" y="3036011"/>
            <a:ext cx="5676468" cy="707886"/>
          </a:xfrm>
          <a:prstGeom prst="rect">
            <a:avLst/>
          </a:prstGeom>
        </p:spPr>
        <p:txBody>
          <a:bodyPr wrap="square">
            <a:spAutoFit/>
          </a:bodyPr>
          <a:lstStyle/>
          <a:p>
            <a:pPr algn="just"/>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洪水や内水氾濫によって、家屋や道路等が水に</a:t>
            </a:r>
            <a:br>
              <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浸かること</a:t>
            </a:r>
            <a:endPar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2" name="正方形/長方形 11">
            <a:extLst>
              <a:ext uri="{FF2B5EF4-FFF2-40B4-BE49-F238E27FC236}">
                <a16:creationId xmlns:a16="http://schemas.microsoft.com/office/drawing/2014/main" id="{E206194A-3E41-4BC0-9931-4261255E9918}"/>
              </a:ext>
            </a:extLst>
          </p:cNvPr>
          <p:cNvSpPr/>
          <p:nvPr/>
        </p:nvSpPr>
        <p:spPr>
          <a:xfrm>
            <a:off x="2676957" y="2049591"/>
            <a:ext cx="5476443" cy="707886"/>
          </a:xfrm>
          <a:prstGeom prst="rect">
            <a:avLst/>
          </a:prstGeom>
        </p:spPr>
        <p:txBody>
          <a:bodyPr wrap="square">
            <a:spAutoFit/>
          </a:bodyPr>
          <a:lstStyle/>
          <a:p>
            <a:pPr algn="just"/>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地表水の増加に排水が追いつかずに、用水路や</a:t>
            </a:r>
            <a:br>
              <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下水溝などがあふれること</a:t>
            </a:r>
            <a:endPar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3" name="正方形/長方形 12">
            <a:extLst>
              <a:ext uri="{FF2B5EF4-FFF2-40B4-BE49-F238E27FC236}">
                <a16:creationId xmlns:a16="http://schemas.microsoft.com/office/drawing/2014/main" id="{DE51D953-579A-4A9C-9C2D-6EAC65802AE2}"/>
              </a:ext>
            </a:extLst>
          </p:cNvPr>
          <p:cNvSpPr/>
          <p:nvPr/>
        </p:nvSpPr>
        <p:spPr>
          <a:xfrm>
            <a:off x="2676957" y="3930657"/>
            <a:ext cx="6183479" cy="707886"/>
          </a:xfrm>
          <a:prstGeom prst="rect">
            <a:avLst/>
          </a:prstGeom>
        </p:spPr>
        <p:txBody>
          <a:bodyPr wrap="square">
            <a:spAutoFit/>
          </a:bodyPr>
          <a:lstStyle/>
          <a:p>
            <a:pPr algn="just"/>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台風や発達した低気圧により、海面の高さがいつもより高まること</a:t>
            </a:r>
            <a:endPar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4" name="正方形/長方形 13">
            <a:extLst>
              <a:ext uri="{FF2B5EF4-FFF2-40B4-BE49-F238E27FC236}">
                <a16:creationId xmlns:a16="http://schemas.microsoft.com/office/drawing/2014/main" id="{5CBEBDB5-6B18-4FF4-A496-1C85603868AE}"/>
              </a:ext>
            </a:extLst>
          </p:cNvPr>
          <p:cNvSpPr/>
          <p:nvPr/>
        </p:nvSpPr>
        <p:spPr>
          <a:xfrm>
            <a:off x="2676957" y="4872273"/>
            <a:ext cx="6183479" cy="707886"/>
          </a:xfrm>
          <a:prstGeom prst="rect">
            <a:avLst/>
          </a:prstGeom>
        </p:spPr>
        <p:txBody>
          <a:bodyPr wrap="square">
            <a:spAutoFit/>
          </a:bodyPr>
          <a:lstStyle/>
          <a:p>
            <a:pPr algn="just"/>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大雨や地震が誘因となって土石流・地滑り・がけ崩れ</a:t>
            </a:r>
            <a:br>
              <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などによって、生命や財産が脅かされる災害のこと</a:t>
            </a:r>
            <a:endPar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5" name="正方形/長方形 14">
            <a:extLst>
              <a:ext uri="{FF2B5EF4-FFF2-40B4-BE49-F238E27FC236}">
                <a16:creationId xmlns:a16="http://schemas.microsoft.com/office/drawing/2014/main" id="{518E7416-6F4C-4D21-8C4D-83FCABF56368}"/>
              </a:ext>
            </a:extLst>
          </p:cNvPr>
          <p:cNvSpPr/>
          <p:nvPr/>
        </p:nvSpPr>
        <p:spPr>
          <a:xfrm>
            <a:off x="2676957" y="5967778"/>
            <a:ext cx="6183479" cy="400110"/>
          </a:xfrm>
          <a:prstGeom prst="rect">
            <a:avLst/>
          </a:prstGeom>
        </p:spPr>
        <p:txBody>
          <a:bodyPr wrap="square">
            <a:spAutoFit/>
          </a:bodyPr>
          <a:lstStyle/>
          <a:p>
            <a:pPr algn="just"/>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鉄道や道路の下を通る地下道のこと</a:t>
            </a:r>
            <a:endParaRPr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744913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 name="グループ化 117">
            <a:extLst>
              <a:ext uri="{FF2B5EF4-FFF2-40B4-BE49-F238E27FC236}">
                <a16:creationId xmlns:a16="http://schemas.microsoft.com/office/drawing/2014/main" id="{CFC9670D-8F7D-4FDD-84E1-D8D3C6D09D64}"/>
              </a:ext>
            </a:extLst>
          </p:cNvPr>
          <p:cNvGrpSpPr/>
          <p:nvPr/>
        </p:nvGrpSpPr>
        <p:grpSpPr>
          <a:xfrm>
            <a:off x="4952999" y="1236809"/>
            <a:ext cx="3674960" cy="5076499"/>
            <a:chOff x="4952999" y="1313009"/>
            <a:chExt cx="3674960" cy="5076499"/>
          </a:xfrm>
        </p:grpSpPr>
        <p:pic>
          <p:nvPicPr>
            <p:cNvPr id="119" name="図 118">
              <a:extLst>
                <a:ext uri="{FF2B5EF4-FFF2-40B4-BE49-F238E27FC236}">
                  <a16:creationId xmlns:a16="http://schemas.microsoft.com/office/drawing/2014/main" id="{DF337EBD-ABC9-4169-A196-F0040EBD3A82}"/>
                </a:ext>
              </a:extLst>
            </p:cNvPr>
            <p:cNvPicPr>
              <a:picLocks noChangeAspect="1"/>
            </p:cNvPicPr>
            <p:nvPr/>
          </p:nvPicPr>
          <p:blipFill rotWithShape="1">
            <a:blip r:embed="rId3"/>
            <a:srcRect l="33092" t="-202" b="202"/>
            <a:stretch/>
          </p:blipFill>
          <p:spPr>
            <a:xfrm>
              <a:off x="4969575" y="1313009"/>
              <a:ext cx="3629150" cy="5023104"/>
            </a:xfrm>
            <a:prstGeom prst="rect">
              <a:avLst/>
            </a:prstGeom>
          </p:spPr>
        </p:pic>
        <p:cxnSp>
          <p:nvCxnSpPr>
            <p:cNvPr id="120" name="直線コネクタ 119">
              <a:extLst>
                <a:ext uri="{FF2B5EF4-FFF2-40B4-BE49-F238E27FC236}">
                  <a16:creationId xmlns:a16="http://schemas.microsoft.com/office/drawing/2014/main" id="{998A8C4C-8F3E-4D4C-B94A-8F5ECF55E802}"/>
                </a:ext>
              </a:extLst>
            </p:cNvPr>
            <p:cNvCxnSpPr>
              <a:cxnSpLocks/>
            </p:cNvCxnSpPr>
            <p:nvPr/>
          </p:nvCxnSpPr>
          <p:spPr>
            <a:xfrm flipH="1">
              <a:off x="4991001" y="2767891"/>
              <a:ext cx="1112434" cy="12885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E90C4F99-6A8D-4502-BE88-382E645F5FC5}"/>
                </a:ext>
              </a:extLst>
            </p:cNvPr>
            <p:cNvCxnSpPr>
              <a:cxnSpLocks/>
            </p:cNvCxnSpPr>
            <p:nvPr/>
          </p:nvCxnSpPr>
          <p:spPr>
            <a:xfrm flipH="1">
              <a:off x="5005905" y="2941074"/>
              <a:ext cx="1417227" cy="167364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a:extLst>
                <a:ext uri="{FF2B5EF4-FFF2-40B4-BE49-F238E27FC236}">
                  <a16:creationId xmlns:a16="http://schemas.microsoft.com/office/drawing/2014/main" id="{C4BCF4D3-2D57-4C4B-959E-9D43ABE7E7C9}"/>
                </a:ext>
              </a:extLst>
            </p:cNvPr>
            <p:cNvCxnSpPr>
              <a:cxnSpLocks/>
            </p:cNvCxnSpPr>
            <p:nvPr/>
          </p:nvCxnSpPr>
          <p:spPr>
            <a:xfrm flipH="1">
              <a:off x="5141356" y="3186231"/>
              <a:ext cx="1586244" cy="190416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a:extLst>
                <a:ext uri="{FF2B5EF4-FFF2-40B4-BE49-F238E27FC236}">
                  <a16:creationId xmlns:a16="http://schemas.microsoft.com/office/drawing/2014/main" id="{8D43CD5B-BFF5-42C4-8482-0C9CD6B01E9D}"/>
                </a:ext>
              </a:extLst>
            </p:cNvPr>
            <p:cNvCxnSpPr>
              <a:cxnSpLocks/>
            </p:cNvCxnSpPr>
            <p:nvPr/>
          </p:nvCxnSpPr>
          <p:spPr>
            <a:xfrm flipH="1">
              <a:off x="5482516" y="3389793"/>
              <a:ext cx="1588232" cy="19065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a:extLst>
                <a:ext uri="{FF2B5EF4-FFF2-40B4-BE49-F238E27FC236}">
                  <a16:creationId xmlns:a16="http://schemas.microsoft.com/office/drawing/2014/main" id="{2E252E1A-BC1C-4E58-932E-D7226E3FC874}"/>
                </a:ext>
              </a:extLst>
            </p:cNvPr>
            <p:cNvCxnSpPr>
              <a:cxnSpLocks/>
            </p:cNvCxnSpPr>
            <p:nvPr/>
          </p:nvCxnSpPr>
          <p:spPr>
            <a:xfrm flipH="1">
              <a:off x="5809023" y="3604755"/>
              <a:ext cx="1631489" cy="195847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a:extLst>
                <a:ext uri="{FF2B5EF4-FFF2-40B4-BE49-F238E27FC236}">
                  <a16:creationId xmlns:a16="http://schemas.microsoft.com/office/drawing/2014/main" id="{E6DBC9D3-EB35-453E-A9A9-AB42D2A4E807}"/>
                </a:ext>
              </a:extLst>
            </p:cNvPr>
            <p:cNvCxnSpPr>
              <a:cxnSpLocks/>
            </p:cNvCxnSpPr>
            <p:nvPr/>
          </p:nvCxnSpPr>
          <p:spPr>
            <a:xfrm flipH="1">
              <a:off x="6095063" y="3781718"/>
              <a:ext cx="1738441" cy="20868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a:extLst>
                <a:ext uri="{FF2B5EF4-FFF2-40B4-BE49-F238E27FC236}">
                  <a16:creationId xmlns:a16="http://schemas.microsoft.com/office/drawing/2014/main" id="{73B6C4E0-E972-4FAF-B49C-3E7661FF5319}"/>
                </a:ext>
              </a:extLst>
            </p:cNvPr>
            <p:cNvCxnSpPr>
              <a:cxnSpLocks/>
            </p:cNvCxnSpPr>
            <p:nvPr/>
          </p:nvCxnSpPr>
          <p:spPr>
            <a:xfrm flipH="1">
              <a:off x="6409946" y="4111087"/>
              <a:ext cx="1705267" cy="204704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a:extLst>
                <a:ext uri="{FF2B5EF4-FFF2-40B4-BE49-F238E27FC236}">
                  <a16:creationId xmlns:a16="http://schemas.microsoft.com/office/drawing/2014/main" id="{A035C3F2-118C-4CB7-9352-547E4DAB0044}"/>
                </a:ext>
              </a:extLst>
            </p:cNvPr>
            <p:cNvCxnSpPr>
              <a:cxnSpLocks/>
            </p:cNvCxnSpPr>
            <p:nvPr/>
          </p:nvCxnSpPr>
          <p:spPr>
            <a:xfrm flipH="1">
              <a:off x="6760255" y="4370282"/>
              <a:ext cx="1686108" cy="201922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a:extLst>
                <a:ext uri="{FF2B5EF4-FFF2-40B4-BE49-F238E27FC236}">
                  <a16:creationId xmlns:a16="http://schemas.microsoft.com/office/drawing/2014/main" id="{A71CC3DE-186D-4D27-BF00-6A610729C3E0}"/>
                </a:ext>
              </a:extLst>
            </p:cNvPr>
            <p:cNvCxnSpPr>
              <a:cxnSpLocks/>
            </p:cNvCxnSpPr>
            <p:nvPr/>
          </p:nvCxnSpPr>
          <p:spPr>
            <a:xfrm flipH="1">
              <a:off x="7411908" y="4897383"/>
              <a:ext cx="1171671" cy="143209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a:extLst>
                <a:ext uri="{FF2B5EF4-FFF2-40B4-BE49-F238E27FC236}">
                  <a16:creationId xmlns:a16="http://schemas.microsoft.com/office/drawing/2014/main" id="{47F61557-EA02-4BE4-AFF2-19FE0E0F9C29}"/>
                </a:ext>
              </a:extLst>
            </p:cNvPr>
            <p:cNvCxnSpPr>
              <a:cxnSpLocks/>
            </p:cNvCxnSpPr>
            <p:nvPr/>
          </p:nvCxnSpPr>
          <p:spPr>
            <a:xfrm flipH="1">
              <a:off x="7975930" y="5538245"/>
              <a:ext cx="652029" cy="79123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0" name="楕円 129">
              <a:extLst>
                <a:ext uri="{FF2B5EF4-FFF2-40B4-BE49-F238E27FC236}">
                  <a16:creationId xmlns:a16="http://schemas.microsoft.com/office/drawing/2014/main" id="{D66AFA94-E309-447A-8A37-B1C1876D0D55}"/>
                </a:ext>
              </a:extLst>
            </p:cNvPr>
            <p:cNvSpPr/>
            <p:nvPr/>
          </p:nvSpPr>
          <p:spPr>
            <a:xfrm>
              <a:off x="5603321" y="3364773"/>
              <a:ext cx="120996" cy="12099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楕円 130">
              <a:extLst>
                <a:ext uri="{FF2B5EF4-FFF2-40B4-BE49-F238E27FC236}">
                  <a16:creationId xmlns:a16="http://schemas.microsoft.com/office/drawing/2014/main" id="{CB5292D8-EAE6-4B68-9ECC-5E0C4347454A}"/>
                </a:ext>
              </a:extLst>
            </p:cNvPr>
            <p:cNvSpPr/>
            <p:nvPr/>
          </p:nvSpPr>
          <p:spPr>
            <a:xfrm>
              <a:off x="7279662" y="1960543"/>
              <a:ext cx="104799" cy="10479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フリーフォーム: 図形 131">
              <a:extLst>
                <a:ext uri="{FF2B5EF4-FFF2-40B4-BE49-F238E27FC236}">
                  <a16:creationId xmlns:a16="http://schemas.microsoft.com/office/drawing/2014/main" id="{C3E98C62-1126-4FC6-86E7-C29D727C7907}"/>
                </a:ext>
              </a:extLst>
            </p:cNvPr>
            <p:cNvSpPr/>
            <p:nvPr/>
          </p:nvSpPr>
          <p:spPr>
            <a:xfrm>
              <a:off x="4952999" y="2744189"/>
              <a:ext cx="3672509" cy="1721132"/>
            </a:xfrm>
            <a:custGeom>
              <a:avLst/>
              <a:gdLst>
                <a:gd name="connsiteX0" fmla="*/ 3665220 w 3665220"/>
                <a:gd name="connsiteY0" fmla="*/ 1535113 h 1535113"/>
                <a:gd name="connsiteX1" fmla="*/ 3520440 w 3665220"/>
                <a:gd name="connsiteY1" fmla="*/ 1474153 h 1535113"/>
                <a:gd name="connsiteX2" fmla="*/ 3147060 w 3665220"/>
                <a:gd name="connsiteY2" fmla="*/ 1215073 h 1535113"/>
                <a:gd name="connsiteX3" fmla="*/ 2880360 w 3665220"/>
                <a:gd name="connsiteY3" fmla="*/ 917893 h 1535113"/>
                <a:gd name="connsiteX4" fmla="*/ 2415540 w 3665220"/>
                <a:gd name="connsiteY4" fmla="*/ 735013 h 1535113"/>
                <a:gd name="connsiteX5" fmla="*/ 1866900 w 3665220"/>
                <a:gd name="connsiteY5" fmla="*/ 445453 h 1535113"/>
                <a:gd name="connsiteX6" fmla="*/ 1363980 w 3665220"/>
                <a:gd name="connsiteY6" fmla="*/ 133033 h 1535113"/>
                <a:gd name="connsiteX7" fmla="*/ 960120 w 3665220"/>
                <a:gd name="connsiteY7" fmla="*/ 3493 h 1535113"/>
                <a:gd name="connsiteX8" fmla="*/ 365760 w 3665220"/>
                <a:gd name="connsiteY8" fmla="*/ 56833 h 1535113"/>
                <a:gd name="connsiteX9" fmla="*/ 38100 w 3665220"/>
                <a:gd name="connsiteY9" fmla="*/ 262573 h 1535113"/>
                <a:gd name="connsiteX10" fmla="*/ 38100 w 3665220"/>
                <a:gd name="connsiteY10" fmla="*/ 262573 h 1535113"/>
                <a:gd name="connsiteX11" fmla="*/ 0 w 3665220"/>
                <a:gd name="connsiteY11" fmla="*/ 300673 h 1535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65220" h="1535113">
                  <a:moveTo>
                    <a:pt x="3665220" y="1535113"/>
                  </a:moveTo>
                  <a:cubicBezTo>
                    <a:pt x="3636010" y="1531303"/>
                    <a:pt x="3606800" y="1527493"/>
                    <a:pt x="3520440" y="1474153"/>
                  </a:cubicBezTo>
                  <a:cubicBezTo>
                    <a:pt x="3434080" y="1420813"/>
                    <a:pt x="3253740" y="1307783"/>
                    <a:pt x="3147060" y="1215073"/>
                  </a:cubicBezTo>
                  <a:cubicBezTo>
                    <a:pt x="3040380" y="1122363"/>
                    <a:pt x="3002280" y="997903"/>
                    <a:pt x="2880360" y="917893"/>
                  </a:cubicBezTo>
                  <a:cubicBezTo>
                    <a:pt x="2758440" y="837883"/>
                    <a:pt x="2584450" y="813753"/>
                    <a:pt x="2415540" y="735013"/>
                  </a:cubicBezTo>
                  <a:cubicBezTo>
                    <a:pt x="2246630" y="656273"/>
                    <a:pt x="2042160" y="545783"/>
                    <a:pt x="1866900" y="445453"/>
                  </a:cubicBezTo>
                  <a:cubicBezTo>
                    <a:pt x="1691640" y="345123"/>
                    <a:pt x="1515110" y="206693"/>
                    <a:pt x="1363980" y="133033"/>
                  </a:cubicBezTo>
                  <a:cubicBezTo>
                    <a:pt x="1212850" y="59373"/>
                    <a:pt x="1126490" y="16193"/>
                    <a:pt x="960120" y="3493"/>
                  </a:cubicBezTo>
                  <a:cubicBezTo>
                    <a:pt x="793750" y="-9207"/>
                    <a:pt x="519430" y="13653"/>
                    <a:pt x="365760" y="56833"/>
                  </a:cubicBezTo>
                  <a:cubicBezTo>
                    <a:pt x="212090" y="100013"/>
                    <a:pt x="38100" y="262573"/>
                    <a:pt x="38100" y="262573"/>
                  </a:cubicBezTo>
                  <a:lnTo>
                    <a:pt x="38100" y="262573"/>
                  </a:lnTo>
                  <a:lnTo>
                    <a:pt x="0" y="300673"/>
                  </a:ln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3" name="直線コネクタ 132">
              <a:extLst>
                <a:ext uri="{FF2B5EF4-FFF2-40B4-BE49-F238E27FC236}">
                  <a16:creationId xmlns:a16="http://schemas.microsoft.com/office/drawing/2014/main" id="{7F2949AD-6338-4F0F-985F-7D5E0C2F5918}"/>
                </a:ext>
              </a:extLst>
            </p:cNvPr>
            <p:cNvCxnSpPr>
              <a:cxnSpLocks/>
            </p:cNvCxnSpPr>
            <p:nvPr/>
          </p:nvCxnSpPr>
          <p:spPr>
            <a:xfrm flipH="1">
              <a:off x="4991001" y="2767891"/>
              <a:ext cx="590452" cy="68393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a:extLst>
              <a:ext uri="{FF2B5EF4-FFF2-40B4-BE49-F238E27FC236}">
                <a16:creationId xmlns:a16="http://schemas.microsoft.com/office/drawing/2014/main" id="{B2FEB3E1-CEFD-4C0C-88C0-6177BEFCD869}"/>
              </a:ext>
            </a:extLst>
          </p:cNvPr>
          <p:cNvSpPr>
            <a:spLocks noGrp="1"/>
          </p:cNvSpPr>
          <p:nvPr>
            <p:ph type="sldNum" sz="quarter" idx="12"/>
          </p:nvPr>
        </p:nvSpPr>
        <p:spPr/>
        <p:txBody>
          <a:bodyPr/>
          <a:lstStyle/>
          <a:p>
            <a:fld id="{48C0FCB9-D989-46F1-965E-624BDAC7E129}" type="slidenum">
              <a:rPr kumimoji="1" lang="ja-JP" altLang="en-US" smtClean="0"/>
              <a:pPr/>
              <a:t>8</a:t>
            </a:fld>
            <a:endParaRPr kumimoji="1" lang="ja-JP" altLang="en-US"/>
          </a:p>
        </p:txBody>
      </p:sp>
      <p:sp>
        <p:nvSpPr>
          <p:cNvPr id="15" name="タイトル 2">
            <a:extLst>
              <a:ext uri="{FF2B5EF4-FFF2-40B4-BE49-F238E27FC236}">
                <a16:creationId xmlns:a16="http://schemas.microsoft.com/office/drawing/2014/main" id="{1ECC25D9-9505-43E9-BBD9-6DD25EEF75AB}"/>
              </a:ext>
            </a:extLst>
          </p:cNvPr>
          <p:cNvSpPr txBox="1">
            <a:spLocks/>
          </p:cNvSpPr>
          <p:nvPr/>
        </p:nvSpPr>
        <p:spPr>
          <a:xfrm>
            <a:off x="136524" y="172632"/>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rPr>
              <a:t>風水害時の避難先・避難経路</a:t>
            </a:r>
          </a:p>
        </p:txBody>
      </p:sp>
      <p:sp>
        <p:nvSpPr>
          <p:cNvPr id="7" name="タイトル 2">
            <a:extLst>
              <a:ext uri="{FF2B5EF4-FFF2-40B4-BE49-F238E27FC236}">
                <a16:creationId xmlns:a16="http://schemas.microsoft.com/office/drawing/2014/main" id="{47395344-3C20-4930-86FE-9E2A38CB8690}"/>
              </a:ext>
            </a:extLst>
          </p:cNvPr>
          <p:cNvSpPr txBox="1">
            <a:spLocks/>
          </p:cNvSpPr>
          <p:nvPr/>
        </p:nvSpPr>
        <p:spPr>
          <a:xfrm>
            <a:off x="365124" y="3429000"/>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endParaRPr>
          </a:p>
        </p:txBody>
      </p:sp>
      <p:sp>
        <p:nvSpPr>
          <p:cNvPr id="13" name="正方形/長方形 12">
            <a:extLst>
              <a:ext uri="{FF2B5EF4-FFF2-40B4-BE49-F238E27FC236}">
                <a16:creationId xmlns:a16="http://schemas.microsoft.com/office/drawing/2014/main" id="{0630EA27-B22A-4929-8D1E-D56D6109728D}"/>
              </a:ext>
            </a:extLst>
          </p:cNvPr>
          <p:cNvSpPr/>
          <p:nvPr/>
        </p:nvSpPr>
        <p:spPr>
          <a:xfrm>
            <a:off x="505483" y="1226227"/>
            <a:ext cx="3901832" cy="830997"/>
          </a:xfrm>
          <a:prstGeom prst="rect">
            <a:avLst/>
          </a:prstGeom>
        </p:spPr>
        <p:txBody>
          <a:bodyPr wrap="square">
            <a:spAutoFit/>
          </a:bodyPr>
          <a:lstStyle/>
          <a:p>
            <a:pPr algn="just"/>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グループ作業</a:t>
            </a:r>
            <a: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　＜１０分＞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避難経路の記入</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4" name="正方形/長方形 13">
            <a:extLst>
              <a:ext uri="{FF2B5EF4-FFF2-40B4-BE49-F238E27FC236}">
                <a16:creationId xmlns:a16="http://schemas.microsoft.com/office/drawing/2014/main" id="{EF21D6C8-5314-4A05-893B-5B1A36B4AD85}"/>
              </a:ext>
            </a:extLst>
          </p:cNvPr>
          <p:cNvSpPr/>
          <p:nvPr/>
        </p:nvSpPr>
        <p:spPr>
          <a:xfrm>
            <a:off x="719138" y="2299563"/>
            <a:ext cx="3901832" cy="1200329"/>
          </a:xfrm>
          <a:prstGeom prst="rect">
            <a:avLst/>
          </a:prstGeom>
        </p:spPr>
        <p:txBody>
          <a:bodyPr wrap="square">
            <a:spAutoFit/>
          </a:bodyPr>
          <a:lstStyle/>
          <a:p>
            <a:pPr marL="288000" indent="-288000" algn="just"/>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⑤自宅から避難場所までの避難経路に</a:t>
            </a:r>
            <a:r>
              <a:rPr lang="ja-JP" altLang="en-US" sz="2400" b="1" u="sng">
                <a:solidFill>
                  <a:srgbClr val="FF2800"/>
                </a:solidFill>
                <a:latin typeface="HGPｺﾞｼｯｸE" panose="020B0900000000000000" pitchFamily="50" charset="-128"/>
                <a:ea typeface="HGPｺﾞｼｯｸE" panose="020B0900000000000000" pitchFamily="50" charset="-128"/>
              </a:rPr>
              <a:t>赤線</a:t>
            </a: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を書き</a:t>
            </a:r>
            <a:br>
              <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込みましょう。</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grpSp>
        <p:nvGrpSpPr>
          <p:cNvPr id="139" name="グループ化 138">
            <a:extLst>
              <a:ext uri="{FF2B5EF4-FFF2-40B4-BE49-F238E27FC236}">
                <a16:creationId xmlns:a16="http://schemas.microsoft.com/office/drawing/2014/main" id="{E5C8827F-21A5-48FF-9E90-7B59138E9D6F}"/>
              </a:ext>
            </a:extLst>
          </p:cNvPr>
          <p:cNvGrpSpPr/>
          <p:nvPr/>
        </p:nvGrpSpPr>
        <p:grpSpPr>
          <a:xfrm>
            <a:off x="785936" y="3892420"/>
            <a:ext cx="3721553" cy="1739353"/>
            <a:chOff x="785936" y="3892420"/>
            <a:chExt cx="3721553" cy="1739353"/>
          </a:xfrm>
        </p:grpSpPr>
        <p:sp>
          <p:nvSpPr>
            <p:cNvPr id="25" name="四角形: 角を丸くする 24">
              <a:extLst>
                <a:ext uri="{FF2B5EF4-FFF2-40B4-BE49-F238E27FC236}">
                  <a16:creationId xmlns:a16="http://schemas.microsoft.com/office/drawing/2014/main" id="{A33A3172-C163-44F2-8D81-CD9DC2072F1C}"/>
                </a:ext>
              </a:extLst>
            </p:cNvPr>
            <p:cNvSpPr/>
            <p:nvPr/>
          </p:nvSpPr>
          <p:spPr>
            <a:xfrm>
              <a:off x="785936" y="3892420"/>
              <a:ext cx="3721553" cy="1739353"/>
            </a:xfrm>
            <a:prstGeom prst="roundRect">
              <a:avLst>
                <a:gd name="adj" fmla="val 12689"/>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AE1D7CB0-6C70-4566-83EB-58E7A5AC1A3C}"/>
                </a:ext>
              </a:extLst>
            </p:cNvPr>
            <p:cNvSpPr/>
            <p:nvPr/>
          </p:nvSpPr>
          <p:spPr>
            <a:xfrm>
              <a:off x="913300" y="4474405"/>
              <a:ext cx="3423374" cy="1000274"/>
            </a:xfrm>
            <a:prstGeom prst="rect">
              <a:avLst/>
            </a:prstGeom>
          </p:spPr>
          <p:txBody>
            <a:bodyPr wrap="square">
              <a:spAutoFit/>
            </a:bodyPr>
            <a:lstStyle/>
            <a:p>
              <a:pPr marL="182563" lvl="2" indent="-182563" algn="just">
                <a:spcAft>
                  <a:spcPts val="600"/>
                </a:spcAft>
                <a:buFont typeface="Arial" panose="020B0604020202020204" pitchFamily="34" charset="0"/>
                <a:buChar char="•"/>
              </a:pP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川や海岸の近くやアンダーパスなど浸水しそうな場所は避ける</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182563" lvl="2" indent="-182563" algn="just">
                <a:spcAft>
                  <a:spcPts val="600"/>
                </a:spcAft>
                <a:buFont typeface="Arial" panose="020B0604020202020204" pitchFamily="34" charset="0"/>
                <a:buChar char="•"/>
              </a:pP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できるだけ広い道を通る</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7" name="正方形/長方形 26">
              <a:extLst>
                <a:ext uri="{FF2B5EF4-FFF2-40B4-BE49-F238E27FC236}">
                  <a16:creationId xmlns:a16="http://schemas.microsoft.com/office/drawing/2014/main" id="{7DFE9AC7-B4FB-4B07-A217-12AE4E5AFE38}"/>
                </a:ext>
              </a:extLst>
            </p:cNvPr>
            <p:cNvSpPr/>
            <p:nvPr/>
          </p:nvSpPr>
          <p:spPr>
            <a:xfrm>
              <a:off x="935477" y="4073174"/>
              <a:ext cx="2836033" cy="400110"/>
            </a:xfrm>
            <a:prstGeom prst="rect">
              <a:avLst/>
            </a:prstGeom>
          </p:spPr>
          <p:txBody>
            <a:bodyPr wrap="none">
              <a:spAutoFit/>
            </a:bodyPr>
            <a:lstStyle/>
            <a:p>
              <a:r>
                <a:rPr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＜避難経路のポイント＞</a:t>
              </a:r>
              <a:endParaRPr lang="ja-JP" altLang="en-US" sz="2000">
                <a:latin typeface="HGPｺﾞｼｯｸE" panose="020B0900000000000000" pitchFamily="50" charset="-128"/>
                <a:ea typeface="HGPｺﾞｼｯｸE" panose="020B0900000000000000" pitchFamily="50" charset="-128"/>
              </a:endParaRPr>
            </a:p>
          </p:txBody>
        </p:sp>
      </p:grpSp>
      <p:sp>
        <p:nvSpPr>
          <p:cNvPr id="6" name="テキスト ボックス 5">
            <a:extLst>
              <a:ext uri="{FF2B5EF4-FFF2-40B4-BE49-F238E27FC236}">
                <a16:creationId xmlns:a16="http://schemas.microsoft.com/office/drawing/2014/main" id="{EEC1D943-2B78-48DD-821B-8C1962A4A87B}"/>
              </a:ext>
            </a:extLst>
          </p:cNvPr>
          <p:cNvSpPr txBox="1"/>
          <p:nvPr/>
        </p:nvSpPr>
        <p:spPr>
          <a:xfrm>
            <a:off x="4911760" y="6340921"/>
            <a:ext cx="3602686" cy="338554"/>
          </a:xfrm>
          <a:prstGeom prst="rect">
            <a:avLst/>
          </a:prstGeom>
          <a:noFill/>
        </p:spPr>
        <p:txBody>
          <a:bodyPr wrap="square" rtlCol="0">
            <a:spAutoFit/>
          </a:bodyPr>
          <a:lstStyle/>
          <a:p>
            <a:r>
              <a:rPr kumimoji="1" lang="ja-JP" altLang="en-US" sz="800"/>
              <a:t>本地図は、国土地理院が提供している「数値地図（国土基本情報）」及び</a:t>
            </a:r>
            <a:endParaRPr kumimoji="1" lang="en-US" altLang="ja-JP" sz="800"/>
          </a:p>
          <a:p>
            <a:r>
              <a:rPr kumimoji="1" lang="ja-JP" altLang="en-US" sz="800"/>
              <a:t>品川区が提供している「品川区オープンデータ」をもとに作成</a:t>
            </a:r>
          </a:p>
        </p:txBody>
      </p:sp>
      <p:grpSp>
        <p:nvGrpSpPr>
          <p:cNvPr id="136" name="グループ化 135">
            <a:extLst>
              <a:ext uri="{FF2B5EF4-FFF2-40B4-BE49-F238E27FC236}">
                <a16:creationId xmlns:a16="http://schemas.microsoft.com/office/drawing/2014/main" id="{909E5FB6-51A2-413C-BB8F-32A88D1ACA46}"/>
              </a:ext>
            </a:extLst>
          </p:cNvPr>
          <p:cNvGrpSpPr/>
          <p:nvPr/>
        </p:nvGrpSpPr>
        <p:grpSpPr>
          <a:xfrm>
            <a:off x="5712122" y="1293320"/>
            <a:ext cx="2632653" cy="2135680"/>
            <a:chOff x="5712122" y="1293320"/>
            <a:chExt cx="2632653" cy="2135680"/>
          </a:xfrm>
        </p:grpSpPr>
        <p:cxnSp>
          <p:nvCxnSpPr>
            <p:cNvPr id="12" name="直線コネクタ 11">
              <a:extLst>
                <a:ext uri="{FF2B5EF4-FFF2-40B4-BE49-F238E27FC236}">
                  <a16:creationId xmlns:a16="http://schemas.microsoft.com/office/drawing/2014/main" id="{17FE1E65-2984-4FD7-B7CB-9D137F2A4879}"/>
                </a:ext>
              </a:extLst>
            </p:cNvPr>
            <p:cNvCxnSpPr>
              <a:cxnSpLocks/>
            </p:cNvCxnSpPr>
            <p:nvPr/>
          </p:nvCxnSpPr>
          <p:spPr>
            <a:xfrm flipV="1">
              <a:off x="5783580" y="2930208"/>
              <a:ext cx="57277" cy="498792"/>
            </a:xfrm>
            <a:prstGeom prst="line">
              <a:avLst/>
            </a:prstGeom>
            <a:ln w="57150">
              <a:solidFill>
                <a:srgbClr val="FF280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25DABB77-D6B8-481B-B294-4ED25D925E96}"/>
                </a:ext>
              </a:extLst>
            </p:cNvPr>
            <p:cNvCxnSpPr>
              <a:cxnSpLocks/>
            </p:cNvCxnSpPr>
            <p:nvPr/>
          </p:nvCxnSpPr>
          <p:spPr>
            <a:xfrm flipH="1" flipV="1">
              <a:off x="5714518" y="2833524"/>
              <a:ext cx="126339" cy="11673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214A65A9-C607-45AF-B95C-4EECBA224422}"/>
                </a:ext>
              </a:extLst>
            </p:cNvPr>
            <p:cNvCxnSpPr>
              <a:cxnSpLocks/>
            </p:cNvCxnSpPr>
            <p:nvPr/>
          </p:nvCxnSpPr>
          <p:spPr>
            <a:xfrm flipV="1">
              <a:off x="5712122" y="2299563"/>
              <a:ext cx="0" cy="549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A30556D7-4890-42AB-B08F-3E6BA881C1C8}"/>
                </a:ext>
              </a:extLst>
            </p:cNvPr>
            <p:cNvCxnSpPr>
              <a:cxnSpLocks/>
            </p:cNvCxnSpPr>
            <p:nvPr/>
          </p:nvCxnSpPr>
          <p:spPr>
            <a:xfrm flipH="1" flipV="1">
              <a:off x="5714519" y="2326221"/>
              <a:ext cx="346209" cy="1650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4E56F635-21C4-4874-A864-659F1DAB2DEA}"/>
                </a:ext>
              </a:extLst>
            </p:cNvPr>
            <p:cNvCxnSpPr>
              <a:cxnSpLocks/>
            </p:cNvCxnSpPr>
            <p:nvPr/>
          </p:nvCxnSpPr>
          <p:spPr>
            <a:xfrm flipH="1">
              <a:off x="6030272" y="2136259"/>
              <a:ext cx="30457" cy="19233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5BFDB661-11C9-41D6-9C11-CF5B7DA8BFF5}"/>
                </a:ext>
              </a:extLst>
            </p:cNvPr>
            <p:cNvCxnSpPr>
              <a:cxnSpLocks/>
            </p:cNvCxnSpPr>
            <p:nvPr/>
          </p:nvCxnSpPr>
          <p:spPr>
            <a:xfrm flipH="1">
              <a:off x="6041235" y="1799705"/>
              <a:ext cx="538168" cy="34069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B96C0DCB-FCAA-4BE1-A7A2-006F3633AAE8}"/>
                </a:ext>
              </a:extLst>
            </p:cNvPr>
            <p:cNvCxnSpPr>
              <a:cxnSpLocks/>
            </p:cNvCxnSpPr>
            <p:nvPr/>
          </p:nvCxnSpPr>
          <p:spPr>
            <a:xfrm flipH="1">
              <a:off x="6579403" y="1293320"/>
              <a:ext cx="155543" cy="50871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id="{B5A3081B-C300-40C0-B229-53FC6BFAD29B}"/>
                </a:ext>
              </a:extLst>
            </p:cNvPr>
            <p:cNvCxnSpPr>
              <a:cxnSpLocks/>
            </p:cNvCxnSpPr>
            <p:nvPr/>
          </p:nvCxnSpPr>
          <p:spPr>
            <a:xfrm flipH="1" flipV="1">
              <a:off x="6720590" y="1328321"/>
              <a:ext cx="1624184" cy="47138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直線コネクタ 97">
              <a:extLst>
                <a:ext uri="{FF2B5EF4-FFF2-40B4-BE49-F238E27FC236}">
                  <a16:creationId xmlns:a16="http://schemas.microsoft.com/office/drawing/2014/main" id="{B51C005C-000D-4B89-871F-75485C997864}"/>
                </a:ext>
              </a:extLst>
            </p:cNvPr>
            <p:cNvCxnSpPr>
              <a:cxnSpLocks/>
            </p:cNvCxnSpPr>
            <p:nvPr/>
          </p:nvCxnSpPr>
          <p:spPr>
            <a:xfrm flipH="1">
              <a:off x="8082552" y="1760464"/>
              <a:ext cx="262223" cy="96741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32BD645B-4B7C-4AB1-95F2-9AC17A059415}"/>
                </a:ext>
              </a:extLst>
            </p:cNvPr>
            <p:cNvCxnSpPr>
              <a:cxnSpLocks/>
            </p:cNvCxnSpPr>
            <p:nvPr/>
          </p:nvCxnSpPr>
          <p:spPr>
            <a:xfrm flipH="1" flipV="1">
              <a:off x="7741921" y="2635935"/>
              <a:ext cx="373292" cy="95344"/>
            </a:xfrm>
            <a:prstGeom prst="line">
              <a:avLst/>
            </a:prstGeom>
            <a:ln w="571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pSp>
        <p:nvGrpSpPr>
          <p:cNvPr id="40" name="グループ化 39">
            <a:extLst>
              <a:ext uri="{FF2B5EF4-FFF2-40B4-BE49-F238E27FC236}">
                <a16:creationId xmlns:a16="http://schemas.microsoft.com/office/drawing/2014/main" id="{E28FC2EB-00DD-4BD2-A3B1-90EE58E22666}"/>
              </a:ext>
            </a:extLst>
          </p:cNvPr>
          <p:cNvGrpSpPr/>
          <p:nvPr/>
        </p:nvGrpSpPr>
        <p:grpSpPr>
          <a:xfrm rot="428379">
            <a:off x="5840413" y="3220881"/>
            <a:ext cx="344504" cy="74448"/>
            <a:chOff x="6504854" y="5423705"/>
            <a:chExt cx="774808" cy="148948"/>
          </a:xfrm>
        </p:grpSpPr>
        <p:cxnSp>
          <p:nvCxnSpPr>
            <p:cNvPr id="41" name="直線コネクタ 40">
              <a:extLst>
                <a:ext uri="{FF2B5EF4-FFF2-40B4-BE49-F238E27FC236}">
                  <a16:creationId xmlns:a16="http://schemas.microsoft.com/office/drawing/2014/main" id="{CF06E7A0-F074-4D0A-AD2C-D5864178C6FE}"/>
                </a:ext>
              </a:extLst>
            </p:cNvPr>
            <p:cNvCxnSpPr>
              <a:cxnSpLocks/>
            </p:cNvCxnSpPr>
            <p:nvPr/>
          </p:nvCxnSpPr>
          <p:spPr>
            <a:xfrm flipH="1">
              <a:off x="6613711" y="5434929"/>
              <a:ext cx="109962" cy="132042"/>
            </a:xfrm>
            <a:prstGeom prst="line">
              <a:avLst/>
            </a:prstGeom>
            <a:ln w="9525">
              <a:solidFill>
                <a:srgbClr val="FF2800"/>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A4DE20BC-DC45-4182-A73C-17830B2D815F}"/>
                </a:ext>
              </a:extLst>
            </p:cNvPr>
            <p:cNvCxnSpPr>
              <a:cxnSpLocks/>
            </p:cNvCxnSpPr>
            <p:nvPr/>
          </p:nvCxnSpPr>
          <p:spPr>
            <a:xfrm flipH="1">
              <a:off x="6722569" y="5434929"/>
              <a:ext cx="109962" cy="132042"/>
            </a:xfrm>
            <a:prstGeom prst="line">
              <a:avLst/>
            </a:prstGeom>
            <a:ln w="9525">
              <a:solidFill>
                <a:srgbClr val="FF280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F925B1E9-747B-4AA5-87F2-52936918CA42}"/>
                </a:ext>
              </a:extLst>
            </p:cNvPr>
            <p:cNvCxnSpPr>
              <a:cxnSpLocks/>
            </p:cNvCxnSpPr>
            <p:nvPr/>
          </p:nvCxnSpPr>
          <p:spPr>
            <a:xfrm flipH="1">
              <a:off x="6867496" y="5440612"/>
              <a:ext cx="109963" cy="132041"/>
            </a:xfrm>
            <a:prstGeom prst="line">
              <a:avLst/>
            </a:prstGeom>
            <a:ln w="9525">
              <a:solidFill>
                <a:srgbClr val="FF2800"/>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1FE7FA17-386A-4CC3-8526-66B5BB3A8A7C}"/>
                </a:ext>
              </a:extLst>
            </p:cNvPr>
            <p:cNvCxnSpPr>
              <a:cxnSpLocks/>
            </p:cNvCxnSpPr>
            <p:nvPr/>
          </p:nvCxnSpPr>
          <p:spPr>
            <a:xfrm flipH="1">
              <a:off x="7041883" y="5434929"/>
              <a:ext cx="109962" cy="132042"/>
            </a:xfrm>
            <a:prstGeom prst="line">
              <a:avLst/>
            </a:prstGeom>
            <a:ln w="9525">
              <a:solidFill>
                <a:srgbClr val="FF280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483D06CC-4F42-41C9-AE44-3F2AA4B10061}"/>
                </a:ext>
              </a:extLst>
            </p:cNvPr>
            <p:cNvCxnSpPr>
              <a:cxnSpLocks/>
            </p:cNvCxnSpPr>
            <p:nvPr/>
          </p:nvCxnSpPr>
          <p:spPr>
            <a:xfrm flipH="1">
              <a:off x="7165255" y="5434929"/>
              <a:ext cx="109962" cy="132042"/>
            </a:xfrm>
            <a:prstGeom prst="line">
              <a:avLst/>
            </a:prstGeom>
            <a:ln w="9525">
              <a:solidFill>
                <a:srgbClr val="FF280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7EF17CC5-F6F4-4A7A-9EDF-700DCB0D9DC6}"/>
                </a:ext>
              </a:extLst>
            </p:cNvPr>
            <p:cNvCxnSpPr>
              <a:cxnSpLocks/>
            </p:cNvCxnSpPr>
            <p:nvPr/>
          </p:nvCxnSpPr>
          <p:spPr>
            <a:xfrm flipH="1">
              <a:off x="6504854" y="5434929"/>
              <a:ext cx="109962" cy="132042"/>
            </a:xfrm>
            <a:prstGeom prst="line">
              <a:avLst/>
            </a:prstGeom>
            <a:ln w="9525">
              <a:solidFill>
                <a:srgbClr val="FF2800"/>
              </a:solidFill>
            </a:ln>
          </p:spPr>
          <p:style>
            <a:lnRef idx="1">
              <a:schemeClr val="accent1"/>
            </a:lnRef>
            <a:fillRef idx="0">
              <a:schemeClr val="accent1"/>
            </a:fillRef>
            <a:effectRef idx="0">
              <a:schemeClr val="accent1"/>
            </a:effectRef>
            <a:fontRef idx="minor">
              <a:schemeClr val="tx1"/>
            </a:fontRef>
          </p:style>
        </p:cxnSp>
        <p:sp>
          <p:nvSpPr>
            <p:cNvPr id="47" name="四角形: 角を丸くする 46">
              <a:extLst>
                <a:ext uri="{FF2B5EF4-FFF2-40B4-BE49-F238E27FC236}">
                  <a16:creationId xmlns:a16="http://schemas.microsoft.com/office/drawing/2014/main" id="{1A5EB697-9DEF-4F77-929C-543AA03C03AE}"/>
                </a:ext>
              </a:extLst>
            </p:cNvPr>
            <p:cNvSpPr/>
            <p:nvPr/>
          </p:nvSpPr>
          <p:spPr>
            <a:xfrm>
              <a:off x="6504854" y="5423705"/>
              <a:ext cx="774808" cy="143266"/>
            </a:xfrm>
            <a:prstGeom prst="roundRect">
              <a:avLst/>
            </a:prstGeom>
            <a:noFill/>
            <a:ln w="19050">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742109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1422999-516F-41B1-9798-43307B1841C5}"/>
              </a:ext>
            </a:extLst>
          </p:cNvPr>
          <p:cNvSpPr>
            <a:spLocks noGrp="1"/>
          </p:cNvSpPr>
          <p:nvPr>
            <p:ph type="sldNum" sz="quarter" idx="12"/>
          </p:nvPr>
        </p:nvSpPr>
        <p:spPr/>
        <p:txBody>
          <a:bodyPr/>
          <a:lstStyle/>
          <a:p>
            <a:fld id="{48C0FCB9-D989-46F1-965E-624BDAC7E129}" type="slidenum">
              <a:rPr kumimoji="1" lang="ja-JP" altLang="en-US" smtClean="0"/>
              <a:pPr/>
              <a:t>9</a:t>
            </a:fld>
            <a:endParaRPr kumimoji="1" lang="ja-JP" altLang="en-US"/>
          </a:p>
        </p:txBody>
      </p:sp>
      <p:sp>
        <p:nvSpPr>
          <p:cNvPr id="3" name="タイトル 2">
            <a:extLst>
              <a:ext uri="{FF2B5EF4-FFF2-40B4-BE49-F238E27FC236}">
                <a16:creationId xmlns:a16="http://schemas.microsoft.com/office/drawing/2014/main" id="{B79CC1AC-C212-4C0F-B67F-9ACA490ECE66}"/>
              </a:ext>
            </a:extLst>
          </p:cNvPr>
          <p:cNvSpPr txBox="1">
            <a:spLocks/>
          </p:cNvSpPr>
          <p:nvPr/>
        </p:nvSpPr>
        <p:spPr>
          <a:xfrm>
            <a:off x="136524" y="172632"/>
            <a:ext cx="8778876" cy="6500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a:solidFill>
                  <a:srgbClr val="404040"/>
                </a:solidFill>
                <a:effectLst>
                  <a:outerShdw blurRad="38100" dist="38100" dir="2700000" algn="tl">
                    <a:srgbClr val="000000">
                      <a:alpha val="43137"/>
                    </a:srgbClr>
                  </a:outerShdw>
                </a:effectLst>
                <a:latin typeface="HGSｺﾞｼｯｸE" panose="020B0900000000000000" pitchFamily="50" charset="-128"/>
                <a:ea typeface="HGSｺﾞｼｯｸE" panose="020B0900000000000000" pitchFamily="50" charset="-128"/>
              </a:rPr>
              <a:t>ワークのまとめ</a:t>
            </a:r>
          </a:p>
        </p:txBody>
      </p:sp>
      <p:sp>
        <p:nvSpPr>
          <p:cNvPr id="4" name="正方形/長方形 3">
            <a:extLst>
              <a:ext uri="{FF2B5EF4-FFF2-40B4-BE49-F238E27FC236}">
                <a16:creationId xmlns:a16="http://schemas.microsoft.com/office/drawing/2014/main" id="{83AAE14B-3E32-4637-A9BE-407134D71AC8}"/>
              </a:ext>
            </a:extLst>
          </p:cNvPr>
          <p:cNvSpPr/>
          <p:nvPr/>
        </p:nvSpPr>
        <p:spPr>
          <a:xfrm>
            <a:off x="465177" y="1533305"/>
            <a:ext cx="8309367" cy="4524315"/>
          </a:xfrm>
          <a:prstGeom prst="rect">
            <a:avLst/>
          </a:prstGeom>
        </p:spPr>
        <p:txBody>
          <a:bodyPr wrap="square">
            <a:spAutoFit/>
          </a:bodyPr>
          <a:lstStyle/>
          <a:p>
            <a:pPr marL="571500" indent="-571500" algn="just">
              <a:buFont typeface="Arial" panose="020B0604020202020204" pitchFamily="34" charset="0"/>
              <a:buChar char="•"/>
            </a:pPr>
            <a:r>
              <a:rPr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危険な場所を避け、安全な避難経路を</a:t>
            </a:r>
            <a:br>
              <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決めておきましょう</a:t>
            </a:r>
            <a:endPar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571500" indent="-571500" algn="just">
              <a:buFont typeface="Arial" panose="020B0604020202020204" pitchFamily="34" charset="0"/>
              <a:buChar char="•"/>
            </a:pPr>
            <a:endPar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571500" indent="-571500" algn="just">
              <a:buFont typeface="Arial" panose="020B0604020202020204" pitchFamily="34" charset="0"/>
              <a:buChar char="•"/>
            </a:pPr>
            <a:r>
              <a:rPr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避難経路を実際に歩いてみると、</a:t>
            </a:r>
            <a:br>
              <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実は危ない場所に気づくこともあります</a:t>
            </a:r>
            <a:endPar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endPar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571500" indent="-571500" algn="just">
              <a:buFont typeface="Arial" panose="020B0604020202020204" pitchFamily="34" charset="0"/>
              <a:buChar char="•"/>
            </a:pPr>
            <a:r>
              <a:rPr lang="ja-JP" altLang="en-US" sz="3600" spc="-150">
                <a:solidFill>
                  <a:schemeClr val="tx1">
                    <a:lumMod val="75000"/>
                    <a:lumOff val="25000"/>
                  </a:schemeClr>
                </a:solidFill>
                <a:latin typeface="HGPｺﾞｼｯｸE" panose="020B0900000000000000" pitchFamily="50" charset="-128"/>
                <a:ea typeface="HGPｺﾞｼｯｸE" panose="020B0900000000000000" pitchFamily="50" charset="-128"/>
              </a:rPr>
              <a:t>このワークは地域の住民の方と行っても</a:t>
            </a:r>
            <a:r>
              <a:rPr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効果的です</a:t>
            </a:r>
            <a:endParaRPr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332273570"/>
      </p:ext>
    </p:extLst>
  </p:cSld>
  <p:clrMapOvr>
    <a:masterClrMapping/>
  </p:clrMapOvr>
</p:sld>
</file>

<file path=ppt/theme/theme1.xml><?xml version="1.0" encoding="utf-8"?>
<a:theme xmlns:a="http://schemas.openxmlformats.org/drawingml/2006/main" name="Office テーマ">
  <a:themeElements>
    <a:clrScheme name="ユーザー定義 4">
      <a:dk1>
        <a:sysClr val="windowText" lastClr="000000"/>
      </a:dk1>
      <a:lt1>
        <a:sysClr val="window" lastClr="FFFFFF"/>
      </a:lt1>
      <a:dk2>
        <a:srgbClr val="44546A"/>
      </a:dk2>
      <a:lt2>
        <a:srgbClr val="E7E6E6"/>
      </a:lt2>
      <a:accent1>
        <a:srgbClr val="0099CC"/>
      </a:accent1>
      <a:accent2>
        <a:srgbClr val="E94716"/>
      </a:accent2>
      <a:accent3>
        <a:srgbClr val="A5A5A5"/>
      </a:accent3>
      <a:accent4>
        <a:srgbClr val="FFD965"/>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ＭＳ ゴシック"/>
        <a:cs typeface=""/>
      </a:majorFont>
      <a:minorFont>
        <a:latin typeface="Calibri"/>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57150">
          <a:solidFill>
            <a:srgbClr val="CC00FF"/>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7986456-94c4-43e3-a5cd-23faf3e50be4">
      <Terms xmlns="http://schemas.microsoft.com/office/infopath/2007/PartnerControls"/>
    </lcf76f155ced4ddcb4097134ff3c332f>
    <TaxCatchAll xmlns="87e92068-5d1b-4b37-b84f-05171d1d989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9566576EE7716479B276B366FE8E779" ma:contentTypeVersion="18" ma:contentTypeDescription="新しいドキュメントを作成します。" ma:contentTypeScope="" ma:versionID="c62bdb50600a4316a07d039ee980caae">
  <xsd:schema xmlns:xsd="http://www.w3.org/2001/XMLSchema" xmlns:xs="http://www.w3.org/2001/XMLSchema" xmlns:p="http://schemas.microsoft.com/office/2006/metadata/properties" xmlns:ns2="c7986456-94c4-43e3-a5cd-23faf3e50be4" xmlns:ns3="87e92068-5d1b-4b37-b84f-05171d1d989c" targetNamespace="http://schemas.microsoft.com/office/2006/metadata/properties" ma:root="true" ma:fieldsID="ad58be34164fd8de1098075c6f5a9b4d" ns2:_="" ns3:_="">
    <xsd:import namespace="c7986456-94c4-43e3-a5cd-23faf3e50be4"/>
    <xsd:import namespace="87e92068-5d1b-4b37-b84f-05171d1d989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986456-94c4-43e3-a5cd-23faf3e50b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8ea27d3f-16ae-4cb1-8a0f-7749649f524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7e92068-5d1b-4b37-b84f-05171d1d989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d1f6561d-b863-4b53-a246-1d336a610717}" ma:internalName="TaxCatchAll" ma:showField="CatchAllData" ma:web="87e92068-5d1b-4b37-b84f-05171d1d98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162C36-F5F2-4448-9E4D-F46EA44E44CC}">
  <ds:schemaRefs>
    <ds:schemaRef ds:uri="87e92068-5d1b-4b37-b84f-05171d1d989c"/>
    <ds:schemaRef ds:uri="c7986456-94c4-43e3-a5cd-23faf3e50be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930CF28-603E-4D8D-B537-3B0A1A32C1DE}">
  <ds:schemaRefs>
    <ds:schemaRef ds:uri="http://schemas.microsoft.com/sharepoint/v3/contenttype/forms"/>
  </ds:schemaRefs>
</ds:datastoreItem>
</file>

<file path=customXml/itemProps3.xml><?xml version="1.0" encoding="utf-8"?>
<ds:datastoreItem xmlns:ds="http://schemas.openxmlformats.org/officeDocument/2006/customXml" ds:itemID="{2E545333-088A-4723-831E-57146E2802EB}">
  <ds:schemaRefs>
    <ds:schemaRef ds:uri="87e92068-5d1b-4b37-b84f-05171d1d989c"/>
    <ds:schemaRef ds:uri="c7986456-94c4-43e3-a5cd-23faf3e50be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54</TotalTime>
  <Words>3297</Words>
  <PresentationFormat>画面に合わせる (4:3)</PresentationFormat>
  <Paragraphs>341</Paragraphs>
  <Slides>19</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19</vt:i4>
      </vt:variant>
    </vt:vector>
  </HeadingPairs>
  <TitlesOfParts>
    <vt:vector size="29" baseType="lpstr">
      <vt:lpstr>HGPｺﾞｼｯｸE</vt:lpstr>
      <vt:lpstr>HGSｺﾞｼｯｸE</vt:lpstr>
      <vt:lpstr>Lucida Grande</vt:lpstr>
      <vt:lpstr>ＭＳ ゴシック</vt:lpstr>
      <vt:lpstr>游ゴシック</vt:lpstr>
      <vt:lpstr>Arial</vt:lpstr>
      <vt:lpstr>Calibri</vt:lpstr>
      <vt:lpstr>Calibri Light</vt:lpstr>
      <vt:lpstr>Wingdings</vt:lpstr>
      <vt:lpstr>Office テーマ</vt:lpstr>
      <vt:lpstr>C28．安全な避難行動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安全な避難行動のポイント</vt:lpstr>
      <vt:lpstr>【参考】　「重ねるハザードマップ」の活用</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2024-03-27T08:05:39Z</cp:lastPrinted>
  <dcterms:created xsi:type="dcterms:W3CDTF">2019-09-19T14:17:54Z</dcterms:created>
  <dcterms:modified xsi:type="dcterms:W3CDTF">2024-03-29T02:20:20Z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0x01010059566576EE7716479B276B366FE8E779</vt:lpwstr>
  </property>
  <property fmtid="{D5CDD505-2E9C-101B-9397-08002B2CF9AE}" pid="3" name="MediaServiceImageTags">
    <vt:lpwstr/>
  </property>
</Properties>
</file>