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74" r:id="rId5"/>
    <p:sldId id="297" r:id="rId6"/>
    <p:sldId id="382" r:id="rId7"/>
    <p:sldId id="466" r:id="rId8"/>
    <p:sldId id="383" r:id="rId9"/>
    <p:sldId id="451" r:id="rId10"/>
    <p:sldId id="452" r:id="rId11"/>
    <p:sldId id="346" r:id="rId12"/>
    <p:sldId id="454" r:id="rId13"/>
    <p:sldId id="367" r:id="rId14"/>
    <p:sldId id="360" r:id="rId15"/>
    <p:sldId id="306" r:id="rId16"/>
    <p:sldId id="344" r:id="rId17"/>
    <p:sldId id="388" r:id="rId18"/>
    <p:sldId id="461" r:id="rId19"/>
    <p:sldId id="457" r:id="rId20"/>
    <p:sldId id="391" r:id="rId21"/>
    <p:sldId id="393" r:id="rId22"/>
    <p:sldId id="462" r:id="rId23"/>
    <p:sldId id="463" r:id="rId24"/>
    <p:sldId id="464" r:id="rId25"/>
    <p:sldId id="465" r:id="rId26"/>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竹本 加良子" initials="竹本" lastIdx="1" clrIdx="0">
    <p:extLst>
      <p:ext uri="{19B8F6BF-5375-455C-9EA6-DF929625EA0E}">
        <p15:presenceInfo xmlns:p15="http://schemas.microsoft.com/office/powerpoint/2012/main" userId="S::karako@scraft.co.jp::0c6ae3ae-d856-42b3-a34a-032faf0972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D1FF"/>
    <a:srgbClr val="006F95"/>
    <a:srgbClr val="FF2800"/>
    <a:srgbClr val="404040"/>
    <a:srgbClr val="35A16B"/>
    <a:srgbClr val="CC00FF"/>
    <a:srgbClr val="E94716"/>
    <a:srgbClr val="52BBCE"/>
    <a:srgbClr val="FFCC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B40939-EFB4-40BF-BAEF-1BEBE997BF9B}" v="4" dt="2024-03-29T02:13:58.79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テーマ スタイル 2 - アクセント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宇野 芳江" userId="d3339afd-f009-4b18-b536-1d43c3c7a997" providerId="ADAL" clId="{53B40939-EFB4-40BF-BAEF-1BEBE997BF9B}"/>
    <pc:docChg chg="undo redo custSel delSld modSld sldOrd">
      <pc:chgData name="宇野 芳江" userId="d3339afd-f009-4b18-b536-1d43c3c7a997" providerId="ADAL" clId="{53B40939-EFB4-40BF-BAEF-1BEBE997BF9B}" dt="2024-03-29T02:13:58.804" v="38" actId="20577"/>
      <pc:docMkLst>
        <pc:docMk/>
      </pc:docMkLst>
      <pc:sldChg chg="modSp mod">
        <pc:chgData name="宇野 芳江" userId="d3339afd-f009-4b18-b536-1d43c3c7a997" providerId="ADAL" clId="{53B40939-EFB4-40BF-BAEF-1BEBE997BF9B}" dt="2024-03-29T02:13:51.504" v="35" actId="20577"/>
        <pc:sldMkLst>
          <pc:docMk/>
          <pc:sldMk cId="2931880175" sldId="274"/>
        </pc:sldMkLst>
        <pc:spChg chg="mod">
          <ac:chgData name="宇野 芳江" userId="d3339afd-f009-4b18-b536-1d43c3c7a997" providerId="ADAL" clId="{53B40939-EFB4-40BF-BAEF-1BEBE997BF9B}" dt="2024-03-29T02:13:51.504" v="35" actId="20577"/>
          <ac:spMkLst>
            <pc:docMk/>
            <pc:sldMk cId="2931880175" sldId="274"/>
            <ac:spMk id="2" creationId="{93334975-DAFC-4F74-98A6-EFBFA584F806}"/>
          </ac:spMkLst>
        </pc:spChg>
      </pc:sldChg>
      <pc:sldChg chg="del">
        <pc:chgData name="宇野 芳江" userId="d3339afd-f009-4b18-b536-1d43c3c7a997" providerId="ADAL" clId="{53B40939-EFB4-40BF-BAEF-1BEBE997BF9B}" dt="2024-03-29T00:58:35.994" v="16" actId="47"/>
        <pc:sldMkLst>
          <pc:docMk/>
          <pc:sldMk cId="2699346845" sldId="340"/>
        </pc:sldMkLst>
      </pc:sldChg>
      <pc:sldChg chg="del ord">
        <pc:chgData name="宇野 芳江" userId="d3339afd-f009-4b18-b536-1d43c3c7a997" providerId="ADAL" clId="{53B40939-EFB4-40BF-BAEF-1BEBE997BF9B}" dt="2024-03-29T00:58:35.994" v="16" actId="47"/>
        <pc:sldMkLst>
          <pc:docMk/>
          <pc:sldMk cId="1761385684" sldId="372"/>
        </pc:sldMkLst>
      </pc:sldChg>
      <pc:sldChg chg="del">
        <pc:chgData name="宇野 芳江" userId="d3339afd-f009-4b18-b536-1d43c3c7a997" providerId="ADAL" clId="{53B40939-EFB4-40BF-BAEF-1BEBE997BF9B}" dt="2024-03-29T00:58:35.994" v="16" actId="47"/>
        <pc:sldMkLst>
          <pc:docMk/>
          <pc:sldMk cId="2645192888" sldId="373"/>
        </pc:sldMkLst>
      </pc:sldChg>
      <pc:sldChg chg="del">
        <pc:chgData name="宇野 芳江" userId="d3339afd-f009-4b18-b536-1d43c3c7a997" providerId="ADAL" clId="{53B40939-EFB4-40BF-BAEF-1BEBE997BF9B}" dt="2024-03-29T00:58:35.994" v="16" actId="47"/>
        <pc:sldMkLst>
          <pc:docMk/>
          <pc:sldMk cId="3363213144" sldId="374"/>
        </pc:sldMkLst>
      </pc:sldChg>
      <pc:sldChg chg="del">
        <pc:chgData name="宇野 芳江" userId="d3339afd-f009-4b18-b536-1d43c3c7a997" providerId="ADAL" clId="{53B40939-EFB4-40BF-BAEF-1BEBE997BF9B}" dt="2024-03-29T00:58:35.994" v="16" actId="47"/>
        <pc:sldMkLst>
          <pc:docMk/>
          <pc:sldMk cId="1913951943" sldId="448"/>
        </pc:sldMkLst>
      </pc:sldChg>
      <pc:sldChg chg="del">
        <pc:chgData name="宇野 芳江" userId="d3339afd-f009-4b18-b536-1d43c3c7a997" providerId="ADAL" clId="{53B40939-EFB4-40BF-BAEF-1BEBE997BF9B}" dt="2024-03-29T00:58:35.994" v="16" actId="47"/>
        <pc:sldMkLst>
          <pc:docMk/>
          <pc:sldMk cId="2410266947" sldId="459"/>
        </pc:sldMkLst>
      </pc:sldChg>
      <pc:sldChg chg="del">
        <pc:chgData name="宇野 芳江" userId="d3339afd-f009-4b18-b536-1d43c3c7a997" providerId="ADAL" clId="{53B40939-EFB4-40BF-BAEF-1BEBE997BF9B}" dt="2024-03-29T00:58:35.994" v="16" actId="47"/>
        <pc:sldMkLst>
          <pc:docMk/>
          <pc:sldMk cId="1348692606" sldId="460"/>
        </pc:sldMkLst>
      </pc:sldChg>
      <pc:sldChg chg="modSp mod">
        <pc:chgData name="宇野 芳江" userId="d3339afd-f009-4b18-b536-1d43c3c7a997" providerId="ADAL" clId="{53B40939-EFB4-40BF-BAEF-1BEBE997BF9B}" dt="2024-03-29T02:13:58.804" v="38" actId="20577"/>
        <pc:sldMkLst>
          <pc:docMk/>
          <pc:sldMk cId="1777122596" sldId="465"/>
        </pc:sldMkLst>
        <pc:spChg chg="mod">
          <ac:chgData name="宇野 芳江" userId="d3339afd-f009-4b18-b536-1d43c3c7a997" providerId="ADAL" clId="{53B40939-EFB4-40BF-BAEF-1BEBE997BF9B}" dt="2024-03-29T02:13:58.804" v="38" actId="20577"/>
          <ac:spMkLst>
            <pc:docMk/>
            <pc:sldMk cId="1777122596" sldId="465"/>
            <ac:spMk id="5" creationId="{AF9F4B34-F242-4218-855A-64E5E065AD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59" cy="498056"/>
          </a:xfrm>
          <a:prstGeom prst="rect">
            <a:avLst/>
          </a:prstGeom>
        </p:spPr>
        <p:txBody>
          <a:bodyPr vert="horz" lIns="91430" tIns="45715" rIns="91430"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1"/>
            <a:ext cx="2945659" cy="498056"/>
          </a:xfrm>
          <a:prstGeom prst="rect">
            <a:avLst/>
          </a:prstGeom>
        </p:spPr>
        <p:txBody>
          <a:bodyPr vert="horz" lIns="91430" tIns="45715" rIns="91430" bIns="45715" rtlCol="0"/>
          <a:lstStyle>
            <a:lvl1pPr algn="r">
              <a:defRPr sz="1200"/>
            </a:lvl1pPr>
          </a:lstStyle>
          <a:p>
            <a:fld id="{BE51E31B-58F4-40C5-B28E-F4E6428E2D40}" type="datetimeFigureOut">
              <a:rPr kumimoji="1" lang="ja-JP" altLang="en-US" smtClean="0"/>
              <a:t>2024/3/28</a:t>
            </a:fld>
            <a:endParaRPr kumimoji="1" lang="ja-JP" altLang="en-US"/>
          </a:p>
        </p:txBody>
      </p:sp>
      <p:sp>
        <p:nvSpPr>
          <p:cNvPr id="4" name="スライド イメージ プレースホルダー 3"/>
          <p:cNvSpPr>
            <a:spLocks noGrp="1" noRot="1" noChangeAspect="1"/>
          </p:cNvSpPr>
          <p:nvPr>
            <p:ph type="sldImg" idx="2"/>
          </p:nvPr>
        </p:nvSpPr>
        <p:spPr>
          <a:xfrm>
            <a:off x="606425" y="588963"/>
            <a:ext cx="5584825" cy="4187825"/>
          </a:xfrm>
          <a:prstGeom prst="rect">
            <a:avLst/>
          </a:prstGeom>
          <a:noFill/>
          <a:ln w="12700">
            <a:solidFill>
              <a:prstClr val="black"/>
            </a:solidFill>
          </a:ln>
        </p:spPr>
        <p:txBody>
          <a:bodyPr vert="horz" lIns="91430" tIns="45715" rIns="91430" bIns="45715" rtlCol="0" anchor="ctr"/>
          <a:lstStyle/>
          <a:p>
            <a:endParaRPr lang="ja-JP" altLang="en-US"/>
          </a:p>
        </p:txBody>
      </p:sp>
      <p:sp>
        <p:nvSpPr>
          <p:cNvPr id="5" name="ノート プレースホルダー 4"/>
          <p:cNvSpPr>
            <a:spLocks noGrp="1"/>
          </p:cNvSpPr>
          <p:nvPr>
            <p:ph type="body" sz="quarter" idx="3"/>
          </p:nvPr>
        </p:nvSpPr>
        <p:spPr>
          <a:xfrm>
            <a:off x="679768" y="5148583"/>
            <a:ext cx="5438140" cy="3908613"/>
          </a:xfrm>
          <a:prstGeom prst="rect">
            <a:avLst/>
          </a:prstGeom>
        </p:spPr>
        <p:txBody>
          <a:bodyPr vert="horz" lIns="91430" tIns="45715" rIns="91430" bIns="45715"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28585"/>
            <a:ext cx="2945659" cy="498055"/>
          </a:xfrm>
          <a:prstGeom prst="rect">
            <a:avLst/>
          </a:prstGeom>
        </p:spPr>
        <p:txBody>
          <a:bodyPr vert="horz" lIns="91430" tIns="45715" rIns="91430"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5"/>
            <a:ext cx="2945659" cy="498055"/>
          </a:xfrm>
          <a:prstGeom prst="rect">
            <a:avLst/>
          </a:prstGeom>
        </p:spPr>
        <p:txBody>
          <a:bodyPr vert="horz" lIns="91430" tIns="45715" rIns="91430" bIns="45715" rtlCol="0" anchor="b"/>
          <a:lstStyle>
            <a:lvl1pPr algn="r">
              <a:defRPr sz="1200"/>
            </a:lvl1pPr>
          </a:lstStyle>
          <a:p>
            <a:fld id="{9D42ABD0-7D1A-4E09-B627-17A06166555A}" type="slidenum">
              <a:rPr kumimoji="1" lang="ja-JP" altLang="en-US" smtClean="0"/>
              <a:t>‹#›</a:t>
            </a:fld>
            <a:endParaRPr kumimoji="1" lang="ja-JP" altLang="en-US"/>
          </a:p>
        </p:txBody>
      </p:sp>
    </p:spTree>
    <p:extLst>
      <p:ext uri="{BB962C8B-B14F-4D97-AF65-F5344CB8AC3E}">
        <p14:creationId xmlns:p14="http://schemas.microsoft.com/office/powerpoint/2010/main" val="334505522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a:t>
            </a:fld>
            <a:endParaRPr lang="ja-JP" altLang="en-US"/>
          </a:p>
        </p:txBody>
      </p:sp>
      <p:sp>
        <p:nvSpPr>
          <p:cNvPr id="6" name="スライド イメージ プレースホルダー 5"/>
          <p:cNvSpPr>
            <a:spLocks noGrp="1" noRot="1" noChangeAspect="1"/>
          </p:cNvSpPr>
          <p:nvPr>
            <p:ph type="sldImg"/>
          </p:nvPr>
        </p:nvSpPr>
        <p:spPr>
          <a:xfrm>
            <a:off x="606425" y="588963"/>
            <a:ext cx="5584825" cy="4187825"/>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465707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自分の地域の危険について、グループ内で共有してもらいます。</a:t>
            </a:r>
            <a:endParaRPr lang="en-US" altLang="ja-JP"/>
          </a:p>
          <a:p>
            <a:pPr marL="174788" indent="-174788">
              <a:buFont typeface="Arial" panose="020B0604020202020204" pitchFamily="34" charset="0"/>
              <a:buChar char="•"/>
            </a:pPr>
            <a:r>
              <a:rPr lang="ja-JP" altLang="en-US"/>
              <a:t>被害想定やハザードマップを確認して理解したことを、自分の言葉に置き換えて伝えてもらうことで、より理解が進みます。</a:t>
            </a:r>
            <a:endParaRPr lang="en-US" altLang="ja-JP"/>
          </a:p>
          <a:p>
            <a:pPr marL="174788" indent="-174788">
              <a:buFont typeface="Arial" panose="020B0604020202020204" pitchFamily="34" charset="0"/>
              <a:buChar char="•"/>
            </a:pPr>
            <a:r>
              <a:rPr lang="ja-JP" altLang="en-US"/>
              <a:t>他の地域のメンバーの発表を聞くことで、地域によって被害に違いがあることも気づいてもらえます。</a:t>
            </a:r>
            <a:endParaRPr lang="en-US" altLang="ja-JP"/>
          </a:p>
          <a:p>
            <a:pPr marL="174788" indent="-174788">
              <a:buFont typeface="Arial" panose="020B0604020202020204" pitchFamily="34" charset="0"/>
              <a:buChar char="•"/>
            </a:pPr>
            <a:r>
              <a:rPr lang="ja-JP" altLang="en-US"/>
              <a:t>グループでの検討が終わったら、グループの代表者を指名して、発表してもらうと良いでしょう。残り時間に応じて、発表するグループを調整しても良いでしょう。</a:t>
            </a:r>
            <a:endParaRPr lang="en-US" altLang="ja-JP"/>
          </a:p>
          <a:p>
            <a:pPr lvl="1"/>
            <a:endParaRPr lang="ja-JP" altLang="en-US"/>
          </a:p>
          <a:p>
            <a:pPr lvl="1"/>
            <a:endParaRPr lang="en-US" altLang="ja-JP"/>
          </a:p>
          <a:p>
            <a:pPr lvl="1"/>
            <a:endParaRPr lang="ja-JP" altLang="en-US"/>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10</a:t>
            </a:fld>
            <a:endParaRPr lang="ja-JP" altLang="en-US"/>
          </a:p>
        </p:txBody>
      </p:sp>
      <p:sp>
        <p:nvSpPr>
          <p:cNvPr id="7" name="スライド イメージ プレースホルダー 6">
            <a:extLst>
              <a:ext uri="{FF2B5EF4-FFF2-40B4-BE49-F238E27FC236}">
                <a16:creationId xmlns:a16="http://schemas.microsoft.com/office/drawing/2014/main" id="{2AEF6164-6CAC-4886-AC24-AFA98394352D}"/>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22707653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地域の被害想定に応じて、地震の揺れによる「被害」・「影響」の種類や危険性について、写真を用いて説明します。</a:t>
            </a:r>
            <a:endParaRPr lang="en-US" altLang="ja-JP"/>
          </a:p>
          <a:p>
            <a:pPr marL="174788" indent="-174788">
              <a:buFont typeface="Arial" panose="020B0604020202020204" pitchFamily="34" charset="0"/>
              <a:buChar char="•"/>
            </a:pPr>
            <a:r>
              <a:rPr lang="ja-JP" altLang="en-US"/>
              <a:t>受講者の印象に残っている過去の災害事例を用いて説明することで、理解の促進を図るのも効果的です。</a:t>
            </a:r>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11</a:t>
            </a:fld>
            <a:endParaRPr lang="ja-JP" altLang="en-US"/>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3693311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地域の被害想定に応じて、地震の揺れによる「被害」・「影響」の種類や危険性について、写真を用いて説明します。</a:t>
            </a:r>
            <a:endParaRPr lang="en-US" altLang="ja-JP"/>
          </a:p>
          <a:p>
            <a:pPr marL="174788" indent="-174788">
              <a:buFont typeface="Arial" panose="020B0604020202020204" pitchFamily="34" charset="0"/>
              <a:buChar char="•"/>
            </a:pPr>
            <a:r>
              <a:rPr lang="ja-JP" altLang="en-US"/>
              <a:t>受講者の印象に残っている過去の災害事例を用いて説明することで、理解の促進を図るのも効果的です。</a:t>
            </a:r>
            <a:endParaRPr lang="en-US" altLang="ja-JP"/>
          </a:p>
          <a:p>
            <a:pPr marL="174788" indent="-174788">
              <a:buFont typeface="Arial" panose="020B0604020202020204" pitchFamily="34" charset="0"/>
              <a:buChar char="•"/>
            </a:pPr>
            <a:r>
              <a:rPr lang="ja-JP" altLang="en-US"/>
              <a:t>液状化とはゆるく堆積した砂の地盤に強い地震動が加わると、地層自体が液体状になる現象のこと。</a:t>
            </a:r>
            <a:endParaRPr lang="en-US" altLang="ja-JP"/>
          </a:p>
          <a:p>
            <a:pPr lvl="1"/>
            <a:r>
              <a:rPr lang="ja-JP" altLang="en-US"/>
              <a:t>　</a:t>
            </a:r>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12</a:t>
            </a:fld>
            <a:endParaRPr lang="ja-JP" altLang="en-US"/>
          </a:p>
        </p:txBody>
      </p:sp>
      <p:sp>
        <p:nvSpPr>
          <p:cNvPr id="7" name="スライド イメージ プレースホルダー 6">
            <a:extLst>
              <a:ext uri="{FF2B5EF4-FFF2-40B4-BE49-F238E27FC236}">
                <a16:creationId xmlns:a16="http://schemas.microsoft.com/office/drawing/2014/main" id="{B03AA297-C8E8-499B-9114-5FEBDB859E4E}"/>
              </a:ext>
            </a:extLst>
          </p:cNvPr>
          <p:cNvSpPr>
            <a:spLocks noGrp="1" noRot="1" noChangeAspect="1"/>
          </p:cNvSpPr>
          <p:nvPr>
            <p:ph type="sldImg"/>
          </p:nvPr>
        </p:nvSpPr>
        <p:spPr>
          <a:xfrm>
            <a:off x="701675" y="357188"/>
            <a:ext cx="5581650" cy="4186237"/>
          </a:xfrm>
        </p:spPr>
      </p:sp>
    </p:spTree>
    <p:extLst>
      <p:ext uri="{BB962C8B-B14F-4D97-AF65-F5344CB8AC3E}">
        <p14:creationId xmlns:p14="http://schemas.microsoft.com/office/powerpoint/2010/main" val="1775914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地域の被害想定に応じて、地震の揺れによる「被害」・「影響」の種類や危険性について、写真を用いて説明します。</a:t>
            </a:r>
            <a:endParaRPr lang="en-US" altLang="ja-JP"/>
          </a:p>
          <a:p>
            <a:pPr marL="174788" indent="-174788">
              <a:buFont typeface="Arial" panose="020B0604020202020204" pitchFamily="34" charset="0"/>
              <a:buChar char="•"/>
            </a:pPr>
            <a:r>
              <a:rPr lang="ja-JP" altLang="en-US"/>
              <a:t>受講者の印象に残っている過去の災害事例を用いて説明することで、理解の促進を図るのも効果的です。</a:t>
            </a:r>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13</a:t>
            </a:fld>
            <a:endParaRPr lang="ja-JP" altLang="en-US"/>
          </a:p>
        </p:txBody>
      </p:sp>
      <p:sp>
        <p:nvSpPr>
          <p:cNvPr id="7" name="スライド イメージ プレースホルダー 6">
            <a:extLst>
              <a:ext uri="{FF2B5EF4-FFF2-40B4-BE49-F238E27FC236}">
                <a16:creationId xmlns:a16="http://schemas.microsoft.com/office/drawing/2014/main" id="{82DE184C-F874-4BD8-AD36-153295B3A26F}"/>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895292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受講者に、「大雨や台風などの影響で風水害が発生したときに、私たちが住む地域にはどのような被害が想定されているでしょうか？」と投げかけます。</a:t>
            </a:r>
            <a:endParaRPr lang="en-US" altLang="ja-JP"/>
          </a:p>
          <a:p>
            <a:r>
              <a:rPr lang="ja-JP" altLang="en-US"/>
              <a:t>（何人かの受講者を指名して、答えてもらってもよいでしょう。）</a:t>
            </a:r>
            <a:endParaRPr lang="en-US" altLang="ja-JP"/>
          </a:p>
          <a:p>
            <a:pPr marL="174788" indent="-174788">
              <a:buFont typeface="Arial" panose="020B0604020202020204" pitchFamily="34" charset="0"/>
              <a:buChar char="•"/>
            </a:pPr>
            <a:r>
              <a:rPr lang="ja-JP" altLang="en-US"/>
              <a:t>「風水害」における地域の危険について、科学的なデータである被害想定やハザードマップを使って確認していきましょう」と、次のワークショップにつなげます。</a:t>
            </a:r>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14</a:t>
            </a:fld>
            <a:endParaRPr lang="ja-JP" altLang="en-US"/>
          </a:p>
        </p:txBody>
      </p:sp>
      <p:sp>
        <p:nvSpPr>
          <p:cNvPr id="7" name="スライド イメージ プレースホルダー 6">
            <a:extLst>
              <a:ext uri="{FF2B5EF4-FFF2-40B4-BE49-F238E27FC236}">
                <a16:creationId xmlns:a16="http://schemas.microsoft.com/office/drawing/2014/main" id="{E27EA275-25C0-4666-82A9-D317A79FC705}"/>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2355561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次の資料を、受講者一人一人に配布します。</a:t>
            </a:r>
            <a:endParaRPr lang="en-US" altLang="ja-JP"/>
          </a:p>
          <a:p>
            <a:pPr lvl="1"/>
            <a:r>
              <a:rPr lang="ja-JP" altLang="en-US"/>
              <a:t>自地域の「風水害に関する被害想定」（</a:t>
            </a:r>
            <a:r>
              <a:rPr lang="en-US" altLang="ja-JP"/>
              <a:t>P10</a:t>
            </a:r>
            <a:r>
              <a:rPr lang="ja-JP" altLang="en-US"/>
              <a:t>で用意したもの）</a:t>
            </a:r>
            <a:endParaRPr lang="en-US" altLang="ja-JP"/>
          </a:p>
          <a:p>
            <a:pPr lvl="1"/>
            <a:r>
              <a:rPr lang="ja-JP" altLang="en-US"/>
              <a:t>自地域の地震に関する「ハザードマップ」（浸水想定区域図、土砂災害、高潮災害など）（</a:t>
            </a:r>
            <a:r>
              <a:rPr lang="en-US" altLang="ja-JP"/>
              <a:t>P10</a:t>
            </a:r>
            <a:r>
              <a:rPr lang="ja-JP" altLang="en-US"/>
              <a:t>で用意したもの）</a:t>
            </a:r>
            <a:endParaRPr lang="en-US" altLang="ja-JP"/>
          </a:p>
          <a:p>
            <a:pPr lvl="1"/>
            <a:r>
              <a:rPr lang="ja-JP" altLang="en-US"/>
              <a:t>補助教材の「ワークシート（風水害）」（別添）</a:t>
            </a:r>
            <a:endParaRPr lang="en-US" altLang="ja-JP"/>
          </a:p>
          <a:p>
            <a:endParaRPr lang="en-US" altLang="ja-JP"/>
          </a:p>
          <a:p>
            <a:pPr marL="174788" indent="-174788">
              <a:buFont typeface="Arial" panose="020B0604020202020204" pitchFamily="34" charset="0"/>
              <a:buChar char="•"/>
            </a:pPr>
            <a:r>
              <a:rPr lang="ja-JP" altLang="en-US"/>
              <a:t>以下の順番でワークシートへの書き込みを促します。</a:t>
            </a:r>
            <a:endParaRPr lang="en-US" altLang="ja-JP"/>
          </a:p>
          <a:p>
            <a:pPr marL="174788" indent="-174788">
              <a:buFont typeface="Arial" panose="020B0604020202020204" pitchFamily="34" charset="0"/>
              <a:buChar char="•"/>
            </a:pPr>
            <a:r>
              <a:rPr lang="ja-JP" altLang="en-US"/>
              <a:t>ハザードマップを見て、地域の位置と範囲を確認する。</a:t>
            </a:r>
            <a:endParaRPr lang="en-US" altLang="ja-JP"/>
          </a:p>
          <a:p>
            <a:pPr marL="174788" indent="-174788">
              <a:buFont typeface="Arial" panose="020B0604020202020204" pitchFamily="34" charset="0"/>
              <a:buChar char="•"/>
            </a:pPr>
            <a:r>
              <a:rPr lang="ja-JP" altLang="en-US"/>
              <a:t>河川氾濫による浸水エリアに入っているかどうかを確認し、あり・なしのどちらかに〇を記入。</a:t>
            </a:r>
            <a:endParaRPr lang="en-US" altLang="ja-JP"/>
          </a:p>
          <a:p>
            <a:pPr marL="174788" indent="-174788">
              <a:buFont typeface="Arial" panose="020B0604020202020204" pitchFamily="34" charset="0"/>
              <a:buChar char="•"/>
            </a:pPr>
            <a:r>
              <a:rPr lang="ja-JP" altLang="en-US"/>
              <a:t>浸水の可能性が「あり」の場合は、ハザードマップから浸水深を把握し書き出す。</a:t>
            </a:r>
            <a:endParaRPr lang="en-US" altLang="ja-JP"/>
          </a:p>
          <a:p>
            <a:pPr marL="174788" indent="-174788">
              <a:buFont typeface="Arial" panose="020B0604020202020204" pitchFamily="34" charset="0"/>
              <a:buChar char="•"/>
            </a:pPr>
            <a:r>
              <a:rPr lang="ja-JP" altLang="en-US"/>
              <a:t>土砂災害、高潮災害についてもハザードマップを確認し、書きだす。</a:t>
            </a:r>
            <a:endParaRPr lang="en-US" altLang="ja-JP"/>
          </a:p>
          <a:p>
            <a:pPr marL="174788" indent="-174788">
              <a:buFont typeface="Arial" panose="020B0604020202020204" pitchFamily="34" charset="0"/>
              <a:buChar char="•"/>
            </a:pPr>
            <a:r>
              <a:rPr lang="ja-JP" altLang="en-US"/>
              <a:t>その他に気づいた被害などがあれば書き出してもらう。</a:t>
            </a:r>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15</a:t>
            </a:fld>
            <a:endParaRPr lang="ja-JP" altLang="en-US"/>
          </a:p>
        </p:txBody>
      </p:sp>
      <p:sp>
        <p:nvSpPr>
          <p:cNvPr id="7" name="スライド イメージ プレースホルダー 6">
            <a:extLst>
              <a:ext uri="{FF2B5EF4-FFF2-40B4-BE49-F238E27FC236}">
                <a16:creationId xmlns:a16="http://schemas.microsoft.com/office/drawing/2014/main" id="{FAEC0742-CC13-49D4-A2DC-093DDF3B303C}"/>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2246637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自分の地域の危険について、グループ内で共有してもらいます。</a:t>
            </a:r>
            <a:endParaRPr lang="en-US" altLang="ja-JP"/>
          </a:p>
          <a:p>
            <a:pPr marL="174788" indent="-174788">
              <a:buFont typeface="Arial" panose="020B0604020202020204" pitchFamily="34" charset="0"/>
              <a:buChar char="•"/>
            </a:pPr>
            <a:r>
              <a:rPr lang="ja-JP" altLang="en-US"/>
              <a:t>被害想定やハザードマップを確認して理解したことを、自分の言葉に置き換えて伝えてもらうことで、より理解が進みます。</a:t>
            </a:r>
            <a:endParaRPr lang="en-US" altLang="ja-JP"/>
          </a:p>
          <a:p>
            <a:pPr marL="174788" indent="-174788">
              <a:buFont typeface="Arial" panose="020B0604020202020204" pitchFamily="34" charset="0"/>
              <a:buChar char="•"/>
            </a:pPr>
            <a:r>
              <a:rPr lang="ja-JP" altLang="en-US"/>
              <a:t>他の地域のメンバーの発表を聞くことで、地域によって被害に違いがあることも気づいてもらえます。</a:t>
            </a:r>
            <a:endParaRPr lang="en-US" altLang="ja-JP"/>
          </a:p>
          <a:p>
            <a:pPr lvl="1"/>
            <a:endParaRPr lang="ja-JP" altLang="en-US"/>
          </a:p>
          <a:p>
            <a:pPr lvl="1"/>
            <a:endParaRPr lang="en-US" altLang="ja-JP"/>
          </a:p>
          <a:p>
            <a:pPr lvl="1"/>
            <a:endParaRPr lang="ja-JP" altLang="en-US"/>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16</a:t>
            </a:fld>
            <a:endParaRPr lang="ja-JP" altLang="en-US"/>
          </a:p>
        </p:txBody>
      </p:sp>
      <p:sp>
        <p:nvSpPr>
          <p:cNvPr id="7" name="スライド イメージ プレースホルダー 6">
            <a:extLst>
              <a:ext uri="{FF2B5EF4-FFF2-40B4-BE49-F238E27FC236}">
                <a16:creationId xmlns:a16="http://schemas.microsoft.com/office/drawing/2014/main" id="{9596CD2B-89A2-47B9-8312-A131286D78A9}"/>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603260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地域の被害想定に応じて、大雨や台風による「被害」・「影響」の種類や危険性について、写真を用いて説明します。</a:t>
            </a:r>
            <a:endParaRPr lang="en-US" altLang="ja-JP"/>
          </a:p>
          <a:p>
            <a:pPr marL="174788" indent="-174788">
              <a:buFont typeface="Arial" panose="020B0604020202020204" pitchFamily="34" charset="0"/>
              <a:buChar char="•"/>
            </a:pPr>
            <a:r>
              <a:rPr lang="ja-JP" altLang="en-US"/>
              <a:t>受講者の印象に残っている過去の災害事例を用いて説明することで、理解の促進を図るのも効果的です。</a:t>
            </a:r>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17</a:t>
            </a:fld>
            <a:endParaRPr lang="ja-JP" altLang="en-US"/>
          </a:p>
        </p:txBody>
      </p:sp>
      <p:sp>
        <p:nvSpPr>
          <p:cNvPr id="6" name="スライド イメージ プレースホルダー 5">
            <a:extLst>
              <a:ext uri="{FF2B5EF4-FFF2-40B4-BE49-F238E27FC236}">
                <a16:creationId xmlns:a16="http://schemas.microsoft.com/office/drawing/2014/main" id="{0A04F0D8-4DB2-4157-BC3E-1A4B9EDFABEF}"/>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223252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地域の被害想定に応じて、大雨や台風による「被害」・「影響」の種類や危険性について、写真を用いて説明します。</a:t>
            </a:r>
            <a:endParaRPr lang="en-US" altLang="ja-JP"/>
          </a:p>
          <a:p>
            <a:pPr marL="174788" indent="-174788">
              <a:buFont typeface="Arial" panose="020B0604020202020204" pitchFamily="34" charset="0"/>
              <a:buChar char="•"/>
            </a:pPr>
            <a:r>
              <a:rPr lang="ja-JP" altLang="en-US"/>
              <a:t>受講者の印象に残っている過去の災害事例を用いて説明することで、理解の促進を図るのも効果的です。</a:t>
            </a:r>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18</a:t>
            </a:fld>
            <a:endParaRPr lang="ja-JP" altLang="en-US"/>
          </a:p>
        </p:txBody>
      </p:sp>
      <p:sp>
        <p:nvSpPr>
          <p:cNvPr id="6" name="スライド イメージ プレースホルダー 5">
            <a:extLst>
              <a:ext uri="{FF2B5EF4-FFF2-40B4-BE49-F238E27FC236}">
                <a16:creationId xmlns:a16="http://schemas.microsoft.com/office/drawing/2014/main" id="{DEAA8FBA-0BA6-4F42-9E94-B36AB4EF5757}"/>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494304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lang="en-US" altLang="ja-JP"/>
              <a:t>【</a:t>
            </a:r>
            <a:r>
              <a:rPr lang="ja-JP" altLang="en-US"/>
              <a:t>補足説明</a:t>
            </a:r>
            <a:r>
              <a:rPr lang="en-US" altLang="ja-JP"/>
              <a:t>】</a:t>
            </a:r>
          </a:p>
          <a:p>
            <a:pPr marL="171210" indent="-171210" defTabSz="913120">
              <a:buFont typeface="Arial" panose="020B0604020202020204" pitchFamily="34" charset="0"/>
              <a:buChar char="•"/>
              <a:defRPr/>
            </a:pPr>
            <a:r>
              <a:rPr kumimoji="1" lang="ja-JP" altLang="en-US" b="0">
                <a:solidFill>
                  <a:srgbClr val="C00000"/>
                </a:solidFill>
                <a:latin typeface="+mn-ea"/>
                <a:ea typeface="+mn-ea"/>
              </a:rPr>
              <a:t>洪水や土砂災害</a:t>
            </a:r>
            <a:r>
              <a:rPr kumimoji="1" lang="ja-JP" altLang="en-US" b="0">
                <a:latin typeface="+mn-ea"/>
                <a:ea typeface="+mn-ea"/>
              </a:rPr>
              <a:t>は、基本的に「起こりえることが、起こりえる場所」で発生</a:t>
            </a:r>
            <a:endParaRPr kumimoji="1" lang="en-US" altLang="ja-JP" b="0">
              <a:latin typeface="+mn-ea"/>
              <a:ea typeface="+mn-ea"/>
            </a:endParaRPr>
          </a:p>
          <a:p>
            <a:pPr marL="171210" indent="-171210" defTabSz="913120">
              <a:buFont typeface="Arial" panose="020B0604020202020204" pitchFamily="34" charset="0"/>
              <a:buChar char="•"/>
              <a:defRPr/>
            </a:pPr>
            <a:r>
              <a:rPr lang="ja-JP" altLang="en-US" spc="-150">
                <a:latin typeface="+mn-ea"/>
              </a:rPr>
              <a:t>「起こりうる場所」の情報を与えてくれるのがハザードマップ」</a:t>
            </a:r>
            <a:endParaRPr lang="en-US" altLang="ja-JP" spc="-150">
              <a:latin typeface="+mn-ea"/>
            </a:endParaRPr>
          </a:p>
          <a:p>
            <a:pPr marL="171210" indent="-171210" defTabSz="913120">
              <a:buFont typeface="Arial" panose="020B0604020202020204" pitchFamily="34" charset="0"/>
              <a:buChar char="•"/>
              <a:defRPr/>
            </a:pPr>
            <a:r>
              <a:rPr lang="ja-JP" altLang="en-US">
                <a:solidFill>
                  <a:srgbClr val="C00000"/>
                </a:solidFill>
                <a:latin typeface="+mn-ea"/>
              </a:rPr>
              <a:t>ハザードマップを活用し、身の回りでどのような災害が起こり得るのかを理解しておくことが、「防災」を考えるうえで何よりも重要</a:t>
            </a:r>
            <a:endParaRPr lang="en-US" altLang="ja-JP">
              <a:solidFill>
                <a:srgbClr val="C00000"/>
              </a:solidFill>
              <a:latin typeface="+mn-ea"/>
            </a:endParaRPr>
          </a:p>
          <a:p>
            <a:pPr marL="171210" indent="-171210" defTabSz="913120">
              <a:buFont typeface="Arial" panose="020B0604020202020204" pitchFamily="34" charset="0"/>
              <a:buChar char="•"/>
              <a:defRPr/>
            </a:pP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ただし、決して完ぺきではありません！</a:t>
            </a: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ハザードマップに示された情報はあくまでも何らかの条件下で検討・計算された結果を示しているにすぎません。</a:t>
            </a: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ハザードマップに書いてある通りのことが起こると捉えるべきではない。</a:t>
            </a: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例えば、家屋単位で、ピンポイントで厳格に読み取って、覚えこむような使い方は適切でない。</a:t>
            </a: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あくまでも「俯瞰的にみる」情報の一つとして、参考にすべきもの。</a:t>
            </a:r>
            <a:endParaRPr lang="en-US" altLang="ja-JP">
              <a:solidFill>
                <a:srgbClr val="C00000"/>
              </a:solidFill>
              <a:latin typeface="+mn-ea"/>
            </a:endParaRPr>
          </a:p>
          <a:p>
            <a:pPr marL="171210" indent="-171210" defTabSz="913120">
              <a:buFont typeface="Arial" panose="020B0604020202020204" pitchFamily="34" charset="0"/>
              <a:buChar char="•"/>
              <a:defRPr/>
            </a:pP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また、「ハザードマップで色が塗られているところでは、何らかの災害は生じる可能性がある」と考えてよいですが、</a:t>
            </a: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だからと言って「ハザードマップで色が塗られていないところは安全である」と捉えることは適切ではありません。</a:t>
            </a: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これは、どんなところで災害が発生するかわからないから信じてはならない　ということではありません。</a:t>
            </a:r>
            <a:endParaRPr lang="en-US" altLang="ja-JP">
              <a:solidFill>
                <a:srgbClr val="C00000"/>
              </a:solidFill>
              <a:latin typeface="+mn-ea"/>
            </a:endParaRPr>
          </a:p>
          <a:p>
            <a:pPr marL="171210" indent="-171210" defTabSz="913120">
              <a:buFont typeface="Arial" panose="020B0604020202020204" pitchFamily="34" charset="0"/>
              <a:buChar char="•"/>
              <a:defRPr/>
            </a:pPr>
            <a:r>
              <a:rPr lang="ja-JP" altLang="en-US">
                <a:solidFill>
                  <a:srgbClr val="C00000"/>
                </a:solidFill>
                <a:latin typeface="+mn-ea"/>
              </a:rPr>
              <a:t>洪水や土砂災害のハザードマップに示された情報は有用ですが、注意すべきポイントがあります。</a:t>
            </a:r>
            <a:endParaRPr lang="en-US" altLang="ja-JP">
              <a:solidFill>
                <a:srgbClr val="C00000"/>
              </a:solidFill>
              <a:latin typeface="+mn-ea"/>
            </a:endParaRPr>
          </a:p>
          <a:p>
            <a:pPr marL="171210" indent="-171210" defTabSz="913120">
              <a:buFont typeface="Arial" panose="020B0604020202020204" pitchFamily="34" charset="0"/>
              <a:buChar char="•"/>
              <a:defRPr/>
            </a:pPr>
            <a:endParaRPr lang="ja-JP" altLang="en-US">
              <a:solidFill>
                <a:srgbClr val="C00000"/>
              </a:solidFill>
              <a:latin typeface="+mn-ea"/>
            </a:endParaRPr>
          </a:p>
          <a:p>
            <a:pPr marL="171210" indent="-171210" defTabSz="913120">
              <a:buFont typeface="Arial" panose="020B0604020202020204" pitchFamily="34" charset="0"/>
              <a:buChar char="•"/>
              <a:defRPr/>
            </a:pPr>
            <a:endParaRPr kumimoji="1" lang="en-US" altLang="ja-JP" b="0"/>
          </a:p>
          <a:p>
            <a:endParaRPr kumimoji="1" lang="ja-JP" altLang="en-US"/>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19</a:t>
            </a:fld>
            <a:endParaRPr kumimoji="1" lang="ja-JP" altLang="en-US"/>
          </a:p>
        </p:txBody>
      </p:sp>
    </p:spTree>
    <p:extLst>
      <p:ext uri="{BB962C8B-B14F-4D97-AF65-F5344CB8AC3E}">
        <p14:creationId xmlns:p14="http://schemas.microsoft.com/office/powerpoint/2010/main" val="1117497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2</a:t>
            </a:fld>
            <a:endParaRPr lang="ja-JP" altLang="en-US"/>
          </a:p>
        </p:txBody>
      </p:sp>
      <p:sp>
        <p:nvSpPr>
          <p:cNvPr id="6" name="スライド イメージ プレースホルダー 5"/>
          <p:cNvSpPr>
            <a:spLocks noGrp="1" noRot="1" noChangeAspect="1"/>
          </p:cNvSpPr>
          <p:nvPr>
            <p:ph type="sldImg"/>
          </p:nvPr>
        </p:nvSpPr>
        <p:spPr>
          <a:xfrm>
            <a:off x="606425" y="588963"/>
            <a:ext cx="5584825" cy="4187825"/>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0397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lang="en-US" altLang="ja-JP"/>
              <a:t>【</a:t>
            </a:r>
            <a:r>
              <a:rPr lang="ja-JP" altLang="en-US"/>
              <a:t>補足説明</a:t>
            </a:r>
            <a:r>
              <a:rPr lang="en-US" altLang="ja-JP"/>
              <a:t>】</a:t>
            </a:r>
          </a:p>
          <a:p>
            <a:pPr marL="171210" indent="-171210" defTabSz="913120">
              <a:buFont typeface="Arial" panose="020B0604020202020204" pitchFamily="34" charset="0"/>
              <a:buChar char="•"/>
              <a:defRPr/>
            </a:pPr>
            <a:r>
              <a:rPr lang="ja-JP" altLang="en-US">
                <a:latin typeface="+mn-ea"/>
              </a:rPr>
              <a:t>地形的に洪水の可能性がある場所でも、</a:t>
            </a:r>
            <a:r>
              <a:rPr lang="ja-JP" altLang="en-US">
                <a:solidFill>
                  <a:srgbClr val="C00000"/>
                </a:solidFill>
                <a:latin typeface="+mn-ea"/>
              </a:rPr>
              <a:t>中小河川などでは洪水浸水想定区域の指定作業が行われていない可能性</a:t>
            </a:r>
            <a:r>
              <a:rPr lang="ja-JP" altLang="en-US">
                <a:latin typeface="+mn-ea"/>
              </a:rPr>
              <a:t>があります。</a:t>
            </a:r>
          </a:p>
          <a:p>
            <a:pPr marL="171210" indent="-171210">
              <a:buFont typeface="Arial" panose="020B0604020202020204" pitchFamily="34" charset="0"/>
              <a:buChar char="•"/>
            </a:pPr>
            <a:r>
              <a:rPr kumimoji="1" lang="ja-JP" altLang="en-US" b="0">
                <a:latin typeface="+mn-ea"/>
                <a:ea typeface="+mn-ea"/>
              </a:rPr>
              <a:t>指定作業は急速に進んでいるが、さらに小さな河川については洪水浸水想定区域が示されない可能性も高いと考えられます。</a:t>
            </a:r>
            <a:endParaRPr kumimoji="1" lang="en-US" altLang="ja-JP" b="0">
              <a:latin typeface="+mn-ea"/>
              <a:ea typeface="+mn-ea"/>
            </a:endParaRPr>
          </a:p>
          <a:p>
            <a:pPr marL="171210" indent="-171210">
              <a:buFont typeface="Arial" panose="020B0604020202020204" pitchFamily="34" charset="0"/>
              <a:buChar char="•"/>
            </a:pPr>
            <a:endParaRPr kumimoji="1" lang="en-US" altLang="ja-JP" b="0">
              <a:latin typeface="+mn-ea"/>
              <a:ea typeface="+mn-ea"/>
            </a:endParaRPr>
          </a:p>
          <a:p>
            <a:pPr marL="171210" indent="-171210">
              <a:buFont typeface="Arial" panose="020B0604020202020204" pitchFamily="34" charset="0"/>
              <a:buChar char="•"/>
            </a:pPr>
            <a:r>
              <a:rPr kumimoji="1" lang="ja-JP" altLang="en-US" b="0">
                <a:latin typeface="+mn-ea"/>
                <a:ea typeface="+mn-ea"/>
              </a:rPr>
              <a:t>一般論としては、たとえハザードマップで色が塗られていなくても、川と同じくらいの高さの場所は、洪水の可能性がある」と考えてよいといわれています。</a:t>
            </a:r>
            <a:endParaRPr kumimoji="1" lang="en-US" altLang="ja-JP" b="0">
              <a:latin typeface="+mn-ea"/>
              <a:ea typeface="+mn-ea"/>
            </a:endParaRPr>
          </a:p>
          <a:p>
            <a:pPr marL="171210" indent="-171210">
              <a:buFont typeface="Arial" panose="020B0604020202020204" pitchFamily="34" charset="0"/>
              <a:buChar char="•"/>
            </a:pPr>
            <a:r>
              <a:rPr kumimoji="1" lang="ja-JP" altLang="en-US" b="0">
                <a:latin typeface="+mn-ea"/>
                <a:ea typeface="+mn-ea"/>
              </a:rPr>
              <a:t>川と同じぐらいの高さとは、普段の水面の高さではありません。</a:t>
            </a:r>
            <a:endParaRPr kumimoji="1" lang="en-US" altLang="ja-JP" b="0">
              <a:latin typeface="+mn-ea"/>
              <a:ea typeface="+mn-ea"/>
            </a:endParaRPr>
          </a:p>
          <a:p>
            <a:pPr marL="171210" indent="-171210">
              <a:buFont typeface="Arial" panose="020B0604020202020204" pitchFamily="34" charset="0"/>
              <a:buChar char="•"/>
            </a:pPr>
            <a:r>
              <a:rPr kumimoji="1" lang="ja-JP" altLang="en-US" b="0">
                <a:latin typeface="+mn-ea"/>
                <a:ea typeface="+mn-ea"/>
              </a:rPr>
              <a:t>「川と同じぐらいの高さ」とは、川の両側の、周囲よりくぼみ始めている部分、川の縁と同じぐらいの高さのことを言います。</a:t>
            </a:r>
            <a:endParaRPr kumimoji="1" lang="en-US" altLang="ja-JP" b="0">
              <a:latin typeface="+mn-ea"/>
              <a:ea typeface="+mn-ea"/>
            </a:endParaRPr>
          </a:p>
          <a:p>
            <a:pPr marL="171210" indent="-171210">
              <a:buFont typeface="Arial" panose="020B0604020202020204" pitchFamily="34" charset="0"/>
              <a:buChar char="•"/>
            </a:pPr>
            <a:r>
              <a:rPr kumimoji="1" lang="ja-JP" altLang="en-US" b="0">
                <a:latin typeface="+mn-ea"/>
                <a:ea typeface="+mn-ea"/>
              </a:rPr>
              <a:t>この高さは、地形分類でいう、「低地」です。</a:t>
            </a:r>
            <a:endParaRPr kumimoji="1" lang="en-US" altLang="ja-JP" b="0">
              <a:latin typeface="+mn-ea"/>
              <a:ea typeface="+mn-ea"/>
            </a:endParaRPr>
          </a:p>
          <a:p>
            <a:pPr marL="171210" indent="-171210">
              <a:buFont typeface="Wingdings" panose="05000000000000000000" pitchFamily="2" charset="2"/>
              <a:buChar char="l"/>
            </a:pPr>
            <a:endParaRPr kumimoji="1" lang="en-US" altLang="ja-JP" b="0">
              <a:latin typeface="+mn-ea"/>
              <a:ea typeface="+mn-ea"/>
            </a:endParaRPr>
          </a:p>
          <a:p>
            <a:r>
              <a:rPr kumimoji="1" lang="en-US" altLang="ja-JP" b="0">
                <a:latin typeface="+mn-ea"/>
                <a:ea typeface="+mn-ea"/>
              </a:rPr>
              <a:t>※</a:t>
            </a:r>
            <a:r>
              <a:rPr kumimoji="1" lang="ja-JP" altLang="en-US" b="0">
                <a:latin typeface="+mn-ea"/>
                <a:ea typeface="+mn-ea"/>
              </a:rPr>
              <a:t>地形分類は、重ねるハザードマップで見ることができます。</a:t>
            </a: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20</a:t>
            </a:fld>
            <a:endParaRPr kumimoji="1" lang="ja-JP" altLang="en-US"/>
          </a:p>
        </p:txBody>
      </p:sp>
    </p:spTree>
    <p:extLst>
      <p:ext uri="{BB962C8B-B14F-4D97-AF65-F5344CB8AC3E}">
        <p14:creationId xmlns:p14="http://schemas.microsoft.com/office/powerpoint/2010/main" val="2757747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3120">
              <a:defRPr/>
            </a:pPr>
            <a:r>
              <a:rPr lang="en-US" altLang="ja-JP"/>
              <a:t>【</a:t>
            </a:r>
            <a:r>
              <a:rPr lang="ja-JP" altLang="en-US"/>
              <a:t>補足説明</a:t>
            </a:r>
            <a:r>
              <a:rPr lang="en-US" altLang="ja-JP"/>
              <a:t>】</a:t>
            </a:r>
          </a:p>
          <a:p>
            <a:pPr marL="171210" indent="-171210" defTabSz="913120">
              <a:buFont typeface="Arial" panose="020B0604020202020204" pitchFamily="34" charset="0"/>
              <a:buChar char="•"/>
              <a:defRPr/>
            </a:pPr>
            <a:r>
              <a:rPr lang="ja-JP" altLang="en-US">
                <a:latin typeface="+mn-ea"/>
              </a:rPr>
              <a:t>地形的に崖崩れや土石流などが発生しうる場所であっても、人家などがまったくない場所は土砂災害警戒区域等の指定の対象箇所にはならないことに注意が必要。</a:t>
            </a:r>
          </a:p>
          <a:p>
            <a:pPr marL="171210" indent="-171210" defTabSz="913120">
              <a:buFont typeface="Arial" panose="020B0604020202020204" pitchFamily="34" charset="0"/>
              <a:buChar char="•"/>
              <a:defRPr/>
            </a:pPr>
            <a:r>
              <a:rPr lang="ja-JP" altLang="en-US">
                <a:latin typeface="+mn-ea"/>
              </a:rPr>
              <a:t>典型的なのは山間部の道路。</a:t>
            </a:r>
            <a:endParaRPr lang="en-US" altLang="ja-JP">
              <a:latin typeface="+mn-ea"/>
            </a:endParaRPr>
          </a:p>
          <a:p>
            <a:pPr marL="171210" indent="-171210" defTabSz="913120">
              <a:buFont typeface="Arial" panose="020B0604020202020204" pitchFamily="34" charset="0"/>
              <a:buChar char="•"/>
              <a:defRPr/>
            </a:pPr>
            <a:r>
              <a:rPr lang="ja-JP" altLang="en-US">
                <a:latin typeface="+mn-ea"/>
              </a:rPr>
              <a:t>過去にも、土砂災害警戒区域等に指定されていない箇所で土砂災害が発生し、人的被害が出た事例もある。</a:t>
            </a:r>
            <a:endParaRPr lang="en-US" altLang="ja-JP">
              <a:latin typeface="+mn-ea"/>
            </a:endParaRPr>
          </a:p>
          <a:p>
            <a:pPr marL="171210" indent="-171210" defTabSz="913120">
              <a:buFont typeface="Arial" panose="020B0604020202020204" pitchFamily="34" charset="0"/>
              <a:buChar char="•"/>
              <a:defRPr/>
            </a:pPr>
            <a:r>
              <a:rPr lang="ja-JP" altLang="en-US">
                <a:latin typeface="+mn-ea"/>
              </a:rPr>
              <a:t>にはこのような地域が無数にある。</a:t>
            </a:r>
            <a:endParaRPr lang="en-US" altLang="ja-JP">
              <a:latin typeface="+mn-ea"/>
            </a:endParaRPr>
          </a:p>
          <a:p>
            <a:pPr marL="171210" indent="-171210" defTabSz="913120">
              <a:buFont typeface="Arial" panose="020B0604020202020204" pitchFamily="34" charset="0"/>
              <a:buChar char="•"/>
              <a:defRPr/>
            </a:pPr>
            <a:r>
              <a:rPr lang="ja-JP" altLang="en-US">
                <a:latin typeface="+mn-ea"/>
              </a:rPr>
              <a:t>ハザードマップを見て、「この道は土砂災害警戒区域になっていない。安全が保障された道だから心と折って避難しよう」などと判断することは適切ではありません。</a:t>
            </a:r>
            <a:endParaRPr lang="en-US" altLang="ja-JP">
              <a:latin typeface="+mn-ea"/>
            </a:endParaRPr>
          </a:p>
          <a:p>
            <a:pPr marL="171210" indent="-171210" defTabSz="913120">
              <a:buFont typeface="Arial" panose="020B0604020202020204" pitchFamily="34" charset="0"/>
              <a:buChar char="•"/>
              <a:defRPr/>
            </a:pPr>
            <a:r>
              <a:rPr lang="ja-JP" altLang="en-US">
                <a:latin typeface="+mn-ea"/>
              </a:rPr>
              <a:t>致命的な結果をもたらすことがあります。</a:t>
            </a:r>
            <a:endParaRPr lang="en-US" altLang="ja-JP">
              <a:latin typeface="+mn-ea"/>
            </a:endParaRPr>
          </a:p>
          <a:p>
            <a:pPr marL="171210" indent="-171210" defTabSz="913120">
              <a:buFont typeface="Arial" panose="020B0604020202020204" pitchFamily="34" charset="0"/>
              <a:buChar char="•"/>
              <a:defRPr/>
            </a:pPr>
            <a:r>
              <a:rPr lang="ja-JP" altLang="en-US">
                <a:latin typeface="+mn-ea"/>
              </a:rPr>
              <a:t>特に、風雨の激しい時などは、山間部の道路の通行は危険です。</a:t>
            </a:r>
          </a:p>
          <a:p>
            <a:pPr marL="171210" indent="-171210" defTabSz="913120">
              <a:buFont typeface="Wingdings" panose="05000000000000000000" pitchFamily="2" charset="2"/>
              <a:buChar char="l"/>
              <a:defRPr/>
            </a:pPr>
            <a:endParaRPr lang="ja-JP" altLang="en-US">
              <a:latin typeface="+mn-ea"/>
            </a:endParaRPr>
          </a:p>
        </p:txBody>
      </p:sp>
      <p:sp>
        <p:nvSpPr>
          <p:cNvPr id="4" name="スライド番号プレースホルダー 3"/>
          <p:cNvSpPr>
            <a:spLocks noGrp="1"/>
          </p:cNvSpPr>
          <p:nvPr>
            <p:ph type="sldNum" sz="quarter" idx="5"/>
          </p:nvPr>
        </p:nvSpPr>
        <p:spPr/>
        <p:txBody>
          <a:bodyPr/>
          <a:lstStyle/>
          <a:p>
            <a:fld id="{9D42ABD0-7D1A-4E09-B627-17A06166555A}" type="slidenum">
              <a:rPr kumimoji="1" lang="ja-JP" altLang="en-US" smtClean="0"/>
              <a:t>21</a:t>
            </a:fld>
            <a:endParaRPr kumimoji="1" lang="ja-JP" altLang="en-US"/>
          </a:p>
        </p:txBody>
      </p:sp>
    </p:spTree>
    <p:extLst>
      <p:ext uri="{BB962C8B-B14F-4D97-AF65-F5344CB8AC3E}">
        <p14:creationId xmlns:p14="http://schemas.microsoft.com/office/powerpoint/2010/main" val="308496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中項目「１．わがまち（地域）の災害発生のおそれ」で学んだことをまとめます。</a:t>
            </a:r>
            <a:endParaRPr lang="en-US" altLang="ja-JP"/>
          </a:p>
          <a:p>
            <a:pPr lvl="1"/>
            <a:endParaRPr lang="ja-JP" altLang="en-US"/>
          </a:p>
          <a:p>
            <a:endParaRPr lang="ja-JP" altLang="en-US"/>
          </a:p>
          <a:p>
            <a:endParaRPr lang="ja-JP" altLang="en-US"/>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22</a:t>
            </a:fld>
            <a:endParaRPr lang="ja-JP" altLang="en-US"/>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409300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近年、死者が出る大規模な地震災害が発生しています。</a:t>
            </a:r>
            <a:endParaRPr lang="en-US" altLang="ja-JP"/>
          </a:p>
          <a:p>
            <a:endParaRPr lang="en-US" altLang="ja-JP"/>
          </a:p>
          <a:p>
            <a:pPr marL="174788" indent="-174788">
              <a:buFont typeface="Arial" panose="020B0604020202020204" pitchFamily="34" charset="0"/>
              <a:buChar char="•"/>
            </a:pPr>
            <a:r>
              <a:rPr lang="ja-JP" altLang="en-US"/>
              <a:t>事例１）東日本大震災（気象庁の命名は、平成</a:t>
            </a:r>
            <a:r>
              <a:rPr lang="en-US" altLang="ja-JP"/>
              <a:t>23</a:t>
            </a:r>
            <a:r>
              <a:rPr lang="ja-JP" altLang="en-US"/>
              <a:t>年東北地方太平洋沖地震）：</a:t>
            </a:r>
            <a:r>
              <a:rPr lang="en-US" altLang="ja-JP"/>
              <a:t>2011</a:t>
            </a:r>
            <a:r>
              <a:rPr lang="ja-JP" altLang="en-US"/>
              <a:t>年（平成</a:t>
            </a:r>
            <a:r>
              <a:rPr lang="en-US" altLang="ja-JP"/>
              <a:t>23</a:t>
            </a:r>
            <a:r>
              <a:rPr lang="ja-JP" altLang="en-US"/>
              <a:t>年）</a:t>
            </a:r>
            <a:r>
              <a:rPr lang="en-US" altLang="ja-JP"/>
              <a:t>3</a:t>
            </a:r>
            <a:r>
              <a:rPr lang="ja-JP" altLang="en-US"/>
              <a:t>月</a:t>
            </a:r>
            <a:r>
              <a:rPr lang="en-US" altLang="ja-JP"/>
              <a:t>11</a:t>
            </a:r>
            <a:r>
              <a:rPr lang="ja-JP" altLang="en-US"/>
              <a:t>日。最大震度７。巨大な津波により沿岸部に壊滅的な被害が発生。</a:t>
            </a:r>
            <a:endParaRPr lang="en-US" altLang="ja-JP"/>
          </a:p>
          <a:p>
            <a:pPr marL="174788" indent="-174788">
              <a:buFont typeface="Arial" panose="020B0604020202020204" pitchFamily="34" charset="0"/>
              <a:buChar char="•"/>
            </a:pPr>
            <a:r>
              <a:rPr lang="ja-JP" altLang="en-US"/>
              <a:t>事例２）平成</a:t>
            </a:r>
            <a:r>
              <a:rPr lang="en-US" altLang="ja-JP"/>
              <a:t>28</a:t>
            </a:r>
            <a:r>
              <a:rPr lang="ja-JP" altLang="en-US"/>
              <a:t>年熊本地震：最初の震度７の地震は</a:t>
            </a:r>
            <a:r>
              <a:rPr lang="en-US" altLang="ja-JP"/>
              <a:t>4</a:t>
            </a:r>
            <a:r>
              <a:rPr lang="ja-JP" altLang="en-US"/>
              <a:t>月</a:t>
            </a:r>
            <a:r>
              <a:rPr lang="en-US" altLang="ja-JP"/>
              <a:t>14</a:t>
            </a:r>
            <a:r>
              <a:rPr lang="ja-JP" altLang="en-US"/>
              <a:t>日</a:t>
            </a:r>
            <a:r>
              <a:rPr lang="en-US" altLang="ja-JP"/>
              <a:t>21</a:t>
            </a:r>
            <a:r>
              <a:rPr lang="ja-JP" altLang="en-US"/>
              <a:t>時</a:t>
            </a:r>
            <a:r>
              <a:rPr lang="en-US" altLang="ja-JP"/>
              <a:t>26</a:t>
            </a:r>
            <a:r>
              <a:rPr lang="ja-JP" altLang="en-US"/>
              <a:t>分、</a:t>
            </a:r>
            <a:r>
              <a:rPr lang="en-US" altLang="ja-JP"/>
              <a:t>2</a:t>
            </a:r>
            <a:r>
              <a:rPr lang="ja-JP" altLang="en-US"/>
              <a:t>回目の震度</a:t>
            </a:r>
            <a:r>
              <a:rPr lang="en-US" altLang="ja-JP"/>
              <a:t>7</a:t>
            </a:r>
            <a:r>
              <a:rPr lang="ja-JP" altLang="en-US"/>
              <a:t>の地震（本震）は</a:t>
            </a:r>
            <a:r>
              <a:rPr lang="en-US" altLang="ja-JP"/>
              <a:t>4</a:t>
            </a:r>
            <a:r>
              <a:rPr lang="ja-JP" altLang="en-US"/>
              <a:t>月</a:t>
            </a:r>
            <a:r>
              <a:rPr lang="en-US" altLang="ja-JP"/>
              <a:t>16</a:t>
            </a:r>
            <a:r>
              <a:rPr lang="ja-JP" altLang="en-US"/>
              <a:t>日。最大震度７（</a:t>
            </a:r>
            <a:r>
              <a:rPr lang="en-US" altLang="ja-JP"/>
              <a:t>2</a:t>
            </a:r>
            <a:r>
              <a:rPr lang="ja-JP" altLang="en-US"/>
              <a:t>回）。</a:t>
            </a:r>
            <a:endParaRPr lang="en-US" altLang="ja-JP"/>
          </a:p>
          <a:p>
            <a:pPr marL="174788" indent="-174788">
              <a:buFont typeface="Arial" panose="020B0604020202020204" pitchFamily="34" charset="0"/>
              <a:buChar char="•"/>
            </a:pPr>
            <a:r>
              <a:rPr lang="ja-JP" altLang="en-US"/>
              <a:t>事例３）大阪府北部を震源とする地震：</a:t>
            </a:r>
            <a:r>
              <a:rPr lang="en-US" altLang="ja-JP"/>
              <a:t>2018</a:t>
            </a:r>
            <a:r>
              <a:rPr lang="ja-JP" altLang="en-US"/>
              <a:t>年（平成</a:t>
            </a:r>
            <a:r>
              <a:rPr lang="en-US" altLang="ja-JP"/>
              <a:t>30</a:t>
            </a:r>
            <a:r>
              <a:rPr lang="ja-JP" altLang="en-US"/>
              <a:t>年）</a:t>
            </a:r>
            <a:r>
              <a:rPr lang="en-US" altLang="ja-JP"/>
              <a:t>6</a:t>
            </a:r>
            <a:r>
              <a:rPr lang="ja-JP" altLang="en-US"/>
              <a:t>月</a:t>
            </a:r>
            <a:r>
              <a:rPr lang="en-US" altLang="ja-JP"/>
              <a:t>18</a:t>
            </a:r>
            <a:r>
              <a:rPr lang="ja-JP" altLang="en-US"/>
              <a:t>日。最大震度</a:t>
            </a:r>
            <a:r>
              <a:rPr lang="en-US" altLang="ja-JP"/>
              <a:t>6</a:t>
            </a:r>
            <a:r>
              <a:rPr lang="ja-JP" altLang="en-US"/>
              <a:t>弱。小学校のプール沿いのブロック塀が倒壊し死亡事故発生。</a:t>
            </a:r>
            <a:endParaRPr lang="en-US" altLang="ja-JP"/>
          </a:p>
          <a:p>
            <a:pPr marL="174788" indent="-174788">
              <a:buFont typeface="Arial" panose="020B0604020202020204" pitchFamily="34" charset="0"/>
              <a:buChar char="•"/>
            </a:pPr>
            <a:r>
              <a:rPr lang="ja-JP" altLang="en-US"/>
              <a:t>事例４）令和</a:t>
            </a:r>
            <a:r>
              <a:rPr lang="en-US" altLang="ja-JP"/>
              <a:t>6</a:t>
            </a:r>
            <a:r>
              <a:rPr lang="ja-JP" altLang="en-US"/>
              <a:t>年能登半島地震：</a:t>
            </a:r>
            <a:r>
              <a:rPr lang="en-US" altLang="ja-JP"/>
              <a:t>2024</a:t>
            </a:r>
            <a:r>
              <a:rPr lang="ja-JP" altLang="en-US"/>
              <a:t>年（令和</a:t>
            </a:r>
            <a:r>
              <a:rPr lang="en-US" altLang="ja-JP"/>
              <a:t>6</a:t>
            </a:r>
            <a:r>
              <a:rPr lang="ja-JP" altLang="en-US"/>
              <a:t>年）１月１日。最大震度７。多くの建物の倒壊、沿岸部での津波による被害、土砂災害、延焼火災など多くの被害が発生。</a:t>
            </a:r>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3</a:t>
            </a:fld>
            <a:endParaRPr lang="ja-JP" altLang="en-US"/>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2156956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5033" indent="-175033">
              <a:buFont typeface="Arial" panose="020B0604020202020204" pitchFamily="34" charset="0"/>
              <a:buChar char="•"/>
            </a:pPr>
            <a:r>
              <a:rPr lang="ja-JP" altLang="en-US"/>
              <a:t>大雨や台風、竜巻などの強風により、多くの死者が発生したり、家屋が倒壊するなどの大規模な風水害が発生しています。</a:t>
            </a:r>
            <a:endParaRPr lang="en-US" altLang="ja-JP"/>
          </a:p>
          <a:p>
            <a:endParaRPr lang="en-US" altLang="ja-JP"/>
          </a:p>
          <a:p>
            <a:pPr marL="175033" indent="-175033">
              <a:buFont typeface="Arial" panose="020B0604020202020204" pitchFamily="34" charset="0"/>
              <a:buChar char="•"/>
            </a:pPr>
            <a:r>
              <a:rPr lang="ja-JP" altLang="en-US"/>
              <a:t>事例１）平成</a:t>
            </a:r>
            <a:r>
              <a:rPr lang="en-US" altLang="ja-JP"/>
              <a:t>26</a:t>
            </a:r>
            <a:r>
              <a:rPr lang="ja-JP" altLang="en-US"/>
              <a:t>年</a:t>
            </a:r>
            <a:r>
              <a:rPr lang="en-US" altLang="ja-JP"/>
              <a:t>8</a:t>
            </a:r>
            <a:r>
              <a:rPr lang="ja-JP" altLang="en-US"/>
              <a:t>月豪雨：北陸、東海、近畿、中国、四国など広範囲に被害が発生。特に広島市では土砂災害により多数の死者が発生。</a:t>
            </a:r>
            <a:endParaRPr lang="en-US" altLang="ja-JP"/>
          </a:p>
          <a:p>
            <a:pPr marL="175033" indent="-175033">
              <a:buFont typeface="Arial" panose="020B0604020202020204" pitchFamily="34" charset="0"/>
              <a:buChar char="•"/>
            </a:pPr>
            <a:r>
              <a:rPr lang="ja-JP" altLang="en-US"/>
              <a:t>事例２）平成</a:t>
            </a:r>
            <a:r>
              <a:rPr lang="en-US" altLang="ja-JP"/>
              <a:t>29</a:t>
            </a:r>
            <a:r>
              <a:rPr lang="ja-JP" altLang="en-US"/>
              <a:t>年九州北部豪雨：福岡県や大分県などで河川氾濫、土砂災害が発生。</a:t>
            </a:r>
            <a:endParaRPr lang="en-US" altLang="ja-JP"/>
          </a:p>
          <a:p>
            <a:pPr marL="175033" indent="-175033">
              <a:buFont typeface="Arial" panose="020B0604020202020204" pitchFamily="34" charset="0"/>
              <a:buChar char="•"/>
            </a:pPr>
            <a:r>
              <a:rPr lang="ja-JP" altLang="en-US"/>
              <a:t>事例３）平成</a:t>
            </a:r>
            <a:r>
              <a:rPr lang="en-US" altLang="ja-JP"/>
              <a:t>30</a:t>
            </a:r>
            <a:r>
              <a:rPr lang="ja-JP" altLang="en-US"/>
              <a:t>年</a:t>
            </a:r>
            <a:r>
              <a:rPr lang="en-US" altLang="ja-JP"/>
              <a:t>7</a:t>
            </a:r>
            <a:r>
              <a:rPr lang="ja-JP" altLang="en-US"/>
              <a:t>月豪雨：西日本を中心に、北海道や中部地方を含む全国的に広い範囲で記録された台風</a:t>
            </a:r>
            <a:r>
              <a:rPr lang="en-US" altLang="ja-JP"/>
              <a:t>7</a:t>
            </a:r>
            <a:r>
              <a:rPr lang="ja-JP" altLang="en-US"/>
              <a:t>号および梅雨前線等の影響による集中豪雨。西日本を中心に、河川の氾濫や洪水、土砂災害などの被害が発生。倉敷市真備町</a:t>
            </a:r>
            <a:r>
              <a:rPr lang="en-US" altLang="ja-JP"/>
              <a:t>(</a:t>
            </a:r>
            <a:r>
              <a:rPr lang="ja-JP" altLang="en-US"/>
              <a:t>まびちょう</a:t>
            </a:r>
            <a:r>
              <a:rPr lang="en-US" altLang="ja-JP"/>
              <a:t>)</a:t>
            </a:r>
            <a:r>
              <a:rPr lang="ja-JP" altLang="en-US"/>
              <a:t>では堤防の決壊により広範囲が冠水。</a:t>
            </a:r>
            <a:endParaRPr lang="en-US" altLang="ja-JP"/>
          </a:p>
          <a:p>
            <a:pPr marL="175033" indent="-175033">
              <a:buFont typeface="Arial" panose="020B0604020202020204" pitchFamily="34" charset="0"/>
              <a:buChar char="•"/>
            </a:pPr>
            <a:r>
              <a:rPr lang="ja-JP" altLang="en-US"/>
              <a:t>事例４）令和元年台風</a:t>
            </a:r>
            <a:r>
              <a:rPr lang="en-US" altLang="ja-JP"/>
              <a:t>15</a:t>
            </a:r>
            <a:r>
              <a:rPr lang="ja-JP" altLang="en-US"/>
              <a:t>号災害：関東地方に上陸した台風により、千葉県を中心に、多くの建物に被害（例：屋根・瓦の被害。ゴルフ練習場の鉄柱が風圧によって倒壊し家屋被害）。電柱や大型鉄塔の倒壊により長期間の停電が発生。</a:t>
            </a:r>
            <a:endParaRPr lang="en-US" altLang="ja-JP"/>
          </a:p>
          <a:p>
            <a:endParaRPr lang="en-US" altLang="ja-JP"/>
          </a:p>
          <a:p>
            <a:endParaRPr lang="ja-JP" altLang="en-US"/>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4</a:t>
            </a:fld>
            <a:endParaRPr lang="ja-JP" altLang="en-US"/>
          </a:p>
        </p:txBody>
      </p:sp>
      <p:sp>
        <p:nvSpPr>
          <p:cNvPr id="7" name="スライド イメージ プレースホルダー 6">
            <a:extLst>
              <a:ext uri="{FF2B5EF4-FFF2-40B4-BE49-F238E27FC236}">
                <a16:creationId xmlns:a16="http://schemas.microsoft.com/office/drawing/2014/main" id="{24016525-7EF9-48A1-82BB-5DA97174D95D}"/>
              </a:ext>
            </a:extLst>
          </p:cNvPr>
          <p:cNvSpPr>
            <a:spLocks noGrp="1" noRot="1" noChangeAspect="1"/>
          </p:cNvSpPr>
          <p:nvPr>
            <p:ph type="sldImg"/>
          </p:nvPr>
        </p:nvSpPr>
        <p:spPr>
          <a:xfrm>
            <a:off x="608013" y="588963"/>
            <a:ext cx="5591175" cy="4194175"/>
          </a:xfrm>
        </p:spPr>
      </p:sp>
    </p:spTree>
    <p:extLst>
      <p:ext uri="{BB962C8B-B14F-4D97-AF65-F5344CB8AC3E}">
        <p14:creationId xmlns:p14="http://schemas.microsoft.com/office/powerpoint/2010/main" val="1324915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5</a:t>
            </a:fld>
            <a:endParaRPr lang="ja-JP" altLang="en-US"/>
          </a:p>
        </p:txBody>
      </p:sp>
      <p:sp>
        <p:nvSpPr>
          <p:cNvPr id="6" name="スライド イメージ プレースホルダー 5"/>
          <p:cNvSpPr>
            <a:spLocks noGrp="1" noRot="1" noChangeAspect="1"/>
          </p:cNvSpPr>
          <p:nvPr>
            <p:ph type="sldImg"/>
          </p:nvPr>
        </p:nvSpPr>
        <p:spPr>
          <a:xfrm>
            <a:off x="606425" y="588963"/>
            <a:ext cx="5584825" cy="4187825"/>
          </a:xfrm>
        </p:spPr>
      </p:sp>
      <p:sp>
        <p:nvSpPr>
          <p:cNvPr id="7" name="ノート プレースホルダー 6"/>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322080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本スライドの赤枠の内容は、研修を行う地域で発生が想定されている地震の被害想定の情報に置き換えて下さい。</a:t>
            </a:r>
            <a:endParaRPr lang="en-US" altLang="ja-JP"/>
          </a:p>
          <a:p>
            <a:endParaRPr lang="en-US" altLang="ja-JP"/>
          </a:p>
          <a:p>
            <a:pPr marL="174788" indent="-174788">
              <a:buFont typeface="Arial" panose="020B0604020202020204" pitchFamily="34" charset="0"/>
              <a:buChar char="•"/>
            </a:pPr>
            <a:r>
              <a:rPr lang="ja-JP" altLang="en-US"/>
              <a:t>自地域で想定されている地震（想定地震の名称、震源、マグニチュード、最大震度）と被害の概要を説明します。</a:t>
            </a:r>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6</a:t>
            </a:fld>
            <a:endParaRPr lang="ja-JP" altLang="en-US"/>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22542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本スライドの赤枠の内容は、研修を行う地域で発生が想定されている風水害の被害想定の情報に置き換えて下さい。</a:t>
            </a:r>
            <a:endParaRPr lang="en-US" altLang="ja-JP"/>
          </a:p>
          <a:p>
            <a:endParaRPr lang="en-US" altLang="ja-JP"/>
          </a:p>
          <a:p>
            <a:pPr marL="174788" indent="-174788">
              <a:buFont typeface="Arial" panose="020B0604020202020204" pitchFamily="34" charset="0"/>
              <a:buChar char="•"/>
            </a:pPr>
            <a:r>
              <a:rPr lang="ja-JP" altLang="en-US"/>
              <a:t>自地域で想定されている風水害における主な被害の概要について説明します。</a:t>
            </a:r>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7</a:t>
            </a:fld>
            <a:endParaRPr lang="ja-JP" altLang="en-US"/>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3734563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受講者に、「地震発生時に、私たちが住む地域にはどのような被害が想定されているでしょうか？」と投げかけます。</a:t>
            </a:r>
            <a:endParaRPr lang="en-US" altLang="ja-JP"/>
          </a:p>
          <a:p>
            <a:r>
              <a:rPr lang="ja-JP" altLang="en-US"/>
              <a:t>（何人かの受講者を指名して、答えてもらってもよいでしょう。）</a:t>
            </a:r>
            <a:endParaRPr lang="en-US" altLang="ja-JP"/>
          </a:p>
          <a:p>
            <a:pPr marL="174788" indent="-174788">
              <a:buFont typeface="Arial" panose="020B0604020202020204" pitchFamily="34" charset="0"/>
              <a:buChar char="•"/>
            </a:pPr>
            <a:r>
              <a:rPr lang="ja-JP" altLang="en-US"/>
              <a:t>「地震災害における地域の危険について、科学的なデータである被害想定やハザードマップを使って確認していきましょう」と、次のワークショップにつなげます。</a:t>
            </a:r>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8</a:t>
            </a:fld>
            <a:endParaRPr lang="ja-JP" altLang="en-US"/>
          </a:p>
        </p:txBody>
      </p:sp>
      <p:sp>
        <p:nvSpPr>
          <p:cNvPr id="7" name="スライド イメージ プレースホルダー 6">
            <a:extLst>
              <a:ext uri="{FF2B5EF4-FFF2-40B4-BE49-F238E27FC236}">
                <a16:creationId xmlns:a16="http://schemas.microsoft.com/office/drawing/2014/main" id="{0DA69F84-6837-468A-BB6A-2A9A01D8C14A}"/>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3452932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a:t>【</a:t>
            </a:r>
            <a:r>
              <a:rPr lang="ja-JP" altLang="en-US"/>
              <a:t>補足説明</a:t>
            </a:r>
            <a:r>
              <a:rPr lang="en-US" altLang="ja-JP"/>
              <a:t>】</a:t>
            </a:r>
          </a:p>
          <a:p>
            <a:pPr marL="174788" indent="-174788">
              <a:buFont typeface="Arial" panose="020B0604020202020204" pitchFamily="34" charset="0"/>
              <a:buChar char="•"/>
            </a:pPr>
            <a:r>
              <a:rPr lang="ja-JP" altLang="en-US"/>
              <a:t>次の資料を、受講者一人一人に配布します。</a:t>
            </a:r>
            <a:endParaRPr lang="en-US" altLang="ja-JP"/>
          </a:p>
          <a:p>
            <a:pPr lvl="1"/>
            <a:r>
              <a:rPr lang="ja-JP" altLang="en-US"/>
              <a:t>自地域の「地震被害想定」（</a:t>
            </a:r>
            <a:r>
              <a:rPr lang="en-US" altLang="ja-JP"/>
              <a:t>P9</a:t>
            </a:r>
            <a:r>
              <a:rPr lang="ja-JP" altLang="en-US"/>
              <a:t>で用意したもの）</a:t>
            </a:r>
            <a:endParaRPr lang="en-US" altLang="ja-JP"/>
          </a:p>
          <a:p>
            <a:pPr lvl="1"/>
            <a:r>
              <a:rPr lang="ja-JP" altLang="en-US"/>
              <a:t>自地域の地震に関する「ハザードマップ」（震度分布図、液状化の危険度、建物倒壊危険度、火災発生危険度など）（</a:t>
            </a:r>
            <a:r>
              <a:rPr lang="en-US" altLang="ja-JP"/>
              <a:t>P9</a:t>
            </a:r>
            <a:r>
              <a:rPr lang="ja-JP" altLang="en-US"/>
              <a:t>で用意したもの）</a:t>
            </a:r>
            <a:endParaRPr lang="en-US" altLang="ja-JP"/>
          </a:p>
          <a:p>
            <a:pPr lvl="1"/>
            <a:r>
              <a:rPr lang="ja-JP" altLang="en-US"/>
              <a:t>補助教材の「ワークシート（地震）」（別添）</a:t>
            </a:r>
            <a:endParaRPr lang="en-US" altLang="ja-JP"/>
          </a:p>
          <a:p>
            <a:endParaRPr lang="en-US" altLang="ja-JP"/>
          </a:p>
          <a:p>
            <a:pPr marL="174788" indent="-174788">
              <a:buFont typeface="Arial" panose="020B0604020202020204" pitchFamily="34" charset="0"/>
              <a:buChar char="•"/>
            </a:pPr>
            <a:r>
              <a:rPr lang="ja-JP" altLang="en-US"/>
              <a:t>以下の順番でワークシートへの書き込みを促します。</a:t>
            </a:r>
            <a:endParaRPr lang="en-US" altLang="ja-JP"/>
          </a:p>
          <a:p>
            <a:pPr marL="174788" indent="-174788">
              <a:buFont typeface="Arial" panose="020B0604020202020204" pitchFamily="34" charset="0"/>
              <a:buChar char="•"/>
            </a:pPr>
            <a:r>
              <a:rPr lang="ja-JP" altLang="en-US"/>
              <a:t>震度分布図を見て、想定震度を確認し記述する。</a:t>
            </a:r>
            <a:endParaRPr lang="en-US" altLang="ja-JP"/>
          </a:p>
          <a:p>
            <a:pPr marL="174788" indent="-174788">
              <a:buFont typeface="Arial" panose="020B0604020202020204" pitchFamily="34" charset="0"/>
              <a:buChar char="•"/>
            </a:pPr>
            <a:r>
              <a:rPr lang="ja-JP" altLang="en-US"/>
              <a:t>ハザードマップを見て、地域の位置と範囲を確認する。</a:t>
            </a:r>
            <a:endParaRPr lang="en-US" altLang="ja-JP"/>
          </a:p>
          <a:p>
            <a:pPr marL="174788" indent="-174788">
              <a:buFont typeface="Arial" panose="020B0604020202020204" pitchFamily="34" charset="0"/>
              <a:buChar char="•"/>
            </a:pPr>
            <a:r>
              <a:rPr lang="ja-JP" altLang="en-US"/>
              <a:t>津波の浸水エリアに入っているかどうかを確認し、あり・なしのどちらかに〇を記入。</a:t>
            </a:r>
            <a:endParaRPr lang="en-US" altLang="ja-JP"/>
          </a:p>
          <a:p>
            <a:pPr marL="174788" indent="-174788">
              <a:buFont typeface="Arial" panose="020B0604020202020204" pitchFamily="34" charset="0"/>
              <a:buChar char="•"/>
            </a:pPr>
            <a:r>
              <a:rPr lang="ja-JP" altLang="en-US"/>
              <a:t>津波の可能性が「あり」の場合は、ハザードマップから浸水深を把握し書き出す。津波到達時間もあれば書き出す。</a:t>
            </a:r>
            <a:endParaRPr lang="en-US" altLang="ja-JP"/>
          </a:p>
          <a:p>
            <a:pPr marL="174788" indent="-174788">
              <a:buFont typeface="Arial" panose="020B0604020202020204" pitchFamily="34" charset="0"/>
              <a:buChar char="•"/>
            </a:pPr>
            <a:r>
              <a:rPr lang="ja-JP" altLang="en-US"/>
              <a:t>液状化の可能性について、あり・なしのどちらかに〇を記入。</a:t>
            </a:r>
            <a:endParaRPr lang="en-US" altLang="ja-JP"/>
          </a:p>
          <a:p>
            <a:pPr marL="174788" indent="-174788">
              <a:buFont typeface="Arial" panose="020B0604020202020204" pitchFamily="34" charset="0"/>
              <a:buChar char="•"/>
            </a:pPr>
            <a:r>
              <a:rPr lang="ja-JP" altLang="en-US"/>
              <a:t>その他に気づいた被害などがあれば書き出してもらう。</a:t>
            </a:r>
            <a:endParaRPr lang="en-US" altLang="ja-JP"/>
          </a:p>
          <a:p>
            <a:endParaRPr lang="en-US" altLang="ja-JP"/>
          </a:p>
        </p:txBody>
      </p:sp>
      <p:sp>
        <p:nvSpPr>
          <p:cNvPr id="4" name="スライド番号プレースホルダー 3"/>
          <p:cNvSpPr>
            <a:spLocks noGrp="1"/>
          </p:cNvSpPr>
          <p:nvPr>
            <p:ph type="sldNum" sz="quarter" idx="5"/>
          </p:nvPr>
        </p:nvSpPr>
        <p:spPr/>
        <p:txBody>
          <a:bodyPr/>
          <a:lstStyle/>
          <a:p>
            <a:fld id="{9D42ABD0-7D1A-4E09-B627-17A06166555A}" type="slidenum">
              <a:rPr lang="ja-JP" altLang="en-US" smtClean="0"/>
              <a:pPr/>
              <a:t>9</a:t>
            </a:fld>
            <a:endParaRPr lang="ja-JP" altLang="en-US"/>
          </a:p>
        </p:txBody>
      </p:sp>
      <p:sp>
        <p:nvSpPr>
          <p:cNvPr id="7" name="スライド イメージ プレースホルダー 6">
            <a:extLst>
              <a:ext uri="{FF2B5EF4-FFF2-40B4-BE49-F238E27FC236}">
                <a16:creationId xmlns:a16="http://schemas.microsoft.com/office/drawing/2014/main" id="{575469DF-226D-4C88-ADA9-805A1097A39F}"/>
              </a:ext>
            </a:extLst>
          </p:cNvPr>
          <p:cNvSpPr>
            <a:spLocks noGrp="1" noRot="1" noChangeAspect="1"/>
          </p:cNvSpPr>
          <p:nvPr>
            <p:ph type="sldImg"/>
          </p:nvPr>
        </p:nvSpPr>
        <p:spPr>
          <a:xfrm>
            <a:off x="606425" y="588963"/>
            <a:ext cx="5584825" cy="4187825"/>
          </a:xfrm>
        </p:spPr>
      </p:sp>
    </p:spTree>
    <p:extLst>
      <p:ext uri="{BB962C8B-B14F-4D97-AF65-F5344CB8AC3E}">
        <p14:creationId xmlns:p14="http://schemas.microsoft.com/office/powerpoint/2010/main" val="3443548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063C3AE-A6B3-4AB6-9C2D-646304FD865B}"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7" name="Slide Number Placeholder 5">
            <a:extLst>
              <a:ext uri="{FF2B5EF4-FFF2-40B4-BE49-F238E27FC236}">
                <a16:creationId xmlns:a16="http://schemas.microsoft.com/office/drawing/2014/main" id="{F126F7ED-BDC0-44DB-A17E-DE20B42858F1}"/>
              </a:ext>
            </a:extLst>
          </p:cNvPr>
          <p:cNvSpPr>
            <a:spLocks noGrp="1"/>
          </p:cNvSpPr>
          <p:nvPr>
            <p:ph type="sldNum" sz="quarter" idx="12"/>
          </p:nvPr>
        </p:nvSpPr>
        <p:spPr>
          <a:xfrm>
            <a:off x="7086600" y="6492875"/>
            <a:ext cx="20574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9791967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431800" y="431800"/>
            <a:ext cx="8280400"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903845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7014392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7BD420-80C1-4C5F-BFAE-043128BC8D74}"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292722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248C694-695C-47E5-9F13-D1E8FF7DB8E7}"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27477311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48FA97E-FA00-4788-9F1A-C81F500465D0}"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3608189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84164763-E8E2-4C1F-8756-BB316BCA2A06}"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3067377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697"/>
            <a:ext cx="9144000" cy="650083"/>
          </a:xfrm>
          <a:prstGeom prst="rect">
            <a:avLst/>
          </a:prstGeom>
          <a:solidFill>
            <a:srgbClr val="35A16B"/>
          </a:solidFill>
        </p:spPr>
        <p:txBody>
          <a:bodyPr>
            <a:noAutofit/>
          </a:bodyPr>
          <a:lstStyle>
            <a:lvl1pPr>
              <a:defRPr sz="3200" b="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409575" y="889000"/>
            <a:ext cx="83438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0232EB7-813D-4441-ACE1-9334F6C58937}"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17414229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0" y="-28575"/>
            <a:ext cx="9144000" cy="650083"/>
          </a:xfrm>
          <a:prstGeom prst="rect">
            <a:avLst/>
          </a:prstGeom>
          <a:solidFill>
            <a:schemeClr val="accent4">
              <a:lumMod val="75000"/>
            </a:schemeClr>
          </a:solidFill>
        </p:spPr>
        <p:txBody>
          <a:bodyPr lIns="288000">
            <a:noAutofit/>
          </a:bodyPr>
          <a:lstStyle>
            <a:lvl1pPr algn="l">
              <a:defRPr sz="3200" b="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defRPr>
            </a:lvl1pPr>
          </a:lstStyle>
          <a:p>
            <a:r>
              <a:rPr lang="ja-JP" altLang="en-US"/>
              <a:t>マスター タイトルの書式設定</a:t>
            </a:r>
            <a:endParaRPr lang="en-US"/>
          </a:p>
        </p:txBody>
      </p:sp>
      <p:sp>
        <p:nvSpPr>
          <p:cNvPr id="3" name="Content Placeholder 2"/>
          <p:cNvSpPr>
            <a:spLocks noGrp="1"/>
          </p:cNvSpPr>
          <p:nvPr>
            <p:ph idx="1" hasCustomPrompt="1"/>
          </p:nvPr>
        </p:nvSpPr>
        <p:spPr>
          <a:xfrm>
            <a:off x="409575" y="889000"/>
            <a:ext cx="8343899" cy="5969000"/>
          </a:xfrm>
        </p:spPr>
        <p:txBody>
          <a:bodyPr/>
          <a:lstStyle>
            <a:lvl1pPr marL="228600" indent="-228600">
              <a:buFont typeface="Wingdings" panose="05000000000000000000" pitchFamily="2" charset="2"/>
              <a:buChar char="l"/>
              <a:defRPr>
                <a:latin typeface="HGPｺﾞｼｯｸE" panose="020B0900000000000000" pitchFamily="50" charset="-128"/>
                <a:ea typeface="HGPｺﾞｼｯｸE" panose="020B0900000000000000" pitchFamily="50" charset="-128"/>
              </a:defRPr>
            </a:lvl1pPr>
            <a:lvl2pPr>
              <a:lnSpc>
                <a:spcPct val="120000"/>
              </a:lnSpc>
              <a:spcBef>
                <a:spcPts val="0"/>
              </a:spcBef>
              <a:defRPr>
                <a:latin typeface="ＭＳ ゴシック" panose="020B0609070205080204" pitchFamily="49" charset="-128"/>
                <a:ea typeface="ＭＳ ゴシック" panose="020B0609070205080204" pitchFamily="49" charset="-128"/>
              </a:defRPr>
            </a:lvl2pPr>
            <a:lvl3pPr>
              <a:lnSpc>
                <a:spcPct val="120000"/>
              </a:lnSpc>
              <a:spcBef>
                <a:spcPts val="0"/>
              </a:spcBef>
              <a:defRPr>
                <a:latin typeface="ＭＳ ゴシック" panose="020B0609070205080204" pitchFamily="49" charset="-128"/>
                <a:ea typeface="ＭＳ ゴシック" panose="020B0609070205080204" pitchFamily="49" charset="-128"/>
              </a:defRPr>
            </a:lvl3pPr>
            <a:lvl4pPr>
              <a:lnSpc>
                <a:spcPct val="120000"/>
              </a:lnSpc>
              <a:spcBef>
                <a:spcPts val="0"/>
              </a:spcBef>
              <a:defRPr>
                <a:latin typeface="ＭＳ ゴシック" panose="020B0609070205080204" pitchFamily="49" charset="-128"/>
                <a:ea typeface="ＭＳ ゴシック" panose="020B0609070205080204" pitchFamily="49" charset="-128"/>
              </a:defRPr>
            </a:lvl4pPr>
            <a:lvl5pPr>
              <a:lnSpc>
                <a:spcPct val="120000"/>
              </a:lnSpc>
              <a:spcBef>
                <a:spcPts val="0"/>
              </a:spcBef>
              <a:defRPr>
                <a:latin typeface="ＭＳ ゴシック" panose="020B0609070205080204" pitchFamily="49" charset="-128"/>
                <a:ea typeface="ＭＳ ゴシック" panose="020B0609070205080204" pitchFamily="49" charset="-128"/>
              </a:defRPr>
            </a:lvl5pPr>
          </a:lstStyle>
          <a:p>
            <a:pPr lvl="0"/>
            <a:r>
              <a:rPr lang="ja-JP" altLang="en-US"/>
              <a:t> 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0232EB7-813D-4441-ACE1-9334F6C58937}" type="datetime1">
              <a:rPr kumimoji="1" lang="ja-JP" altLang="en-US" smtClean="0"/>
              <a:t>2024/3/28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24414259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3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914400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266700" y="825500"/>
            <a:ext cx="86106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4" descr="「ピクトグラム　フリー　ペン」の画像検索結果">
            <a:extLst>
              <a:ext uri="{FF2B5EF4-FFF2-40B4-BE49-F238E27FC236}">
                <a16:creationId xmlns:a16="http://schemas.microsoft.com/office/drawing/2014/main" id="{66DE3B5C-31B0-429C-A63C-E937CCF669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8296" y="-43312"/>
            <a:ext cx="890226"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7480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174171" y="159656"/>
            <a:ext cx="8781143"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title"/>
          </p:nvPr>
        </p:nvSpPr>
        <p:spPr>
          <a:xfrm>
            <a:off x="621392" y="1550082"/>
            <a:ext cx="78867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621392" y="4557486"/>
            <a:ext cx="78867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91600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2AF33627-8408-484C-82E0-FBBA0B252109}" type="datetime1">
              <a:rPr kumimoji="1" lang="ja-JP" altLang="en-US" smtClean="0"/>
              <a:t>2024/3/28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13691080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B33AC838-1347-42DC-8205-9FF0B7D30B46}" type="datetime1">
              <a:rPr kumimoji="1" lang="ja-JP" altLang="en-US" smtClean="0"/>
              <a:t>2024/3/28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4194926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4B051BF7-F66B-4531-BCC4-5D7F93C53213}" type="datetime1">
              <a:rPr kumimoji="1" lang="ja-JP" altLang="en-US" smtClean="0"/>
              <a:t>2024/3/28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48C0FCB9-D989-46F1-965E-624BDAC7E129}" type="slidenum">
              <a:rPr kumimoji="1" lang="ja-JP" altLang="en-US" smtClean="0"/>
              <a:t>‹#›</a:t>
            </a:fld>
            <a:endParaRPr kumimoji="1" lang="ja-JP" altLang="en-US"/>
          </a:p>
        </p:txBody>
      </p:sp>
    </p:spTree>
    <p:extLst>
      <p:ext uri="{BB962C8B-B14F-4D97-AF65-F5344CB8AC3E}">
        <p14:creationId xmlns:p14="http://schemas.microsoft.com/office/powerpoint/2010/main" val="12939364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7086600" y="6492875"/>
            <a:ext cx="20574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91ED49BB-BC92-46F8-AAEF-93E5D653CF29}"/>
              </a:ext>
            </a:extLst>
          </p:cNvPr>
          <p:cNvSpPr/>
          <p:nvPr userDrawn="1"/>
        </p:nvSpPr>
        <p:spPr>
          <a:xfrm>
            <a:off x="0" y="0"/>
            <a:ext cx="9144000" cy="6858000"/>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F3597E93-09F7-4DA4-BAB6-29676FDA0D13}"/>
              </a:ext>
            </a:extLst>
          </p:cNvPr>
          <p:cNvSpPr/>
          <p:nvPr userDrawn="1"/>
        </p:nvSpPr>
        <p:spPr>
          <a:xfrm>
            <a:off x="266700" y="825500"/>
            <a:ext cx="86106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40704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85713-B5C3-436A-892A-C08907ECB122}" type="datetime1">
              <a:rPr kumimoji="1" lang="ja-JP" altLang="en-US" smtClean="0"/>
              <a:t>2024/3/28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7" name="Slide Number Placeholder 5">
            <a:extLst>
              <a:ext uri="{FF2B5EF4-FFF2-40B4-BE49-F238E27FC236}">
                <a16:creationId xmlns:a16="http://schemas.microsoft.com/office/drawing/2014/main" id="{B555D78C-C07B-4496-8064-6477A607102C}"/>
              </a:ext>
            </a:extLst>
          </p:cNvPr>
          <p:cNvSpPr>
            <a:spLocks noGrp="1"/>
          </p:cNvSpPr>
          <p:nvPr>
            <p:ph type="sldNum" sz="quarter" idx="4"/>
          </p:nvPr>
        </p:nvSpPr>
        <p:spPr>
          <a:xfrm>
            <a:off x="7086600" y="6492875"/>
            <a:ext cx="2057400" cy="365125"/>
          </a:xfrm>
          <a:prstGeom prst="rect">
            <a:avLst/>
          </a:prstGeom>
        </p:spPr>
        <p:txBody>
          <a:bodyPr/>
          <a:lstStyle>
            <a:lvl1pPr>
              <a:defRPr sz="14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Tree>
    <p:extLst>
      <p:ext uri="{BB962C8B-B14F-4D97-AF65-F5344CB8AC3E}">
        <p14:creationId xmlns:p14="http://schemas.microsoft.com/office/powerpoint/2010/main" val="6425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5" r:id="rId3"/>
    <p:sldLayoutId id="2147483676" r:id="rId4"/>
    <p:sldLayoutId id="2147483663" r:id="rId5"/>
    <p:sldLayoutId id="2147483664" r:id="rId6"/>
    <p:sldLayoutId id="2147483665" r:id="rId7"/>
    <p:sldLayoutId id="2147483666" r:id="rId8"/>
    <p:sldLayoutId id="2147483667" r:id="rId9"/>
    <p:sldLayoutId id="2147483673" r:id="rId10"/>
    <p:sldLayoutId id="2147483674" r:id="rId11"/>
    <p:sldLayoutId id="2147483668" r:id="rId12"/>
    <p:sldLayoutId id="2147483669" r:id="rId13"/>
    <p:sldLayoutId id="2147483670" r:id="rId14"/>
    <p:sldLayoutId id="2147483671" r:id="rId1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p:txBody>
          <a:bodyPr/>
          <a:lstStyle/>
          <a:p>
            <a:pPr algn="l"/>
            <a:r>
              <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rPr>
              <a:t>C3</a:t>
            </a: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わがまち（地域）の</a:t>
            </a:r>
            <a:br>
              <a:rPr kumimoji="1" lang="en-US" altLang="ja-JP">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　　災害発生のおそれ</a:t>
            </a:r>
          </a:p>
        </p:txBody>
      </p:sp>
      <p:sp>
        <p:nvSpPr>
          <p:cNvPr id="3" name="正方形/長方形 2">
            <a:extLst>
              <a:ext uri="{FF2B5EF4-FFF2-40B4-BE49-F238E27FC236}">
                <a16:creationId xmlns:a16="http://schemas.microsoft.com/office/drawing/2014/main" id="{02B14AF4-685D-4C9E-AA84-C819A7CBF6AC}"/>
              </a:ext>
            </a:extLst>
          </p:cNvPr>
          <p:cNvSpPr/>
          <p:nvPr/>
        </p:nvSpPr>
        <p:spPr>
          <a:xfrm>
            <a:off x="7687733" y="287867"/>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lumMod val="65000"/>
                    <a:lumOff val="35000"/>
                  </a:schemeClr>
                </a:solidFill>
                <a:latin typeface="HGPｺﾞｼｯｸE" panose="020B0900000000000000" pitchFamily="50" charset="-128"/>
                <a:ea typeface="HGPｺﾞｼｯｸE" panose="020B0900000000000000" pitchFamily="50" charset="-128"/>
              </a:rPr>
              <a:t>15</a:t>
            </a:r>
            <a:r>
              <a:rPr kumimoji="1"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2931880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p:txBody>
          <a:bodyPr/>
          <a:lstStyle/>
          <a:p>
            <a:fld id="{48C0FCB9-D989-46F1-965E-624BDAC7E129}" type="slidenum">
              <a:rPr kumimoji="1" lang="ja-JP" altLang="en-US" smtClean="0"/>
              <a:pPr/>
              <a:t>10</a:t>
            </a:fld>
            <a:endParaRPr kumimoji="1" lang="ja-JP" altLang="en-US"/>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1246185" y="2202828"/>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kumimoji="1"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2469794" y="1107309"/>
            <a:ext cx="5554726" cy="584775"/>
          </a:xfrm>
          <a:prstGeom prst="rect">
            <a:avLst/>
          </a:prstGeom>
          <a:noFill/>
        </p:spPr>
        <p:txBody>
          <a:bodyPr wrap="none" rtlCol="0">
            <a:spAutoFit/>
          </a:bodyPr>
          <a:lstStyle/>
          <a:p>
            <a:r>
              <a:rPr kumimoji="1" lang="ja-JP" altLang="en-US" sz="320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kumimoji="1" lang="en-US" altLang="ja-JP" sz="320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kumimoji="1" lang="ja-JP" altLang="en-US" sz="320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1012794" y="794094"/>
            <a:ext cx="1197022" cy="107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599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48"/>
            <a:ext cx="9144000" cy="650083"/>
          </a:xfrm>
          <a:solidFill>
            <a:srgbClr val="35A16B"/>
          </a:solidFill>
        </p:spPr>
        <p:txBody>
          <a:bodyPr/>
          <a:lstStyle/>
          <a:p>
            <a:r>
              <a:rPr lang="ja-JP" altLang="en-US"/>
              <a:t>地震の揺れによる被害と影響</a:t>
            </a:r>
            <a:endParaRPr kumimoji="1" lang="ja-JP" altLang="en-US"/>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fld id="{48C0FCB9-D989-46F1-965E-624BDAC7E129}" type="slidenum">
              <a:rPr kumimoji="1" lang="ja-JP" altLang="en-US" smtClean="0"/>
              <a:pPr/>
              <a:t>11</a:t>
            </a:fld>
            <a:endParaRPr kumimoji="1" lang="ja-JP" altLang="en-US"/>
          </a:p>
        </p:txBody>
      </p:sp>
      <p:grpSp>
        <p:nvGrpSpPr>
          <p:cNvPr id="3" name="グループ化 2">
            <a:extLst>
              <a:ext uri="{FF2B5EF4-FFF2-40B4-BE49-F238E27FC236}">
                <a16:creationId xmlns:a16="http://schemas.microsoft.com/office/drawing/2014/main" id="{F8C44CF5-DBAA-4E78-9EE4-D1FAF6600D02}"/>
              </a:ext>
            </a:extLst>
          </p:cNvPr>
          <p:cNvGrpSpPr/>
          <p:nvPr/>
        </p:nvGrpSpPr>
        <p:grpSpPr>
          <a:xfrm>
            <a:off x="1038252" y="993031"/>
            <a:ext cx="7067496" cy="5420743"/>
            <a:chOff x="868937" y="993031"/>
            <a:chExt cx="7067496" cy="5420743"/>
          </a:xfrm>
        </p:grpSpPr>
        <p:pic>
          <p:nvPicPr>
            <p:cNvPr id="10" name="図 9">
              <a:extLst>
                <a:ext uri="{FF2B5EF4-FFF2-40B4-BE49-F238E27FC236}">
                  <a16:creationId xmlns:a16="http://schemas.microsoft.com/office/drawing/2014/main" id="{561E6D0B-7F29-45D1-AA97-C11C4EC152B1}"/>
                </a:ext>
              </a:extLst>
            </p:cNvPr>
            <p:cNvPicPr>
              <a:picLocks/>
            </p:cNvPicPr>
            <p:nvPr/>
          </p:nvPicPr>
          <p:blipFill rotWithShape="1">
            <a:blip r:embed="rId3"/>
            <a:srcRect l="1564" t="19036" r="50000" b="24305"/>
            <a:stretch/>
          </p:blipFill>
          <p:spPr>
            <a:xfrm>
              <a:off x="4696433" y="3893774"/>
              <a:ext cx="3240000" cy="2520000"/>
            </a:xfrm>
            <a:prstGeom prst="rect">
              <a:avLst/>
            </a:prstGeom>
            <a:ln>
              <a:solidFill>
                <a:schemeClr val="bg1">
                  <a:lumMod val="50000"/>
                </a:schemeClr>
              </a:solidFill>
            </a:ln>
          </p:spPr>
        </p:pic>
        <p:pic>
          <p:nvPicPr>
            <p:cNvPr id="17" name="図 16">
              <a:extLst>
                <a:ext uri="{FF2B5EF4-FFF2-40B4-BE49-F238E27FC236}">
                  <a16:creationId xmlns:a16="http://schemas.microsoft.com/office/drawing/2014/main" id="{A27AB623-6F54-438F-902C-B5C738563BE1}"/>
                </a:ext>
              </a:extLst>
            </p:cNvPr>
            <p:cNvPicPr>
              <a:picLocks/>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439" t="25777" r="65917" b="35797"/>
            <a:stretch/>
          </p:blipFill>
          <p:spPr>
            <a:xfrm>
              <a:off x="4696433" y="993031"/>
              <a:ext cx="3240000" cy="2520000"/>
            </a:xfrm>
            <a:prstGeom prst="rect">
              <a:avLst/>
            </a:prstGeom>
            <a:ln>
              <a:solidFill>
                <a:schemeClr val="bg1">
                  <a:lumMod val="50000"/>
                </a:schemeClr>
              </a:solidFill>
            </a:ln>
          </p:spPr>
        </p:pic>
        <p:pic>
          <p:nvPicPr>
            <p:cNvPr id="15" name="図 14">
              <a:extLst>
                <a:ext uri="{FF2B5EF4-FFF2-40B4-BE49-F238E27FC236}">
                  <a16:creationId xmlns:a16="http://schemas.microsoft.com/office/drawing/2014/main" id="{CD152081-DFBB-4518-A073-460AADFA8714}"/>
                </a:ext>
              </a:extLst>
            </p:cNvPr>
            <p:cNvPicPr>
              <a:picLocks/>
            </p:cNvPicPr>
            <p:nvPr/>
          </p:nvPicPr>
          <p:blipFill rotWithShape="1">
            <a:blip r:embed="rId6"/>
            <a:srcRect t="23776" r="34674" b="-674"/>
            <a:stretch/>
          </p:blipFill>
          <p:spPr>
            <a:xfrm>
              <a:off x="868937" y="993031"/>
              <a:ext cx="3240000" cy="2520000"/>
            </a:xfrm>
            <a:prstGeom prst="rect">
              <a:avLst/>
            </a:prstGeom>
            <a:ln>
              <a:solidFill>
                <a:schemeClr val="bg1">
                  <a:lumMod val="50000"/>
                </a:schemeClr>
              </a:solidFill>
            </a:ln>
          </p:spPr>
        </p:pic>
        <p:sp>
          <p:nvSpPr>
            <p:cNvPr id="9" name="テキスト ボックス 8">
              <a:extLst>
                <a:ext uri="{FF2B5EF4-FFF2-40B4-BE49-F238E27FC236}">
                  <a16:creationId xmlns:a16="http://schemas.microsoft.com/office/drawing/2014/main" id="{A74BF59E-0C4C-4C86-B9FE-31CDD3E01712}"/>
                </a:ext>
              </a:extLst>
            </p:cNvPr>
            <p:cNvSpPr txBox="1"/>
            <p:nvPr/>
          </p:nvSpPr>
          <p:spPr>
            <a:xfrm>
              <a:off x="1876116" y="3194716"/>
              <a:ext cx="1225641" cy="221599"/>
            </a:xfrm>
            <a:prstGeom prst="rect">
              <a:avLst/>
            </a:prstGeom>
            <a:solidFill>
              <a:srgbClr val="FFFFFF">
                <a:alpha val="50196"/>
              </a:srgbClr>
            </a:solidFill>
          </p:spPr>
          <p:txBody>
            <a:bodyPr wrap="square" lIns="72000" tIns="0" r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建物</a:t>
              </a:r>
              <a:r>
                <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rPr>
                <a:t>の倒壊</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5375568" y="3182404"/>
              <a:ext cx="2207348" cy="246221"/>
            </a:xfrm>
            <a:prstGeom prst="rect">
              <a:avLst/>
            </a:prstGeom>
            <a:solidFill>
              <a:srgbClr val="FFFFFF">
                <a:alpha val="50196"/>
              </a:srgbClr>
            </a:solidFill>
          </p:spPr>
          <p:txBody>
            <a:bodyPr wrap="square" lIns="72000" tIns="0" r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rPr>
                <a:t>ブロック塀・石垣の倒壊</a:t>
              </a: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5296619" y="6131961"/>
              <a:ext cx="2039627" cy="221599"/>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道路にヒビ、でこぼこ</a:t>
              </a:r>
            </a:p>
          </p:txBody>
        </p:sp>
        <p:pic>
          <p:nvPicPr>
            <p:cNvPr id="24" name="図 23">
              <a:extLst>
                <a:ext uri="{FF2B5EF4-FFF2-40B4-BE49-F238E27FC236}">
                  <a16:creationId xmlns:a16="http://schemas.microsoft.com/office/drawing/2014/main" id="{08F4012B-5FE1-4DDB-AB50-05FAB86A83EC}"/>
                </a:ext>
              </a:extLst>
            </p:cNvPr>
            <p:cNvPicPr>
              <a:picLocks/>
            </p:cNvPicPr>
            <p:nvPr/>
          </p:nvPicPr>
          <p:blipFill rotWithShape="1">
            <a:blip r:embed="rId7"/>
            <a:srcRect t="22653" r="34421"/>
            <a:stretch/>
          </p:blipFill>
          <p:spPr>
            <a:xfrm>
              <a:off x="868937" y="3893774"/>
              <a:ext cx="3240000" cy="2520000"/>
            </a:xfrm>
            <a:prstGeom prst="rect">
              <a:avLst/>
            </a:prstGeom>
            <a:ln>
              <a:solidFill>
                <a:schemeClr val="bg1">
                  <a:lumMod val="50000"/>
                </a:schemeClr>
              </a:solidFill>
            </a:ln>
          </p:spPr>
        </p:pic>
        <p:sp>
          <p:nvSpPr>
            <p:cNvPr id="25" name="テキスト ボックス 24">
              <a:extLst>
                <a:ext uri="{FF2B5EF4-FFF2-40B4-BE49-F238E27FC236}">
                  <a16:creationId xmlns:a16="http://schemas.microsoft.com/office/drawing/2014/main" id="{D7491E4E-ADC0-4EB5-8D98-9798C847D4EB}"/>
                </a:ext>
              </a:extLst>
            </p:cNvPr>
            <p:cNvSpPr txBox="1"/>
            <p:nvPr/>
          </p:nvSpPr>
          <p:spPr>
            <a:xfrm>
              <a:off x="1503326" y="6131961"/>
              <a:ext cx="1971220" cy="221599"/>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家具やモノが散乱</a:t>
              </a:r>
            </a:p>
          </p:txBody>
        </p:sp>
      </p:grpSp>
      <p:sp>
        <p:nvSpPr>
          <p:cNvPr id="16"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1038253" y="3502424"/>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49" name="テキスト プレースホルダー 8">
            <a:extLst>
              <a:ext uri="{FF2B5EF4-FFF2-40B4-BE49-F238E27FC236}">
                <a16:creationId xmlns:a16="http://schemas.microsoft.com/office/drawing/2014/main" id="{75491CD7-8CB6-4A6C-A9CF-80206BEB0A72}"/>
              </a:ext>
            </a:extLst>
          </p:cNvPr>
          <p:cNvSpPr txBox="1">
            <a:spLocks noChangeArrowheads="1"/>
          </p:cNvSpPr>
          <p:nvPr/>
        </p:nvSpPr>
        <p:spPr>
          <a:xfrm>
            <a:off x="4865747" y="3502325"/>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0" name="テキスト プレースホルダー 8">
            <a:extLst>
              <a:ext uri="{FF2B5EF4-FFF2-40B4-BE49-F238E27FC236}">
                <a16:creationId xmlns:a16="http://schemas.microsoft.com/office/drawing/2014/main" id="{94BB6A40-138D-40ED-8E9B-83F6050FD304}"/>
              </a:ext>
            </a:extLst>
          </p:cNvPr>
          <p:cNvSpPr txBox="1">
            <a:spLocks noChangeArrowheads="1"/>
          </p:cNvSpPr>
          <p:nvPr/>
        </p:nvSpPr>
        <p:spPr>
          <a:xfrm>
            <a:off x="1038252" y="6435844"/>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1" name="テキスト プレースホルダー 8">
            <a:extLst>
              <a:ext uri="{FF2B5EF4-FFF2-40B4-BE49-F238E27FC236}">
                <a16:creationId xmlns:a16="http://schemas.microsoft.com/office/drawing/2014/main" id="{8D1E6560-A1A0-47FF-BF7C-04AD6CB7FDD4}"/>
              </a:ext>
            </a:extLst>
          </p:cNvPr>
          <p:cNvSpPr txBox="1">
            <a:spLocks noChangeArrowheads="1"/>
          </p:cNvSpPr>
          <p:nvPr/>
        </p:nvSpPr>
        <p:spPr>
          <a:xfrm>
            <a:off x="4875300" y="6435843"/>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0" name="正方形/長方形 19">
            <a:extLst>
              <a:ext uri="{FF2B5EF4-FFF2-40B4-BE49-F238E27FC236}">
                <a16:creationId xmlns:a16="http://schemas.microsoft.com/office/drawing/2014/main" id="{2BC85E44-6238-460C-B931-93044E287207}"/>
              </a:ext>
            </a:extLst>
          </p:cNvPr>
          <p:cNvSpPr/>
          <p:nvPr/>
        </p:nvSpPr>
        <p:spPr>
          <a:xfrm>
            <a:off x="0" y="3531871"/>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Tree>
    <p:extLst>
      <p:ext uri="{BB962C8B-B14F-4D97-AF65-F5344CB8AC3E}">
        <p14:creationId xmlns:p14="http://schemas.microsoft.com/office/powerpoint/2010/main" val="2383681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697"/>
            <a:ext cx="9144000" cy="650083"/>
          </a:xfrm>
          <a:solidFill>
            <a:srgbClr val="35A16B"/>
          </a:solidFill>
        </p:spPr>
        <p:txBody>
          <a:bodyPr/>
          <a:lstStyle/>
          <a:p>
            <a:r>
              <a:rPr lang="ja-JP" altLang="en-US"/>
              <a:t>地震の揺れによる被害と影響</a:t>
            </a:r>
            <a:endParaRPr kumimoji="1" lang="ja-JP" altLang="en-US"/>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fld id="{48C0FCB9-D989-46F1-965E-624BDAC7E129}" type="slidenum">
              <a:rPr kumimoji="1" lang="ja-JP" altLang="en-US" smtClean="0"/>
              <a:pPr/>
              <a:t>12</a:t>
            </a:fld>
            <a:endParaRPr kumimoji="1" lang="ja-JP" altLang="en-US"/>
          </a:p>
        </p:txBody>
      </p:sp>
      <p:pic>
        <p:nvPicPr>
          <p:cNvPr id="58" name="図 57">
            <a:extLst>
              <a:ext uri="{FF2B5EF4-FFF2-40B4-BE49-F238E27FC236}">
                <a16:creationId xmlns:a16="http://schemas.microsoft.com/office/drawing/2014/main" id="{378825F3-F457-4C58-948D-96661BEB44A6}"/>
              </a:ext>
            </a:extLst>
          </p:cNvPr>
          <p:cNvPicPr>
            <a:picLocks/>
          </p:cNvPicPr>
          <p:nvPr/>
        </p:nvPicPr>
        <p:blipFill rotWithShape="1">
          <a:blip r:embed="rId3"/>
          <a:srcRect t="18865" r="39906" b="10486"/>
          <a:stretch/>
        </p:blipFill>
        <p:spPr>
          <a:xfrm>
            <a:off x="868937" y="996222"/>
            <a:ext cx="3590071" cy="2520000"/>
          </a:xfrm>
          <a:prstGeom prst="rect">
            <a:avLst/>
          </a:prstGeom>
          <a:ln>
            <a:solidFill>
              <a:schemeClr val="bg1">
                <a:lumMod val="50000"/>
              </a:schemeClr>
            </a:solidFill>
          </a:ln>
        </p:spPr>
      </p:pic>
      <p:pic>
        <p:nvPicPr>
          <p:cNvPr id="56" name="図 55">
            <a:extLst>
              <a:ext uri="{FF2B5EF4-FFF2-40B4-BE49-F238E27FC236}">
                <a16:creationId xmlns:a16="http://schemas.microsoft.com/office/drawing/2014/main" id="{71C1922B-1EA7-482C-B60D-871438BF3211}"/>
              </a:ext>
            </a:extLst>
          </p:cNvPr>
          <p:cNvPicPr>
            <a:picLocks/>
          </p:cNvPicPr>
          <p:nvPr/>
        </p:nvPicPr>
        <p:blipFill rotWithShape="1">
          <a:blip r:embed="rId4"/>
          <a:srcRect l="6199" t="19554" r="27157" b="2000"/>
          <a:stretch/>
        </p:blipFill>
        <p:spPr>
          <a:xfrm>
            <a:off x="4684992" y="993031"/>
            <a:ext cx="3590071" cy="2520000"/>
          </a:xfrm>
          <a:prstGeom prst="rect">
            <a:avLst/>
          </a:prstGeom>
          <a:ln>
            <a:solidFill>
              <a:schemeClr val="bg1">
                <a:lumMod val="50000"/>
              </a:schemeClr>
            </a:solidFill>
          </a:ln>
        </p:spPr>
      </p:pic>
      <p:sp>
        <p:nvSpPr>
          <p:cNvPr id="57" name="テキスト ボックス 56">
            <a:extLst>
              <a:ext uri="{FF2B5EF4-FFF2-40B4-BE49-F238E27FC236}">
                <a16:creationId xmlns:a16="http://schemas.microsoft.com/office/drawing/2014/main" id="{C665B4A5-5801-4A2D-AC76-F05C267E44A3}"/>
              </a:ext>
            </a:extLst>
          </p:cNvPr>
          <p:cNvSpPr txBox="1"/>
          <p:nvPr/>
        </p:nvSpPr>
        <p:spPr>
          <a:xfrm>
            <a:off x="5865995" y="3226882"/>
            <a:ext cx="1228065" cy="223984"/>
          </a:xfrm>
          <a:prstGeom prst="rect">
            <a:avLst/>
          </a:prstGeom>
          <a:solidFill>
            <a:srgbClr val="FFFFFF">
              <a:alpha val="50196"/>
            </a:srgbClr>
          </a:solidFill>
        </p:spPr>
        <p:txBody>
          <a:bodyPr wrap="square" lIns="72000" tIns="0" r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rPr>
              <a:t>津波</a:t>
            </a:r>
          </a:p>
        </p:txBody>
      </p:sp>
      <p:pic>
        <p:nvPicPr>
          <p:cNvPr id="49" name="図 48">
            <a:extLst>
              <a:ext uri="{FF2B5EF4-FFF2-40B4-BE49-F238E27FC236}">
                <a16:creationId xmlns:a16="http://schemas.microsoft.com/office/drawing/2014/main" id="{306AE397-6181-4F25-A49E-3B6DC0CA4C6B}"/>
              </a:ext>
            </a:extLst>
          </p:cNvPr>
          <p:cNvPicPr>
            <a:picLocks/>
          </p:cNvPicPr>
          <p:nvPr/>
        </p:nvPicPr>
        <p:blipFill rotWithShape="1">
          <a:blip r:embed="rId5"/>
          <a:srcRect t="20781" r="59684" b="31733"/>
          <a:stretch/>
        </p:blipFill>
        <p:spPr>
          <a:xfrm>
            <a:off x="868937" y="3932151"/>
            <a:ext cx="3590070" cy="2520000"/>
          </a:xfrm>
          <a:prstGeom prst="rect">
            <a:avLst/>
          </a:prstGeom>
          <a:ln>
            <a:solidFill>
              <a:schemeClr val="bg1">
                <a:lumMod val="50000"/>
              </a:schemeClr>
            </a:solidFill>
          </a:ln>
        </p:spPr>
      </p:pic>
      <p:pic>
        <p:nvPicPr>
          <p:cNvPr id="48" name="図 47">
            <a:extLst>
              <a:ext uri="{FF2B5EF4-FFF2-40B4-BE49-F238E27FC236}">
                <a16:creationId xmlns:a16="http://schemas.microsoft.com/office/drawing/2014/main" id="{880E46B8-F84B-4AC9-87FB-D931A75554D6}"/>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6114" t="19900" r="26421" b="244"/>
          <a:stretch/>
        </p:blipFill>
        <p:spPr>
          <a:xfrm>
            <a:off x="4684992" y="3911315"/>
            <a:ext cx="3590071" cy="2520000"/>
          </a:xfrm>
          <a:prstGeom prst="rect">
            <a:avLst/>
          </a:prstGeom>
          <a:ln>
            <a:solidFill>
              <a:schemeClr val="bg1">
                <a:lumMod val="50000"/>
              </a:schemeClr>
            </a:solidFill>
          </a:ln>
        </p:spPr>
      </p:pic>
      <p:sp>
        <p:nvSpPr>
          <p:cNvPr id="26" name="テキスト ボックス 25">
            <a:extLst>
              <a:ext uri="{FF2B5EF4-FFF2-40B4-BE49-F238E27FC236}">
                <a16:creationId xmlns:a16="http://schemas.microsoft.com/office/drawing/2014/main" id="{CB301732-559C-475B-9E54-CB44FA19A1F4}"/>
              </a:ext>
            </a:extLst>
          </p:cNvPr>
          <p:cNvSpPr txBox="1"/>
          <p:nvPr/>
        </p:nvSpPr>
        <p:spPr>
          <a:xfrm>
            <a:off x="2049938" y="6182226"/>
            <a:ext cx="1228065" cy="223984"/>
          </a:xfrm>
          <a:prstGeom prst="rect">
            <a:avLst/>
          </a:prstGeom>
          <a:solidFill>
            <a:srgbClr val="FFFFFF">
              <a:alpha val="50196"/>
            </a:srgbClr>
          </a:solidFill>
        </p:spPr>
        <p:txBody>
          <a:bodyPr wrap="square" lIns="72000" tIns="0" r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rPr>
              <a:t>液状化</a:t>
            </a:r>
          </a:p>
        </p:txBody>
      </p:sp>
      <p:sp>
        <p:nvSpPr>
          <p:cNvPr id="39" name="テキスト ボックス 38">
            <a:extLst>
              <a:ext uri="{FF2B5EF4-FFF2-40B4-BE49-F238E27FC236}">
                <a16:creationId xmlns:a16="http://schemas.microsoft.com/office/drawing/2014/main" id="{91FD462B-1990-46F7-868B-B0C72205E25B}"/>
              </a:ext>
            </a:extLst>
          </p:cNvPr>
          <p:cNvSpPr txBox="1"/>
          <p:nvPr/>
        </p:nvSpPr>
        <p:spPr>
          <a:xfrm>
            <a:off x="5781028" y="6179933"/>
            <a:ext cx="1386209" cy="223984"/>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延焼火災</a:t>
            </a:r>
          </a:p>
        </p:txBody>
      </p:sp>
      <p:sp>
        <p:nvSpPr>
          <p:cNvPr id="53" name="テキスト ボックス 52">
            <a:extLst>
              <a:ext uri="{FF2B5EF4-FFF2-40B4-BE49-F238E27FC236}">
                <a16:creationId xmlns:a16="http://schemas.microsoft.com/office/drawing/2014/main" id="{2562C931-0704-44BE-A1A5-03E6B08CA0A8}"/>
              </a:ext>
            </a:extLst>
          </p:cNvPr>
          <p:cNvSpPr txBox="1"/>
          <p:nvPr/>
        </p:nvSpPr>
        <p:spPr>
          <a:xfrm>
            <a:off x="1974915" y="3226882"/>
            <a:ext cx="1378113" cy="223984"/>
          </a:xfrm>
          <a:prstGeom prst="rect">
            <a:avLst/>
          </a:prstGeom>
          <a:solidFill>
            <a:srgbClr val="FFFFFF">
              <a:alpha val="50196"/>
            </a:srgbClr>
          </a:solidFill>
        </p:spPr>
        <p:txBody>
          <a:bodyPr wrap="square" lIns="72000" tIns="0" r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rPr>
              <a:t>土砂災害</a:t>
            </a:r>
          </a:p>
        </p:txBody>
      </p:sp>
      <p:sp>
        <p:nvSpPr>
          <p:cNvPr id="13" name="テキスト プレースホルダー 8">
            <a:extLst>
              <a:ext uri="{FF2B5EF4-FFF2-40B4-BE49-F238E27FC236}">
                <a16:creationId xmlns:a16="http://schemas.microsoft.com/office/drawing/2014/main" id="{896B4FC6-537D-4706-82FC-5BD84029B93A}"/>
              </a:ext>
            </a:extLst>
          </p:cNvPr>
          <p:cNvSpPr txBox="1">
            <a:spLocks noChangeArrowheads="1"/>
          </p:cNvSpPr>
          <p:nvPr/>
        </p:nvSpPr>
        <p:spPr>
          <a:xfrm>
            <a:off x="868936" y="3536589"/>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6" name="テキスト プレースホルダー 8">
            <a:extLst>
              <a:ext uri="{FF2B5EF4-FFF2-40B4-BE49-F238E27FC236}">
                <a16:creationId xmlns:a16="http://schemas.microsoft.com/office/drawing/2014/main" id="{4AE9DA82-140A-4FB4-ACEF-699FC6824A3E}"/>
              </a:ext>
            </a:extLst>
          </p:cNvPr>
          <p:cNvSpPr txBox="1">
            <a:spLocks noChangeArrowheads="1"/>
          </p:cNvSpPr>
          <p:nvPr/>
        </p:nvSpPr>
        <p:spPr>
          <a:xfrm>
            <a:off x="4684993" y="6435843"/>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7" name="テキスト プレースホルダー 8">
            <a:extLst>
              <a:ext uri="{FF2B5EF4-FFF2-40B4-BE49-F238E27FC236}">
                <a16:creationId xmlns:a16="http://schemas.microsoft.com/office/drawing/2014/main" id="{5C3F1CC2-32DD-4504-8374-EFB4C2552D38}"/>
              </a:ext>
            </a:extLst>
          </p:cNvPr>
          <p:cNvSpPr txBox="1">
            <a:spLocks noChangeArrowheads="1"/>
          </p:cNvSpPr>
          <p:nvPr/>
        </p:nvSpPr>
        <p:spPr>
          <a:xfrm>
            <a:off x="4684994" y="3521706"/>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718B1A6E-C3FA-441B-96A3-1154C406CB54}"/>
              </a:ext>
            </a:extLst>
          </p:cNvPr>
          <p:cNvSpPr txBox="1">
            <a:spLocks noChangeArrowheads="1"/>
          </p:cNvSpPr>
          <p:nvPr/>
        </p:nvSpPr>
        <p:spPr>
          <a:xfrm>
            <a:off x="868936" y="6435843"/>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2" name="正方形/長方形 21">
            <a:extLst>
              <a:ext uri="{FF2B5EF4-FFF2-40B4-BE49-F238E27FC236}">
                <a16:creationId xmlns:a16="http://schemas.microsoft.com/office/drawing/2014/main" id="{B6DA0F83-5772-4CAB-A968-FE98A31F1F01}"/>
              </a:ext>
            </a:extLst>
          </p:cNvPr>
          <p:cNvSpPr/>
          <p:nvPr/>
        </p:nvSpPr>
        <p:spPr>
          <a:xfrm>
            <a:off x="0" y="3532061"/>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Tree>
    <p:extLst>
      <p:ext uri="{BB962C8B-B14F-4D97-AF65-F5344CB8AC3E}">
        <p14:creationId xmlns:p14="http://schemas.microsoft.com/office/powerpoint/2010/main" val="1981354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03827A5C-421A-4DD4-9F75-22EEF172B075}"/>
              </a:ext>
            </a:extLst>
          </p:cNvPr>
          <p:cNvGrpSpPr/>
          <p:nvPr/>
        </p:nvGrpSpPr>
        <p:grpSpPr>
          <a:xfrm>
            <a:off x="850899" y="987689"/>
            <a:ext cx="7442203" cy="5515279"/>
            <a:chOff x="787192" y="987689"/>
            <a:chExt cx="7442203" cy="5515279"/>
          </a:xfrm>
        </p:grpSpPr>
        <p:pic>
          <p:nvPicPr>
            <p:cNvPr id="13" name="図 12">
              <a:extLst>
                <a:ext uri="{FF2B5EF4-FFF2-40B4-BE49-F238E27FC236}">
                  <a16:creationId xmlns:a16="http://schemas.microsoft.com/office/drawing/2014/main" id="{8ECE2C1E-C7C3-4B16-8A47-A367BA28836A}"/>
                </a:ext>
              </a:extLst>
            </p:cNvPr>
            <p:cNvPicPr>
              <a:picLocks/>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0593" t="33352" r="36331" b="15871"/>
            <a:stretch/>
          </p:blipFill>
          <p:spPr>
            <a:xfrm>
              <a:off x="4701395" y="987689"/>
              <a:ext cx="3528000" cy="2572360"/>
            </a:xfrm>
            <a:prstGeom prst="rect">
              <a:avLst/>
            </a:prstGeom>
          </p:spPr>
        </p:pic>
        <p:pic>
          <p:nvPicPr>
            <p:cNvPr id="14" name="図 13" descr="夜の街の風景&#10;&#10;自動的に生成された説明">
              <a:extLst>
                <a:ext uri="{FF2B5EF4-FFF2-40B4-BE49-F238E27FC236}">
                  <a16:creationId xmlns:a16="http://schemas.microsoft.com/office/drawing/2014/main" id="{B5B71F13-A5BB-405D-833E-B2FA57A49684}"/>
                </a:ext>
              </a:extLst>
            </p:cNvPr>
            <p:cNvPicPr>
              <a:picLocks/>
            </p:cNvPicPr>
            <p:nvPr/>
          </p:nvPicPr>
          <p:blipFill rotWithShape="1">
            <a:blip r:embed="rId5">
              <a:extLst>
                <a:ext uri="{28A0092B-C50C-407E-A947-70E740481C1C}">
                  <a14:useLocalDpi xmlns:a14="http://schemas.microsoft.com/office/drawing/2010/main" val="0"/>
                </a:ext>
              </a:extLst>
            </a:blip>
            <a:srcRect l="4110" r="4345"/>
            <a:stretch/>
          </p:blipFill>
          <p:spPr>
            <a:xfrm>
              <a:off x="787192" y="1008719"/>
              <a:ext cx="3528000" cy="2574000"/>
            </a:xfrm>
            <a:prstGeom prst="rect">
              <a:avLst/>
            </a:prstGeom>
          </p:spPr>
        </p:pic>
        <p:pic>
          <p:nvPicPr>
            <p:cNvPr id="15" name="図 14" descr="流し, 座る, 猫, ホワイト が含まれている画像&#10;&#10;自動的に生成された説明">
              <a:extLst>
                <a:ext uri="{FF2B5EF4-FFF2-40B4-BE49-F238E27FC236}">
                  <a16:creationId xmlns:a16="http://schemas.microsoft.com/office/drawing/2014/main" id="{7B060BDA-65BA-4A42-907F-05DA3377F0DC}"/>
                </a:ext>
              </a:extLst>
            </p:cNvPr>
            <p:cNvPicPr>
              <a:picLocks/>
            </p:cNvPicPr>
            <p:nvPr/>
          </p:nvPicPr>
          <p:blipFill rotWithShape="1">
            <a:blip r:embed="rId6">
              <a:extLst>
                <a:ext uri="{28A0092B-C50C-407E-A947-70E740481C1C}">
                  <a14:useLocalDpi xmlns:a14="http://schemas.microsoft.com/office/drawing/2010/main" val="0"/>
                </a:ext>
              </a:extLst>
            </a:blip>
            <a:srcRect l="5898" r="8173"/>
            <a:stretch/>
          </p:blipFill>
          <p:spPr>
            <a:xfrm>
              <a:off x="787192" y="3929241"/>
              <a:ext cx="3528000" cy="2572360"/>
            </a:xfrm>
            <a:prstGeom prst="rect">
              <a:avLst/>
            </a:prstGeom>
          </p:spPr>
        </p:pic>
        <p:pic>
          <p:nvPicPr>
            <p:cNvPr id="20" name="図 19">
              <a:extLst>
                <a:ext uri="{FF2B5EF4-FFF2-40B4-BE49-F238E27FC236}">
                  <a16:creationId xmlns:a16="http://schemas.microsoft.com/office/drawing/2014/main" id="{7FD12E92-E745-4E80-A7BA-7EF710EDA0E0}"/>
                </a:ext>
              </a:extLst>
            </p:cNvPr>
            <p:cNvPicPr>
              <a:picLocks/>
            </p:cNvPicPr>
            <p:nvPr/>
          </p:nvPicPr>
          <p:blipFill rotWithShape="1">
            <a:blip r:embed="rId7"/>
            <a:srcRect l="6774"/>
            <a:stretch/>
          </p:blipFill>
          <p:spPr>
            <a:xfrm>
              <a:off x="4701395" y="3927874"/>
              <a:ext cx="3528000" cy="2575094"/>
            </a:xfrm>
            <a:prstGeom prst="rect">
              <a:avLst/>
            </a:prstGeom>
            <a:ln>
              <a:solidFill>
                <a:schemeClr val="tx1">
                  <a:lumMod val="75000"/>
                  <a:lumOff val="25000"/>
                </a:schemeClr>
              </a:solidFill>
            </a:ln>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697"/>
            <a:ext cx="9144000" cy="650083"/>
          </a:xfrm>
          <a:solidFill>
            <a:srgbClr val="35A16B"/>
          </a:solidFill>
        </p:spPr>
        <p:txBody>
          <a:bodyPr/>
          <a:lstStyle/>
          <a:p>
            <a:r>
              <a:rPr lang="ja-JP" altLang="en-US"/>
              <a:t>地震の揺れによる被害と影響</a:t>
            </a:r>
            <a:endParaRPr kumimoji="1" lang="ja-JP" altLang="en-US"/>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fld id="{48C0FCB9-D989-46F1-965E-624BDAC7E129}" type="slidenum">
              <a:rPr kumimoji="1" lang="ja-JP" altLang="en-US" smtClean="0"/>
              <a:pPr/>
              <a:t>13</a:t>
            </a:fld>
            <a:endParaRPr kumimoji="1" lang="ja-JP" altLang="en-US"/>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5645885" y="3268675"/>
            <a:ext cx="1923525"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r>
              <a:rPr lang="en-US" altLang="ja-JP" sz="1600"/>
              <a:t>/</a:t>
            </a:r>
            <a:r>
              <a:rPr lang="ja-JP" altLang="en-US" sz="1600"/>
              <a:t>ガス供給停止</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2236312" y="3287455"/>
            <a:ext cx="757174" cy="222096"/>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5048278" y="6187187"/>
            <a:ext cx="2961647" cy="222096"/>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電話使用不可</a:t>
            </a:r>
            <a:r>
              <a:rPr lang="en-US" altLang="ja-JP" sz="1600"/>
              <a:t>/</a:t>
            </a:r>
            <a:r>
              <a:rPr lang="ja-JP" altLang="en-US" sz="1600"/>
              <a:t>ネット使用不可</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1795297" y="6188067"/>
            <a:ext cx="1639203" cy="222096"/>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下水道使用不可</a:t>
            </a:r>
          </a:p>
        </p:txBody>
      </p:sp>
      <p:sp>
        <p:nvSpPr>
          <p:cNvPr id="16" name="テキスト プレースホルダー 8">
            <a:extLst>
              <a:ext uri="{FF2B5EF4-FFF2-40B4-BE49-F238E27FC236}">
                <a16:creationId xmlns:a16="http://schemas.microsoft.com/office/drawing/2014/main" id="{F08D169A-5651-4417-B80F-157F0FDF81BA}"/>
              </a:ext>
            </a:extLst>
          </p:cNvPr>
          <p:cNvSpPr txBox="1">
            <a:spLocks noChangeArrowheads="1"/>
          </p:cNvSpPr>
          <p:nvPr/>
        </p:nvSpPr>
        <p:spPr>
          <a:xfrm>
            <a:off x="868936" y="3582855"/>
            <a:ext cx="3509963" cy="209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写真：多摩市ホームページ</a:t>
            </a:r>
          </a:p>
        </p:txBody>
      </p:sp>
      <p:sp>
        <p:nvSpPr>
          <p:cNvPr id="18" name="テキスト プレースホルダー 8">
            <a:extLst>
              <a:ext uri="{FF2B5EF4-FFF2-40B4-BE49-F238E27FC236}">
                <a16:creationId xmlns:a16="http://schemas.microsoft.com/office/drawing/2014/main" id="{C0BB8A45-10ED-423D-A0F4-C8578E72801D}"/>
              </a:ext>
            </a:extLst>
          </p:cNvPr>
          <p:cNvSpPr txBox="1">
            <a:spLocks noChangeArrowheads="1"/>
          </p:cNvSpPr>
          <p:nvPr/>
        </p:nvSpPr>
        <p:spPr>
          <a:xfrm>
            <a:off x="4765101" y="6480798"/>
            <a:ext cx="350996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 防災情報のページ</a:t>
            </a:r>
          </a:p>
        </p:txBody>
      </p:sp>
      <p:sp>
        <p:nvSpPr>
          <p:cNvPr id="19" name="テキスト プレースホルダー 8">
            <a:extLst>
              <a:ext uri="{FF2B5EF4-FFF2-40B4-BE49-F238E27FC236}">
                <a16:creationId xmlns:a16="http://schemas.microsoft.com/office/drawing/2014/main" id="{BA385A66-72D2-452F-83EF-8C7DD1365505}"/>
              </a:ext>
            </a:extLst>
          </p:cNvPr>
          <p:cNvSpPr txBox="1">
            <a:spLocks noChangeArrowheads="1"/>
          </p:cNvSpPr>
          <p:nvPr/>
        </p:nvSpPr>
        <p:spPr>
          <a:xfrm>
            <a:off x="4765102" y="3567972"/>
            <a:ext cx="3509961"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214A08F4-E0F4-45B4-9C30-6193E08E5DE4}"/>
              </a:ext>
            </a:extLst>
          </p:cNvPr>
          <p:cNvSpPr txBox="1">
            <a:spLocks noChangeArrowheads="1"/>
          </p:cNvSpPr>
          <p:nvPr/>
        </p:nvSpPr>
        <p:spPr>
          <a:xfrm>
            <a:off x="850898" y="6485017"/>
            <a:ext cx="352800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27" name="正方形/長方形 26">
            <a:extLst>
              <a:ext uri="{FF2B5EF4-FFF2-40B4-BE49-F238E27FC236}">
                <a16:creationId xmlns:a16="http://schemas.microsoft.com/office/drawing/2014/main" id="{A73C7667-F92B-4ADA-A59E-CFA19770D808}"/>
              </a:ext>
            </a:extLst>
          </p:cNvPr>
          <p:cNvSpPr/>
          <p:nvPr/>
        </p:nvSpPr>
        <p:spPr>
          <a:xfrm>
            <a:off x="0" y="3593714"/>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Tree>
    <p:extLst>
      <p:ext uri="{BB962C8B-B14F-4D97-AF65-F5344CB8AC3E}">
        <p14:creationId xmlns:p14="http://schemas.microsoft.com/office/powerpoint/2010/main" val="2875871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fld id="{48C0FCB9-D989-46F1-965E-624BDAC7E129}" type="slidenum">
              <a:rPr kumimoji="1" lang="ja-JP" altLang="en-US" smtClean="0"/>
              <a:pPr/>
              <a:t>14</a:t>
            </a:fld>
            <a:endParaRPr kumimoji="1" lang="ja-JP" altLang="en-US"/>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564220"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a:t>
              </a:r>
              <a:br>
                <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想定されているでしょうか？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8" name="正方形/長方形 7">
            <a:extLst>
              <a:ext uri="{FF2B5EF4-FFF2-40B4-BE49-F238E27FC236}">
                <a16:creationId xmlns:a16="http://schemas.microsoft.com/office/drawing/2014/main" id="{1A7E8DE0-892D-4AC8-908D-117CA14B108A}"/>
              </a:ext>
            </a:extLst>
          </p:cNvPr>
          <p:cNvSpPr/>
          <p:nvPr/>
        </p:nvSpPr>
        <p:spPr>
          <a:xfrm>
            <a:off x="7687733" y="287867"/>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kumimoji="1"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9" name="正方形/長方形 8">
            <a:extLst>
              <a:ext uri="{FF2B5EF4-FFF2-40B4-BE49-F238E27FC236}">
                <a16:creationId xmlns:a16="http://schemas.microsoft.com/office/drawing/2014/main" id="{3DAEDC3B-DB41-4FD1-B930-6F8CBF2C6485}"/>
              </a:ext>
            </a:extLst>
          </p:cNvPr>
          <p:cNvSpPr/>
          <p:nvPr/>
        </p:nvSpPr>
        <p:spPr>
          <a:xfrm>
            <a:off x="5791064" y="287867"/>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10" name="正方形/長方形 9">
            <a:extLst>
              <a:ext uri="{FF2B5EF4-FFF2-40B4-BE49-F238E27FC236}">
                <a16:creationId xmlns:a16="http://schemas.microsoft.com/office/drawing/2014/main" id="{2E33CE15-06CA-4636-B537-4BF0CD518EC1}"/>
              </a:ext>
            </a:extLst>
          </p:cNvPr>
          <p:cNvSpPr/>
          <p:nvPr/>
        </p:nvSpPr>
        <p:spPr>
          <a:xfrm>
            <a:off x="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a:t>
            </a:r>
            <a:br>
              <a:rPr kumimoji="1" lang="en-US" altLang="ja-JP" sz="2400">
                <a:solidFill>
                  <a:schemeClr val="tx1"/>
                </a:solidFill>
                <a:latin typeface="HGPｺﾞｼｯｸE" panose="020B0900000000000000" pitchFamily="50" charset="-128"/>
                <a:ea typeface="HGPｺﾞｼｯｸE" panose="020B0900000000000000" pitchFamily="50" charset="-128"/>
              </a:rPr>
            </a:br>
            <a:r>
              <a:rPr kumimoji="1" lang="ja-JP" altLang="en-US" sz="2400">
                <a:solidFill>
                  <a:schemeClr val="tx1"/>
                </a:solidFill>
                <a:latin typeface="HGPｺﾞｼｯｸE" panose="020B0900000000000000" pitchFamily="50" charset="-128"/>
                <a:ea typeface="HGPｺﾞｼｯｸE" panose="020B0900000000000000" pitchFamily="50" charset="-128"/>
              </a:rPr>
              <a:t>地域の実情に合わせて、適宜選択してご利用下さい。</a:t>
            </a:r>
            <a:endParaRPr kumimoji="1" lang="en-US" altLang="ja-JP" sz="2400">
              <a:solidFill>
                <a:schemeClr val="tx1"/>
              </a:solidFill>
              <a:latin typeface="HGPｺﾞｼｯｸE" panose="020B0900000000000000" pitchFamily="50" charset="-128"/>
              <a:ea typeface="HGPｺﾞｼｯｸE" panose="020B0900000000000000" pitchFamily="50" charset="-128"/>
            </a:endParaRPr>
          </a:p>
          <a:p>
            <a:r>
              <a:rPr kumimoji="1" lang="ja-JP" altLang="en-US" sz="240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a:t>
            </a:r>
            <a:br>
              <a:rPr kumimoji="1" lang="en-US" altLang="ja-JP" sz="2400">
                <a:solidFill>
                  <a:schemeClr val="tx1"/>
                </a:solidFill>
                <a:latin typeface="HGPｺﾞｼｯｸE" panose="020B0900000000000000" pitchFamily="50" charset="-128"/>
                <a:ea typeface="HGPｺﾞｼｯｸE" panose="020B0900000000000000" pitchFamily="50" charset="-128"/>
              </a:rPr>
            </a:br>
            <a:r>
              <a:rPr kumimoji="1" lang="ja-JP" altLang="en-US" sz="2400">
                <a:solidFill>
                  <a:schemeClr val="tx1"/>
                </a:solidFill>
                <a:latin typeface="HGPｺﾞｼｯｸE" panose="020B0900000000000000" pitchFamily="50" charset="-128"/>
                <a:ea typeface="HGPｺﾞｼｯｸE" panose="020B0900000000000000" pitchFamily="50" charset="-128"/>
              </a:rPr>
              <a:t>ください。</a:t>
            </a:r>
          </a:p>
        </p:txBody>
      </p:sp>
    </p:spTree>
    <p:extLst>
      <p:ext uri="{BB962C8B-B14F-4D97-AF65-F5344CB8AC3E}">
        <p14:creationId xmlns:p14="http://schemas.microsoft.com/office/powerpoint/2010/main" val="41722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568553" y="3318792"/>
            <a:ext cx="4698772" cy="312405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河川氾濫による洪水の</a:t>
            </a:r>
            <a:br>
              <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可能性は？　水の深さは？</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土砂災害の可能性は？</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高潮の可能性は？</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その他、気づいた被害等</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600"/>
              </a:spcAft>
              <a:buFont typeface="Wingdings" panose="05000000000000000000" pitchFamily="2" charset="2"/>
              <a:buChar char="ü"/>
            </a:pPr>
            <a:r>
              <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強風による建物の損壊</a:t>
            </a:r>
            <a:endParaRPr kumimoji="1"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1019908" y="137622"/>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風水害における地域の危険の整理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p:txBody>
          <a:bodyPr/>
          <a:lstStyle/>
          <a:p>
            <a:fld id="{48C0FCB9-D989-46F1-965E-624BDAC7E129}" type="slidenum">
              <a:rPr kumimoji="1" lang="ja-JP" altLang="en-US" smtClean="0"/>
              <a:pPr/>
              <a:t>15</a:t>
            </a:fld>
            <a:endParaRPr kumimoji="1" lang="ja-JP" altLang="en-US"/>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555743" y="965081"/>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a:solidFill>
                  <a:srgbClr val="FF2800"/>
                </a:solidFill>
                <a:latin typeface="HGPｺﾞｼｯｸE" panose="020B0900000000000000" pitchFamily="50" charset="-128"/>
                <a:ea typeface="HGPｺﾞｼｯｸE" panose="020B0900000000000000" pitchFamily="50" charset="-128"/>
              </a:rPr>
              <a:t>皆さん</a:t>
            </a:r>
            <a:r>
              <a:rPr kumimoji="1" lang="ja-JP" altLang="en-US" sz="2800">
                <a:solidFill>
                  <a:srgbClr val="FF2800"/>
                </a:solidFill>
                <a:latin typeface="HGPｺﾞｼｯｸE" panose="020B0900000000000000" pitchFamily="50" charset="-128"/>
                <a:ea typeface="HGPｺﾞｼｯｸE" panose="020B0900000000000000" pitchFamily="50" charset="-128"/>
              </a:rPr>
              <a:t>の地域の危険性</a:t>
            </a:r>
            <a:r>
              <a:rPr kumimoji="1"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br>
              <a:rPr kumimoji="1"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r>
              <a:rPr kumimoji="1"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3" name="グループ化 2">
            <a:extLst>
              <a:ext uri="{FF2B5EF4-FFF2-40B4-BE49-F238E27FC236}">
                <a16:creationId xmlns:a16="http://schemas.microsoft.com/office/drawing/2014/main" id="{2860B09B-E188-41BA-AA40-7B8754869E1E}"/>
              </a:ext>
            </a:extLst>
          </p:cNvPr>
          <p:cNvGrpSpPr/>
          <p:nvPr/>
        </p:nvGrpSpPr>
        <p:grpSpPr>
          <a:xfrm>
            <a:off x="5418473" y="2611860"/>
            <a:ext cx="3011660" cy="3869004"/>
            <a:chOff x="5418473" y="2611860"/>
            <a:chExt cx="3011660" cy="3869004"/>
          </a:xfrm>
        </p:grpSpPr>
        <p:sp>
          <p:nvSpPr>
            <p:cNvPr id="26" name="四角形: メモ 25">
              <a:extLst>
                <a:ext uri="{FF2B5EF4-FFF2-40B4-BE49-F238E27FC236}">
                  <a16:creationId xmlns:a16="http://schemas.microsoft.com/office/drawing/2014/main" id="{5D2008F4-4866-49F6-91BA-C944F7460105}"/>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p>
          </p:txBody>
        </p:sp>
        <p:pic>
          <p:nvPicPr>
            <p:cNvPr id="2" name="図 1">
              <a:extLst>
                <a:ext uri="{FF2B5EF4-FFF2-40B4-BE49-F238E27FC236}">
                  <a16:creationId xmlns:a16="http://schemas.microsoft.com/office/drawing/2014/main" id="{10E3BBBB-7E1C-4577-B9D7-BE520DB9E385}"/>
                </a:ext>
              </a:extLst>
            </p:cNvPr>
            <p:cNvPicPr>
              <a:picLocks noChangeAspect="1"/>
            </p:cNvPicPr>
            <p:nvPr/>
          </p:nvPicPr>
          <p:blipFill>
            <a:blip r:embed="rId3"/>
            <a:stretch>
              <a:fillRect/>
            </a:stretch>
          </p:blipFill>
          <p:spPr>
            <a:xfrm>
              <a:off x="5659593" y="2770502"/>
              <a:ext cx="2473292" cy="3589973"/>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389490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p:txBody>
          <a:bodyPr/>
          <a:lstStyle/>
          <a:p>
            <a:fld id="{48C0FCB9-D989-46F1-965E-624BDAC7E129}" type="slidenum">
              <a:rPr kumimoji="1" lang="ja-JP" altLang="en-US" smtClean="0"/>
              <a:pPr/>
              <a:t>16</a:t>
            </a:fld>
            <a:endParaRPr kumimoji="1" lang="ja-JP" altLang="en-US"/>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1246185" y="2202828"/>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kumimoji="1"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2469794" y="1107309"/>
            <a:ext cx="5554726" cy="584775"/>
          </a:xfrm>
          <a:prstGeom prst="rect">
            <a:avLst/>
          </a:prstGeom>
          <a:noFill/>
        </p:spPr>
        <p:txBody>
          <a:bodyPr wrap="none" rtlCol="0">
            <a:spAutoFit/>
          </a:bodyPr>
          <a:lstStyle/>
          <a:p>
            <a:r>
              <a:rPr kumimoji="1" lang="ja-JP" altLang="en-US" sz="320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kumimoji="1" lang="en-US" altLang="ja-JP" sz="320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kumimoji="1" lang="ja-JP" altLang="en-US" sz="320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1012794" y="794094"/>
            <a:ext cx="1197022" cy="107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966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48"/>
            <a:ext cx="9144000" cy="650083"/>
          </a:xfrm>
          <a:solidFill>
            <a:srgbClr val="35A16B"/>
          </a:solidFill>
        </p:spPr>
        <p:txBody>
          <a:bodyPr/>
          <a:lstStyle/>
          <a:p>
            <a:r>
              <a:rPr lang="ja-JP" altLang="en-US"/>
              <a:t>大雨や台風による被害と影響</a:t>
            </a:r>
            <a:endParaRPr kumimoji="1" lang="ja-JP" altLang="en-US"/>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fld id="{48C0FCB9-D989-46F1-965E-624BDAC7E129}" type="slidenum">
              <a:rPr kumimoji="1" lang="ja-JP" altLang="en-US" smtClean="0"/>
              <a:pPr/>
              <a:t>17</a:t>
            </a:fld>
            <a:endParaRPr kumimoji="1" lang="ja-JP" altLang="en-US"/>
          </a:p>
        </p:txBody>
      </p:sp>
      <p:sp>
        <p:nvSpPr>
          <p:cNvPr id="16" name="テキスト プレースホルダー 8">
            <a:extLst>
              <a:ext uri="{FF2B5EF4-FFF2-40B4-BE49-F238E27FC236}">
                <a16:creationId xmlns:a16="http://schemas.microsoft.com/office/drawing/2014/main" id="{8E33EF8D-4CCE-491B-86EF-53705E2C45BA}"/>
              </a:ext>
            </a:extLst>
          </p:cNvPr>
          <p:cNvSpPr txBox="1">
            <a:spLocks noChangeArrowheads="1"/>
          </p:cNvSpPr>
          <p:nvPr/>
        </p:nvSpPr>
        <p:spPr>
          <a:xfrm>
            <a:off x="1012666" y="3565184"/>
            <a:ext cx="3430801"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95A2B454-4ECD-4CE1-986C-63BAB06E4FF9}"/>
              </a:ext>
            </a:extLst>
          </p:cNvPr>
          <p:cNvSpPr txBox="1">
            <a:spLocks noChangeArrowheads="1"/>
          </p:cNvSpPr>
          <p:nvPr/>
        </p:nvSpPr>
        <p:spPr>
          <a:xfrm>
            <a:off x="4700534" y="6480798"/>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写真：総務省消防庁ページ</a:t>
            </a:r>
          </a:p>
        </p:txBody>
      </p:sp>
      <p:sp>
        <p:nvSpPr>
          <p:cNvPr id="20" name="テキスト プレースホルダー 8">
            <a:extLst>
              <a:ext uri="{FF2B5EF4-FFF2-40B4-BE49-F238E27FC236}">
                <a16:creationId xmlns:a16="http://schemas.microsoft.com/office/drawing/2014/main" id="{1A6CA2BB-4DFE-4957-9369-C7209294FE0C}"/>
              </a:ext>
            </a:extLst>
          </p:cNvPr>
          <p:cNvSpPr txBox="1">
            <a:spLocks noChangeArrowheads="1"/>
          </p:cNvSpPr>
          <p:nvPr/>
        </p:nvSpPr>
        <p:spPr>
          <a:xfrm>
            <a:off x="1012666" y="6482434"/>
            <a:ext cx="3430801"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grpSp>
        <p:nvGrpSpPr>
          <p:cNvPr id="8" name="グループ化 7">
            <a:extLst>
              <a:ext uri="{FF2B5EF4-FFF2-40B4-BE49-F238E27FC236}">
                <a16:creationId xmlns:a16="http://schemas.microsoft.com/office/drawing/2014/main" id="{CEAB7B07-B01F-5012-3A78-631F3E79DE06}"/>
              </a:ext>
            </a:extLst>
          </p:cNvPr>
          <p:cNvGrpSpPr/>
          <p:nvPr/>
        </p:nvGrpSpPr>
        <p:grpSpPr>
          <a:xfrm>
            <a:off x="1012667" y="967261"/>
            <a:ext cx="7118667" cy="5498144"/>
            <a:chOff x="1012667" y="967261"/>
            <a:chExt cx="7118667" cy="5498144"/>
          </a:xfrm>
        </p:grpSpPr>
        <p:grpSp>
          <p:nvGrpSpPr>
            <p:cNvPr id="3" name="グループ化 2">
              <a:extLst>
                <a:ext uri="{FF2B5EF4-FFF2-40B4-BE49-F238E27FC236}">
                  <a16:creationId xmlns:a16="http://schemas.microsoft.com/office/drawing/2014/main" id="{47397C9F-7959-437B-8C12-E9B9F5C0E296}"/>
                </a:ext>
              </a:extLst>
            </p:cNvPr>
            <p:cNvGrpSpPr/>
            <p:nvPr/>
          </p:nvGrpSpPr>
          <p:grpSpPr>
            <a:xfrm>
              <a:off x="1012667" y="994731"/>
              <a:ext cx="7118667" cy="5470674"/>
              <a:chOff x="-239309" y="994731"/>
              <a:chExt cx="7118667" cy="5470674"/>
            </a:xfrm>
          </p:grpSpPr>
          <p:pic>
            <p:nvPicPr>
              <p:cNvPr id="13" name="図 12" descr="山, 屋外, 自然, 岩 が含まれている画像&#10;&#10;自動的に生成された説明">
                <a:extLst>
                  <a:ext uri="{FF2B5EF4-FFF2-40B4-BE49-F238E27FC236}">
                    <a16:creationId xmlns:a16="http://schemas.microsoft.com/office/drawing/2014/main" id="{2B78D383-4360-4C77-B641-5DF516A78CC8}"/>
                  </a:ext>
                </a:extLst>
              </p:cNvPr>
              <p:cNvPicPr>
                <a:picLocks/>
              </p:cNvPicPr>
              <p:nvPr/>
            </p:nvPicPr>
            <p:blipFill>
              <a:blip r:embed="rId3" cstate="hqprint">
                <a:extLst>
                  <a:ext uri="{28A0092B-C50C-407E-A947-70E740481C1C}">
                    <a14:useLocalDpi xmlns:a14="http://schemas.microsoft.com/office/drawing/2010/main" val="0"/>
                  </a:ext>
                </a:extLst>
              </a:blip>
              <a:stretch>
                <a:fillRect/>
              </a:stretch>
            </p:blipFill>
            <p:spPr>
              <a:xfrm>
                <a:off x="3448558" y="3891405"/>
                <a:ext cx="3430800" cy="2574000"/>
              </a:xfrm>
              <a:prstGeom prst="rect">
                <a:avLst/>
              </a:prstGeom>
            </p:spPr>
          </p:pic>
          <p:pic>
            <p:nvPicPr>
              <p:cNvPr id="15" name="図 14" descr="屋外, 建物, トラック, 古い が含まれている画像&#10;&#10;自動的に生成された説明">
                <a:extLst>
                  <a:ext uri="{FF2B5EF4-FFF2-40B4-BE49-F238E27FC236}">
                    <a16:creationId xmlns:a16="http://schemas.microsoft.com/office/drawing/2014/main" id="{435F5187-74FE-474A-885B-C83B78DAD684}"/>
                  </a:ext>
                </a:extLst>
              </p:cNvPr>
              <p:cNvPicPr>
                <a:picLocks/>
              </p:cNvPicPr>
              <p:nvPr/>
            </p:nvPicPr>
            <p:blipFill>
              <a:blip r:embed="rId4" cstate="hqprint">
                <a:extLst>
                  <a:ext uri="{28A0092B-C50C-407E-A947-70E740481C1C}">
                    <a14:useLocalDpi xmlns:a14="http://schemas.microsoft.com/office/drawing/2010/main" val="0"/>
                  </a:ext>
                </a:extLst>
              </a:blip>
              <a:stretch>
                <a:fillRect/>
              </a:stretch>
            </p:blipFill>
            <p:spPr>
              <a:xfrm>
                <a:off x="-239309" y="3891405"/>
                <a:ext cx="3430800" cy="2574000"/>
              </a:xfrm>
              <a:prstGeom prst="rect">
                <a:avLst/>
              </a:prstGeom>
            </p:spPr>
          </p:pic>
          <p:pic>
            <p:nvPicPr>
              <p:cNvPr id="17" name="図 16" descr="屋外, 水, 座る, テーブル が含まれている画像&#10;&#10;自動的に生成された説明">
                <a:extLst>
                  <a:ext uri="{FF2B5EF4-FFF2-40B4-BE49-F238E27FC236}">
                    <a16:creationId xmlns:a16="http://schemas.microsoft.com/office/drawing/2014/main" id="{37C001FA-F13D-42C2-B08F-4740679EE33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448558" y="994731"/>
                <a:ext cx="3430800" cy="2574000"/>
              </a:xfrm>
              <a:prstGeom prst="rect">
                <a:avLst/>
              </a:prstGeom>
            </p:spPr>
          </p:pic>
          <p:pic>
            <p:nvPicPr>
              <p:cNvPr id="21" name="図 20" descr="屋外, 建物, 家, 泥 が含まれている画像&#10;&#10;自動的に生成された説明">
                <a:extLst>
                  <a:ext uri="{FF2B5EF4-FFF2-40B4-BE49-F238E27FC236}">
                    <a16:creationId xmlns:a16="http://schemas.microsoft.com/office/drawing/2014/main" id="{0997B294-520E-4182-8357-7DDD245DFD5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39309" y="994731"/>
                <a:ext cx="3430800" cy="2574000"/>
              </a:xfrm>
              <a:prstGeom prst="rect">
                <a:avLst/>
              </a:prstGeom>
            </p:spPr>
          </p:pic>
        </p:grpSp>
        <p:pic>
          <p:nvPicPr>
            <p:cNvPr id="3080" name="Picture 8" descr="関西国際空港の被害状況の様子">
              <a:extLst>
                <a:ext uri="{FF2B5EF4-FFF2-40B4-BE49-F238E27FC236}">
                  <a16:creationId xmlns:a16="http://schemas.microsoft.com/office/drawing/2014/main" id="{AE281331-39DC-83A1-9614-0207923E2B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2790"/>
            <a:stretch/>
          </p:blipFill>
          <p:spPr bwMode="auto">
            <a:xfrm>
              <a:off x="4700535" y="967261"/>
              <a:ext cx="3430798" cy="2603075"/>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テキスト プレースホルダー 8">
            <a:extLst>
              <a:ext uri="{FF2B5EF4-FFF2-40B4-BE49-F238E27FC236}">
                <a16:creationId xmlns:a16="http://schemas.microsoft.com/office/drawing/2014/main" id="{B5277783-91E4-471B-B3A0-1CEE68F583F8}"/>
              </a:ext>
            </a:extLst>
          </p:cNvPr>
          <p:cNvSpPr txBox="1">
            <a:spLocks noChangeArrowheads="1"/>
          </p:cNvSpPr>
          <p:nvPr/>
        </p:nvSpPr>
        <p:spPr>
          <a:xfrm>
            <a:off x="4700534" y="3554334"/>
            <a:ext cx="3414766"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27" name="正方形/長方形 26">
            <a:extLst>
              <a:ext uri="{FF2B5EF4-FFF2-40B4-BE49-F238E27FC236}">
                <a16:creationId xmlns:a16="http://schemas.microsoft.com/office/drawing/2014/main" id="{2943F922-95B4-496E-8618-86D5BFE477A0}"/>
              </a:ext>
            </a:extLst>
          </p:cNvPr>
          <p:cNvSpPr/>
          <p:nvPr/>
        </p:nvSpPr>
        <p:spPr>
          <a:xfrm>
            <a:off x="0" y="3556658"/>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9" name="テキスト ボックス 8">
            <a:extLst>
              <a:ext uri="{FF2B5EF4-FFF2-40B4-BE49-F238E27FC236}">
                <a16:creationId xmlns:a16="http://schemas.microsoft.com/office/drawing/2014/main" id="{A74BF59E-0C4C-4C86-B9FE-31CDD3E01712}"/>
              </a:ext>
            </a:extLst>
          </p:cNvPr>
          <p:cNvSpPr txBox="1"/>
          <p:nvPr/>
        </p:nvSpPr>
        <p:spPr>
          <a:xfrm>
            <a:off x="1125669" y="3220141"/>
            <a:ext cx="3204796" cy="246221"/>
          </a:xfrm>
          <a:prstGeom prst="rect">
            <a:avLst/>
          </a:prstGeom>
          <a:solidFill>
            <a:srgbClr val="FFFFFF">
              <a:alpha val="50196"/>
            </a:srgbClr>
          </a:solidFill>
        </p:spPr>
        <p:txBody>
          <a:bodyPr wrap="square" lIns="72000" tIns="0" rIns="72000" bIns="0">
            <a:spAutoFit/>
          </a:bodyPr>
          <a:lstStyle/>
          <a:p>
            <a:pPr lvl="0" algn="ctr" defTabSz="914400">
              <a:defRPr/>
            </a:pPr>
            <a:r>
              <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rPr>
              <a:t>河川</a:t>
            </a:r>
            <a:r>
              <a:rPr kumimoji="1"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の氾濫による浸水（外水氾濫）</a:t>
            </a:r>
            <a:endPar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endParaRP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5036713" y="5916744"/>
            <a:ext cx="2758441"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大雨による がけ崩れ、</a:t>
            </a:r>
            <a:endParaRPr lang="en-US" altLang="ja-JP" sz="1600"/>
          </a:p>
          <a:p>
            <a:r>
              <a:rPr lang="ja-JP" altLang="en-US" sz="1600"/>
              <a:t>地すべり土石流</a:t>
            </a:r>
          </a:p>
        </p:txBody>
      </p:sp>
      <p:sp>
        <p:nvSpPr>
          <p:cNvPr id="25" name="テキスト ボックス 24">
            <a:extLst>
              <a:ext uri="{FF2B5EF4-FFF2-40B4-BE49-F238E27FC236}">
                <a16:creationId xmlns:a16="http://schemas.microsoft.com/office/drawing/2014/main" id="{D7491E4E-ADC0-4EB5-8D98-9798C847D4EB}"/>
              </a:ext>
            </a:extLst>
          </p:cNvPr>
          <p:cNvSpPr txBox="1"/>
          <p:nvPr/>
        </p:nvSpPr>
        <p:spPr>
          <a:xfrm>
            <a:off x="1742457" y="6039856"/>
            <a:ext cx="1971220"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風による家屋の倒壊</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4786101" y="3220141"/>
            <a:ext cx="3259666" cy="246221"/>
          </a:xfrm>
          <a:prstGeom prst="rect">
            <a:avLst/>
          </a:prstGeom>
          <a:solidFill>
            <a:srgbClr val="FFFFFF">
              <a:alpha val="50196"/>
            </a:srgbClr>
          </a:solidFill>
        </p:spPr>
        <p:txBody>
          <a:bodyPr wrap="square" lIns="72000" tIns="0" rIns="7200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i="0" u="none" strike="noStrike" kern="1200" cap="none" spc="0" normalizeH="0" baseline="0" noProof="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rPr>
              <a:t>高潮による浸水</a:t>
            </a:r>
          </a:p>
        </p:txBody>
      </p:sp>
    </p:spTree>
    <p:extLst>
      <p:ext uri="{BB962C8B-B14F-4D97-AF65-F5344CB8AC3E}">
        <p14:creationId xmlns:p14="http://schemas.microsoft.com/office/powerpoint/2010/main" val="119985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70ED0DA-1769-4A11-A4B0-753368507FFF}"/>
              </a:ext>
            </a:extLst>
          </p:cNvPr>
          <p:cNvGrpSpPr/>
          <p:nvPr/>
        </p:nvGrpSpPr>
        <p:grpSpPr>
          <a:xfrm>
            <a:off x="968092" y="993091"/>
            <a:ext cx="7207816" cy="5474683"/>
            <a:chOff x="-1442073" y="993091"/>
            <a:chExt cx="7207816" cy="5474683"/>
          </a:xfrm>
        </p:grpSpPr>
        <p:pic>
          <p:nvPicPr>
            <p:cNvPr id="13" name="図 12" descr="屋外, 建物, 水, 道路 が含まれている画像&#10;&#10;自動的に生成された説明">
              <a:extLst>
                <a:ext uri="{FF2B5EF4-FFF2-40B4-BE49-F238E27FC236}">
                  <a16:creationId xmlns:a16="http://schemas.microsoft.com/office/drawing/2014/main" id="{B4BE3C4D-B0C2-4455-9F2B-5C0643469B5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324745" y="3893774"/>
              <a:ext cx="3430800" cy="2574000"/>
            </a:xfrm>
            <a:prstGeom prst="rect">
              <a:avLst/>
            </a:prstGeom>
          </p:spPr>
        </p:pic>
        <p:pic>
          <p:nvPicPr>
            <p:cNvPr id="14" name="図 13" descr="屋外, 道路, ストリート, 光 が含まれている画像&#10;&#10;自動的に生成された説明">
              <a:extLst>
                <a:ext uri="{FF2B5EF4-FFF2-40B4-BE49-F238E27FC236}">
                  <a16:creationId xmlns:a16="http://schemas.microsoft.com/office/drawing/2014/main" id="{BE74FB20-58DA-4288-94ED-E7B5680A7D9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42073" y="3893774"/>
              <a:ext cx="3430800" cy="2574000"/>
            </a:xfrm>
            <a:prstGeom prst="rect">
              <a:avLst/>
            </a:prstGeom>
          </p:spPr>
        </p:pic>
        <p:pic>
          <p:nvPicPr>
            <p:cNvPr id="15" name="図 14" descr="建物, 屋外, 飛行機, ボート が含まれている画像&#10;&#10;自動的に生成された説明">
              <a:extLst>
                <a:ext uri="{FF2B5EF4-FFF2-40B4-BE49-F238E27FC236}">
                  <a16:creationId xmlns:a16="http://schemas.microsoft.com/office/drawing/2014/main" id="{21C99081-7868-4E22-8131-E1B0BCCBC6A9}"/>
                </a:ext>
              </a:extLst>
            </p:cNvPr>
            <p:cNvPicPr>
              <a:picLocks/>
            </p:cNvPicPr>
            <p:nvPr/>
          </p:nvPicPr>
          <p:blipFill rotWithShape="1">
            <a:blip r:embed="rId5">
              <a:extLst>
                <a:ext uri="{28A0092B-C50C-407E-A947-70E740481C1C}">
                  <a14:useLocalDpi xmlns:a14="http://schemas.microsoft.com/office/drawing/2010/main" val="0"/>
                </a:ext>
              </a:extLst>
            </a:blip>
            <a:srcRect l="4089"/>
            <a:stretch/>
          </p:blipFill>
          <p:spPr>
            <a:xfrm>
              <a:off x="-1442073" y="993091"/>
              <a:ext cx="3430800" cy="2574000"/>
            </a:xfrm>
            <a:prstGeom prst="rect">
              <a:avLst/>
            </a:prstGeom>
          </p:spPr>
        </p:pic>
        <p:pic>
          <p:nvPicPr>
            <p:cNvPr id="20" name="図 19">
              <a:extLst>
                <a:ext uri="{FF2B5EF4-FFF2-40B4-BE49-F238E27FC236}">
                  <a16:creationId xmlns:a16="http://schemas.microsoft.com/office/drawing/2014/main" id="{BD597441-F106-4CEC-9702-04DE7CA22F47}"/>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20593" t="33352" r="36331" b="15871"/>
            <a:stretch/>
          </p:blipFill>
          <p:spPr>
            <a:xfrm>
              <a:off x="2334943" y="994731"/>
              <a:ext cx="3430800" cy="2572360"/>
            </a:xfrm>
            <a:prstGeom prst="rect">
              <a:avLst/>
            </a:prstGeom>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697"/>
            <a:ext cx="9144000" cy="650083"/>
          </a:xfrm>
          <a:solidFill>
            <a:srgbClr val="35A16B"/>
          </a:solidFill>
        </p:spPr>
        <p:txBody>
          <a:bodyPr/>
          <a:lstStyle/>
          <a:p>
            <a:r>
              <a:rPr lang="ja-JP" altLang="en-US"/>
              <a:t>大雨や台風による被害と影響</a:t>
            </a:r>
            <a:endParaRPr kumimoji="1" lang="ja-JP" altLang="en-US"/>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fld id="{48C0FCB9-D989-46F1-965E-624BDAC7E129}" type="slidenum">
              <a:rPr kumimoji="1" lang="ja-JP" altLang="en-US" smtClean="0"/>
              <a:pPr/>
              <a:t>18</a:t>
            </a:fld>
            <a:endParaRPr kumimoji="1" lang="ja-JP" altLang="en-US"/>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4782393" y="2974895"/>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endParaRPr lang="en-US" altLang="ja-JP" sz="1600"/>
          </a:p>
          <a:p>
            <a:r>
              <a:rPr lang="ja-JP" altLang="en-US" sz="1600"/>
              <a:t>（施設被害、停電などによる）</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1005446" y="2974895"/>
            <a:ext cx="3356092"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endParaRPr lang="en-US" altLang="ja-JP" sz="1600"/>
          </a:p>
          <a:p>
            <a:r>
              <a:rPr lang="ja-JP" altLang="en-US" sz="1600"/>
              <a:t>（倒木や土砂崩れなどによる）</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4772195" y="5885553"/>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a:t>
            </a:r>
            <a:endParaRPr lang="en-US" altLang="ja-JP" sz="1600"/>
          </a:p>
          <a:p>
            <a:r>
              <a:rPr lang="ja-JP" altLang="en-US" sz="1600"/>
              <a:t>（施設被害、停電などによる）</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1171720" y="5885553"/>
            <a:ext cx="3023544"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通信障害</a:t>
            </a:r>
            <a:endParaRPr lang="en-US" altLang="ja-JP" sz="1600"/>
          </a:p>
          <a:p>
            <a:r>
              <a:rPr lang="ja-JP" altLang="en-US" sz="1600"/>
              <a:t>（停電や伝送路断などによる）</a:t>
            </a:r>
          </a:p>
        </p:txBody>
      </p:sp>
      <p:sp>
        <p:nvSpPr>
          <p:cNvPr id="16" name="テキスト プレースホルダー 8">
            <a:extLst>
              <a:ext uri="{FF2B5EF4-FFF2-40B4-BE49-F238E27FC236}">
                <a16:creationId xmlns:a16="http://schemas.microsoft.com/office/drawing/2014/main" id="{7F6CA0A5-5BA6-42E7-B50E-648C5F2C5532}"/>
              </a:ext>
            </a:extLst>
          </p:cNvPr>
          <p:cNvSpPr txBox="1">
            <a:spLocks noChangeArrowheads="1"/>
          </p:cNvSpPr>
          <p:nvPr/>
        </p:nvSpPr>
        <p:spPr>
          <a:xfrm>
            <a:off x="930738" y="3548265"/>
            <a:ext cx="3430800" cy="224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写真：兵庫県ホームページ</a:t>
            </a:r>
          </a:p>
        </p:txBody>
      </p:sp>
      <p:sp>
        <p:nvSpPr>
          <p:cNvPr id="18" name="テキスト プレースホルダー 8">
            <a:extLst>
              <a:ext uri="{FF2B5EF4-FFF2-40B4-BE49-F238E27FC236}">
                <a16:creationId xmlns:a16="http://schemas.microsoft.com/office/drawing/2014/main" id="{74B9AFC0-59BA-4F59-89F4-6ABDA3493B3A}"/>
              </a:ext>
            </a:extLst>
          </p:cNvPr>
          <p:cNvSpPr txBox="1">
            <a:spLocks noChangeArrowheads="1"/>
          </p:cNvSpPr>
          <p:nvPr/>
        </p:nvSpPr>
        <p:spPr>
          <a:xfrm>
            <a:off x="4707823" y="6449455"/>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写真：千葉県ホームページ</a:t>
            </a:r>
          </a:p>
        </p:txBody>
      </p:sp>
      <p:sp>
        <p:nvSpPr>
          <p:cNvPr id="19" name="テキスト プレースホルダー 8">
            <a:extLst>
              <a:ext uri="{FF2B5EF4-FFF2-40B4-BE49-F238E27FC236}">
                <a16:creationId xmlns:a16="http://schemas.microsoft.com/office/drawing/2014/main" id="{326658F3-F098-4753-B361-DCEFCC8B630E}"/>
              </a:ext>
            </a:extLst>
          </p:cNvPr>
          <p:cNvSpPr txBox="1">
            <a:spLocks noChangeArrowheads="1"/>
          </p:cNvSpPr>
          <p:nvPr/>
        </p:nvSpPr>
        <p:spPr>
          <a:xfrm>
            <a:off x="4745108" y="3573484"/>
            <a:ext cx="3414766" cy="224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DBE39718-FA6F-47DD-99BC-C5B14AB9E8FA}"/>
              </a:ext>
            </a:extLst>
          </p:cNvPr>
          <p:cNvSpPr txBox="1">
            <a:spLocks noChangeArrowheads="1"/>
          </p:cNvSpPr>
          <p:nvPr/>
        </p:nvSpPr>
        <p:spPr>
          <a:xfrm>
            <a:off x="968092" y="6482434"/>
            <a:ext cx="3430801" cy="189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写真：宮古島地方気象台ホームページ</a:t>
            </a:r>
          </a:p>
        </p:txBody>
      </p:sp>
      <p:sp>
        <p:nvSpPr>
          <p:cNvPr id="22" name="正方形/長方形 21">
            <a:extLst>
              <a:ext uri="{FF2B5EF4-FFF2-40B4-BE49-F238E27FC236}">
                <a16:creationId xmlns:a16="http://schemas.microsoft.com/office/drawing/2014/main" id="{87E4DB5C-BD3B-4231-8019-CADF70B0C896}"/>
              </a:ext>
            </a:extLst>
          </p:cNvPr>
          <p:cNvSpPr/>
          <p:nvPr/>
        </p:nvSpPr>
        <p:spPr>
          <a:xfrm>
            <a:off x="0" y="3554871"/>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Tree>
    <p:extLst>
      <p:ext uri="{BB962C8B-B14F-4D97-AF65-F5344CB8AC3E}">
        <p14:creationId xmlns:p14="http://schemas.microsoft.com/office/powerpoint/2010/main" val="3821828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ED861BD-8EAE-B487-F7C9-EA534E743AD6}"/>
              </a:ext>
            </a:extLst>
          </p:cNvPr>
          <p:cNvSpPr>
            <a:spLocks noGrp="1"/>
          </p:cNvSpPr>
          <p:nvPr>
            <p:ph type="sldNum" sz="quarter" idx="12"/>
          </p:nvPr>
        </p:nvSpPr>
        <p:spPr/>
        <p:txBody>
          <a:bodyPr/>
          <a:lstStyle/>
          <a:p>
            <a:fld id="{48C0FCB9-D989-46F1-965E-624BDAC7E129}" type="slidenum">
              <a:rPr kumimoji="1" lang="ja-JP" altLang="en-US" smtClean="0"/>
              <a:pPr/>
              <a:t>19</a:t>
            </a:fld>
            <a:endParaRPr kumimoji="1" lang="ja-JP" altLang="en-US"/>
          </a:p>
        </p:txBody>
      </p:sp>
      <p:sp>
        <p:nvSpPr>
          <p:cNvPr id="3" name="テキスト ボックス 2">
            <a:extLst>
              <a:ext uri="{FF2B5EF4-FFF2-40B4-BE49-F238E27FC236}">
                <a16:creationId xmlns:a16="http://schemas.microsoft.com/office/drawing/2014/main" id="{90988C63-AF47-1EAB-86EF-919ABF664D60}"/>
              </a:ext>
            </a:extLst>
          </p:cNvPr>
          <p:cNvSpPr txBox="1"/>
          <p:nvPr/>
        </p:nvSpPr>
        <p:spPr>
          <a:xfrm>
            <a:off x="0" y="0"/>
            <a:ext cx="9144000" cy="569538"/>
          </a:xfrm>
          <a:prstGeom prst="rect">
            <a:avLst/>
          </a:prstGeom>
          <a:solidFill>
            <a:srgbClr val="35A16B"/>
          </a:solidFill>
          <a:ln>
            <a:noFill/>
          </a:ln>
        </p:spPr>
        <p:txBody>
          <a:bodyPr wrap="square" lIns="144000" tIns="252000" rIns="144000" bIns="72000">
            <a:spAutoFit/>
          </a:bodyPr>
          <a:lstStyle/>
          <a:p>
            <a:pPr>
              <a:lnSpc>
                <a:spcPts val="1800"/>
              </a:lnSpc>
              <a:spcAft>
                <a:spcPts val="600"/>
              </a:spcAft>
            </a:pPr>
            <a:r>
              <a:rPr lang="ja-JP" altLang="en-US" sz="3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洪水・土砂災害ハザードマップの見方</a:t>
            </a:r>
          </a:p>
        </p:txBody>
      </p:sp>
      <p:sp>
        <p:nvSpPr>
          <p:cNvPr id="6" name="テキスト ボックス 5">
            <a:extLst>
              <a:ext uri="{FF2B5EF4-FFF2-40B4-BE49-F238E27FC236}">
                <a16:creationId xmlns:a16="http://schemas.microsoft.com/office/drawing/2014/main" id="{3A4A561E-2D7B-DB8E-3062-BF5AC5922C88}"/>
              </a:ext>
            </a:extLst>
          </p:cNvPr>
          <p:cNvSpPr txBox="1"/>
          <p:nvPr/>
        </p:nvSpPr>
        <p:spPr>
          <a:xfrm>
            <a:off x="2013452" y="1560480"/>
            <a:ext cx="5117095" cy="525886"/>
          </a:xfrm>
          <a:prstGeom prst="rect">
            <a:avLst/>
          </a:prstGeom>
          <a:noFill/>
          <a:ln w="28575">
            <a:noFill/>
          </a:ln>
        </p:spPr>
        <p:txBody>
          <a:bodyPr wrap="square" lIns="108000" tIns="108000" rIns="108000" bIns="108000" rtlCol="0">
            <a:spAutoFit/>
          </a:bodyPr>
          <a:lstStyle/>
          <a:p>
            <a:pPr algn="dist"/>
            <a:r>
              <a:rPr kumimoji="1" lang="ja-JP" altLang="en-US" sz="2000" b="1">
                <a:solidFill>
                  <a:srgbClr val="404040"/>
                </a:solidFill>
                <a:latin typeface="HGPｺﾞｼｯｸE" panose="020B0900000000000000" pitchFamily="50" charset="-128"/>
                <a:ea typeface="HGPｺﾞｼｯｸE" panose="020B0900000000000000" pitchFamily="50" charset="-128"/>
              </a:rPr>
              <a:t>ただし、決して完ぺきではありません・・・</a:t>
            </a:r>
          </a:p>
        </p:txBody>
      </p:sp>
      <p:pic>
        <p:nvPicPr>
          <p:cNvPr id="13" name="図 12">
            <a:extLst>
              <a:ext uri="{FF2B5EF4-FFF2-40B4-BE49-F238E27FC236}">
                <a16:creationId xmlns:a16="http://schemas.microsoft.com/office/drawing/2014/main" id="{2CA3E232-6CEC-6B8A-FBAA-BE863E3DBCC3}"/>
              </a:ext>
            </a:extLst>
          </p:cNvPr>
          <p:cNvPicPr>
            <a:picLocks noChangeAspect="1"/>
          </p:cNvPicPr>
          <p:nvPr/>
        </p:nvPicPr>
        <p:blipFill>
          <a:blip r:embed="rId3"/>
          <a:stretch>
            <a:fillRect/>
          </a:stretch>
        </p:blipFill>
        <p:spPr>
          <a:xfrm>
            <a:off x="2444455" y="2365702"/>
            <a:ext cx="4364377" cy="3046399"/>
          </a:xfrm>
          <a:prstGeom prst="rect">
            <a:avLst/>
          </a:prstGeom>
          <a:ln w="9525">
            <a:solidFill>
              <a:srgbClr val="404040"/>
            </a:solidFill>
          </a:ln>
        </p:spPr>
      </p:pic>
      <p:sp>
        <p:nvSpPr>
          <p:cNvPr id="14" name="テキスト ボックス 13">
            <a:extLst>
              <a:ext uri="{FF2B5EF4-FFF2-40B4-BE49-F238E27FC236}">
                <a16:creationId xmlns:a16="http://schemas.microsoft.com/office/drawing/2014/main" id="{E7457A58-0BBC-9D04-0FAB-FCA3D676D02A}"/>
              </a:ext>
            </a:extLst>
          </p:cNvPr>
          <p:cNvSpPr txBox="1"/>
          <p:nvPr/>
        </p:nvSpPr>
        <p:spPr>
          <a:xfrm>
            <a:off x="340198" y="5700365"/>
            <a:ext cx="8463601" cy="523220"/>
          </a:xfrm>
          <a:prstGeom prst="rect">
            <a:avLst/>
          </a:prstGeom>
          <a:solidFill>
            <a:srgbClr val="FF2800"/>
          </a:solidFill>
        </p:spPr>
        <p:txBody>
          <a:bodyPr wrap="square" rtlCol="0">
            <a:spAutoFit/>
          </a:bodyPr>
          <a:lstStyle/>
          <a:p>
            <a:pPr algn="dist"/>
            <a:r>
              <a:rPr kumimoji="1" lang="ja-JP" altLang="en-US" sz="2800" b="1" spc="-150">
                <a:solidFill>
                  <a:schemeClr val="bg1"/>
                </a:solidFill>
                <a:latin typeface="HGPｺﾞｼｯｸE" panose="020B0900000000000000" pitchFamily="50" charset="-128"/>
                <a:ea typeface="HGPｺﾞｼｯｸE" panose="020B0900000000000000" pitchFamily="50" charset="-128"/>
              </a:rPr>
              <a:t>家屋単位などの「ピンポイント」で厳格に読み取らない！</a:t>
            </a:r>
          </a:p>
        </p:txBody>
      </p:sp>
      <p:pic>
        <p:nvPicPr>
          <p:cNvPr id="30" name="図 29" descr="ロゴ&#10;&#10;自動的に生成された説明">
            <a:extLst>
              <a:ext uri="{FF2B5EF4-FFF2-40B4-BE49-F238E27FC236}">
                <a16:creationId xmlns:a16="http://schemas.microsoft.com/office/drawing/2014/main" id="{9332A00D-E684-8812-1076-5D91DAE101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44824">
            <a:off x="7514738" y="3312917"/>
            <a:ext cx="1305650" cy="979238"/>
          </a:xfrm>
          <a:prstGeom prst="rect">
            <a:avLst/>
          </a:prstGeom>
        </p:spPr>
      </p:pic>
      <p:sp>
        <p:nvSpPr>
          <p:cNvPr id="4" name="テキスト ボックス 3">
            <a:extLst>
              <a:ext uri="{FF2B5EF4-FFF2-40B4-BE49-F238E27FC236}">
                <a16:creationId xmlns:a16="http://schemas.microsoft.com/office/drawing/2014/main" id="{3EE2A3DD-121A-380C-5F81-71815DAF7C6B}"/>
              </a:ext>
            </a:extLst>
          </p:cNvPr>
          <p:cNvSpPr txBox="1"/>
          <p:nvPr/>
        </p:nvSpPr>
        <p:spPr>
          <a:xfrm>
            <a:off x="357900" y="6347635"/>
            <a:ext cx="7143236" cy="430887"/>
          </a:xfrm>
          <a:prstGeom prst="rect">
            <a:avLst/>
          </a:prstGeom>
          <a:noFill/>
        </p:spPr>
        <p:txBody>
          <a:bodyPr wrap="square" rtlCol="0">
            <a:spAutoFit/>
          </a:bodyPr>
          <a:lstStyle/>
          <a:p>
            <a:r>
              <a:rPr kumimoji="1" lang="ja-JP" altLang="en-US" sz="1100">
                <a:solidFill>
                  <a:srgbClr val="404040"/>
                </a:solidFill>
                <a:latin typeface="HGPｺﾞｼｯｸE" panose="020B0900000000000000" pitchFamily="50" charset="-128"/>
                <a:ea typeface="HGPｺﾞｼｯｸE" panose="020B0900000000000000" pitchFamily="50" charset="-128"/>
              </a:rPr>
              <a:t>参考：自治体・企業の防災担当者のための防災ハンドブック（日刊工業新聞社） </a:t>
            </a:r>
            <a:endParaRPr kumimoji="1" lang="en-US" altLang="ja-JP" sz="1100">
              <a:solidFill>
                <a:srgbClr val="404040"/>
              </a:solidFill>
              <a:latin typeface="HGPｺﾞｼｯｸE" panose="020B0900000000000000" pitchFamily="50" charset="-128"/>
              <a:ea typeface="HGPｺﾞｼｯｸE" panose="020B0900000000000000" pitchFamily="50" charset="-128"/>
            </a:endParaRPr>
          </a:p>
          <a:p>
            <a:r>
              <a:rPr kumimoji="1" lang="ja-JP" altLang="en-US" sz="1100">
                <a:solidFill>
                  <a:srgbClr val="404040"/>
                </a:solidFill>
                <a:latin typeface="HGPｺﾞｼｯｸE" panose="020B0900000000000000" pitchFamily="50" charset="-128"/>
                <a:ea typeface="HGPｺﾞｼｯｸE" panose="020B0900000000000000" pitchFamily="50" charset="-128"/>
              </a:rPr>
              <a:t>「ハザードマップは有効だが、依存しすぎには注意が必要」静岡大学防災総合センター教授　牛山素行</a:t>
            </a:r>
          </a:p>
        </p:txBody>
      </p:sp>
      <p:sp>
        <p:nvSpPr>
          <p:cNvPr id="10" name="正方形/長方形 9">
            <a:extLst>
              <a:ext uri="{FF2B5EF4-FFF2-40B4-BE49-F238E27FC236}">
                <a16:creationId xmlns:a16="http://schemas.microsoft.com/office/drawing/2014/main" id="{BAA47910-5729-DA2E-75AF-9585F6FC91E4}"/>
              </a:ext>
            </a:extLst>
          </p:cNvPr>
          <p:cNvSpPr/>
          <p:nvPr/>
        </p:nvSpPr>
        <p:spPr>
          <a:xfrm>
            <a:off x="290336" y="741330"/>
            <a:ext cx="8672614" cy="717623"/>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72000" rtlCol="0" anchor="ctr"/>
          <a:lstStyle/>
          <a:p>
            <a:r>
              <a:rPr lang="ja-JP" altLang="en-US" sz="2700">
                <a:solidFill>
                  <a:srgbClr val="404040"/>
                </a:solidFill>
                <a:latin typeface="HGPｺﾞｼｯｸE" panose="020B0900000000000000" pitchFamily="50" charset="-128"/>
                <a:ea typeface="HGPｺﾞｼｯｸE" panose="020B0900000000000000" pitchFamily="50" charset="-128"/>
              </a:rPr>
              <a:t>「ハザードマップ」は、起こりうる場所の情報を与えてくれる</a:t>
            </a:r>
          </a:p>
        </p:txBody>
      </p:sp>
      <p:sp>
        <p:nvSpPr>
          <p:cNvPr id="7" name="角丸四角形吹き出し 8">
            <a:extLst>
              <a:ext uri="{FF2B5EF4-FFF2-40B4-BE49-F238E27FC236}">
                <a16:creationId xmlns:a16="http://schemas.microsoft.com/office/drawing/2014/main" id="{E2E88A5C-2AD8-C855-9926-EBA6AA085C4D}"/>
              </a:ext>
            </a:extLst>
          </p:cNvPr>
          <p:cNvSpPr/>
          <p:nvPr/>
        </p:nvSpPr>
        <p:spPr>
          <a:xfrm>
            <a:off x="768482" y="2424257"/>
            <a:ext cx="2489939" cy="1291015"/>
          </a:xfrm>
          <a:prstGeom prst="wedgeRoundRectCallout">
            <a:avLst>
              <a:gd name="adj1" fmla="val 72194"/>
              <a:gd name="adj2" fmla="val 30670"/>
              <a:gd name="adj3" fmla="val 16667"/>
            </a:avLst>
          </a:prstGeom>
          <a:solidFill>
            <a:schemeClr val="accent1"/>
          </a:solidFill>
          <a:ln w="12700">
            <a:solidFill>
              <a:srgbClr val="006F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「色が塗られている</a:t>
            </a:r>
            <a:br>
              <a:rPr kumimoji="1" lang="en-US" altLang="ja-JP">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ところでは、何らかの</a:t>
            </a:r>
            <a:br>
              <a:rPr kumimoji="1" lang="en-US" altLang="ja-JP">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災害の発生する</a:t>
            </a:r>
            <a:br>
              <a:rPr kumimoji="1" lang="en-US" altLang="ja-JP">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可能性がある」</a:t>
            </a:r>
          </a:p>
        </p:txBody>
      </p:sp>
      <p:sp>
        <p:nvSpPr>
          <p:cNvPr id="8" name="角丸四角形吹き出し 8">
            <a:extLst>
              <a:ext uri="{FF2B5EF4-FFF2-40B4-BE49-F238E27FC236}">
                <a16:creationId xmlns:a16="http://schemas.microsoft.com/office/drawing/2014/main" id="{12122068-ABEF-44FD-8456-FAE7F5FF907D}"/>
              </a:ext>
            </a:extLst>
          </p:cNvPr>
          <p:cNvSpPr/>
          <p:nvPr/>
        </p:nvSpPr>
        <p:spPr>
          <a:xfrm>
            <a:off x="6631000" y="2096412"/>
            <a:ext cx="1978501" cy="1136412"/>
          </a:xfrm>
          <a:prstGeom prst="wedgeRoundRectCallout">
            <a:avLst>
              <a:gd name="adj1" fmla="val 26685"/>
              <a:gd name="adj2" fmla="val 72747"/>
              <a:gd name="adj3" fmla="val 16667"/>
            </a:avLst>
          </a:prstGeom>
          <a:solidFill>
            <a:schemeClr val="accent1"/>
          </a:solidFill>
          <a:ln w="12700">
            <a:solidFill>
              <a:srgbClr val="006F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1" lang="ja-JP" altLang="en-US" b="1">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ハザードマップは</a:t>
            </a:r>
            <a:endParaRPr kumimoji="1" lang="en-US" altLang="ja-JP" b="1">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algn="ctr"/>
            <a:r>
              <a:rPr kumimoji="1" lang="ja-JP" altLang="en-US" b="1">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俯瞰的に見る</a:t>
            </a:r>
            <a:endParaRPr kumimoji="1" lang="en-US" altLang="ja-JP" b="1">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algn="ct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情報</a:t>
            </a:r>
            <a:r>
              <a:rPr kumimoji="1" lang="ja-JP" altLang="en-US" b="1">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の一つ</a:t>
            </a:r>
            <a:endPar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9" name="角丸四角形吹き出し 8">
            <a:extLst>
              <a:ext uri="{FF2B5EF4-FFF2-40B4-BE49-F238E27FC236}">
                <a16:creationId xmlns:a16="http://schemas.microsoft.com/office/drawing/2014/main" id="{6F58359B-D300-14E5-D909-0245E0B8AB0C}"/>
              </a:ext>
            </a:extLst>
          </p:cNvPr>
          <p:cNvSpPr/>
          <p:nvPr/>
        </p:nvSpPr>
        <p:spPr>
          <a:xfrm>
            <a:off x="562062" y="4062311"/>
            <a:ext cx="2425841" cy="1291015"/>
          </a:xfrm>
          <a:prstGeom prst="wedgeRoundRectCallout">
            <a:avLst>
              <a:gd name="adj1" fmla="val 68086"/>
              <a:gd name="adj2" fmla="val 15725"/>
              <a:gd name="adj3" fmla="val 16667"/>
            </a:avLst>
          </a:prstGeom>
          <a:solidFill>
            <a:schemeClr val="accent1"/>
          </a:solidFill>
          <a:ln w="12700">
            <a:solidFill>
              <a:srgbClr val="006F9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「色が塗られていない</a:t>
            </a:r>
            <a:br>
              <a:rPr kumimoji="1" lang="en-US" altLang="ja-JP">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b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ところは安全だ」と</a:t>
            </a:r>
            <a:endParaRPr kumimoji="1" lang="en-US" altLang="ja-JP">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a:p>
            <a:pPr algn="ctr"/>
            <a:r>
              <a:rPr kumimoji="1" lang="ja-JP" altLang="en-US">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捉えるべきでない！</a:t>
            </a:r>
          </a:p>
        </p:txBody>
      </p:sp>
    </p:spTree>
    <p:extLst>
      <p:ext uri="{BB962C8B-B14F-4D97-AF65-F5344CB8AC3E}">
        <p14:creationId xmlns:p14="http://schemas.microsoft.com/office/powerpoint/2010/main" val="2193047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fld id="{48C0FCB9-D989-46F1-965E-624BDAC7E129}" type="slidenum">
              <a:rPr kumimoji="1" lang="ja-JP" altLang="en-US" smtClean="0"/>
              <a:pPr/>
              <a:t>2</a:t>
            </a:fld>
            <a:endParaRPr kumimoji="1" lang="ja-JP" altLang="en-US"/>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313549" y="1531794"/>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a:solidFill>
                  <a:schemeClr val="bg1"/>
                </a:solidFill>
                <a:latin typeface="HGPｺﾞｼｯｸE" panose="020B0900000000000000" pitchFamily="50" charset="-128"/>
                <a:ea typeface="HGPｺﾞｼｯｸE" panose="020B0900000000000000" pitchFamily="50" charset="-128"/>
              </a:rPr>
              <a:t>近年、大規模な災害が</a:t>
            </a:r>
            <a:endParaRPr kumimoji="1"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kumimoji="1" lang="ja-JP" altLang="en-US" sz="3600">
                <a:solidFill>
                  <a:schemeClr val="bg1"/>
                </a:solidFill>
                <a:latin typeface="HGPｺﾞｼｯｸE" panose="020B0900000000000000" pitchFamily="50" charset="-128"/>
                <a:ea typeface="HGPｺﾞｼｯｸE" panose="020B0900000000000000" pitchFamily="50" charset="-128"/>
              </a:rPr>
              <a:t>頻繁に発生しています</a:t>
            </a:r>
          </a:p>
        </p:txBody>
      </p:sp>
    </p:spTree>
    <p:extLst>
      <p:ext uri="{BB962C8B-B14F-4D97-AF65-F5344CB8AC3E}">
        <p14:creationId xmlns:p14="http://schemas.microsoft.com/office/powerpoint/2010/main" val="4186533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図 31">
            <a:extLst>
              <a:ext uri="{FF2B5EF4-FFF2-40B4-BE49-F238E27FC236}">
                <a16:creationId xmlns:a16="http://schemas.microsoft.com/office/drawing/2014/main" id="{2D4CC62D-EAEE-F74B-1904-41031CF65CE9}"/>
              </a:ext>
            </a:extLst>
          </p:cNvPr>
          <p:cNvPicPr>
            <a:picLocks noChangeAspect="1"/>
          </p:cNvPicPr>
          <p:nvPr/>
        </p:nvPicPr>
        <p:blipFill rotWithShape="1">
          <a:blip r:embed="rId3"/>
          <a:srcRect l="16561" b="6652"/>
          <a:stretch/>
        </p:blipFill>
        <p:spPr>
          <a:xfrm>
            <a:off x="4732654" y="3087053"/>
            <a:ext cx="3849549" cy="2550335"/>
          </a:xfrm>
          <a:prstGeom prst="rect">
            <a:avLst/>
          </a:prstGeom>
          <a:ln w="9525">
            <a:solidFill>
              <a:srgbClr val="404040"/>
            </a:solidFill>
          </a:ln>
        </p:spPr>
      </p:pic>
      <p:pic>
        <p:nvPicPr>
          <p:cNvPr id="34" name="図 33">
            <a:extLst>
              <a:ext uri="{FF2B5EF4-FFF2-40B4-BE49-F238E27FC236}">
                <a16:creationId xmlns:a16="http://schemas.microsoft.com/office/drawing/2014/main" id="{DB780918-5EE5-010A-3734-EE75C3A04C71}"/>
              </a:ext>
            </a:extLst>
          </p:cNvPr>
          <p:cNvPicPr>
            <a:picLocks noChangeAspect="1"/>
          </p:cNvPicPr>
          <p:nvPr/>
        </p:nvPicPr>
        <p:blipFill rotWithShape="1">
          <a:blip r:embed="rId4">
            <a:alphaModFix/>
          </a:blip>
          <a:srcRect l="3914" t="4583" r="19820" b="7355"/>
          <a:stretch/>
        </p:blipFill>
        <p:spPr>
          <a:xfrm>
            <a:off x="696720" y="3087053"/>
            <a:ext cx="3856532" cy="2545276"/>
          </a:xfrm>
          <a:prstGeom prst="rect">
            <a:avLst/>
          </a:prstGeom>
          <a:ln w="9525">
            <a:solidFill>
              <a:srgbClr val="404040"/>
            </a:solidFill>
          </a:ln>
        </p:spPr>
      </p:pic>
      <p:sp>
        <p:nvSpPr>
          <p:cNvPr id="2" name="スライド番号プレースホルダー 1">
            <a:extLst>
              <a:ext uri="{FF2B5EF4-FFF2-40B4-BE49-F238E27FC236}">
                <a16:creationId xmlns:a16="http://schemas.microsoft.com/office/drawing/2014/main" id="{BEDC3503-7DEB-D3E6-987F-1904802CFBA6}"/>
              </a:ext>
            </a:extLst>
          </p:cNvPr>
          <p:cNvSpPr>
            <a:spLocks noGrp="1"/>
          </p:cNvSpPr>
          <p:nvPr>
            <p:ph type="sldNum" sz="quarter" idx="12"/>
          </p:nvPr>
        </p:nvSpPr>
        <p:spPr>
          <a:xfrm>
            <a:off x="7086600" y="6292850"/>
            <a:ext cx="2057400" cy="365125"/>
          </a:xfrm>
        </p:spPr>
        <p:txBody>
          <a:bodyPr/>
          <a:lstStyle/>
          <a:p>
            <a:fld id="{48C0FCB9-D989-46F1-965E-624BDAC7E129}" type="slidenum">
              <a:rPr kumimoji="1" lang="ja-JP" altLang="en-US" smtClean="0"/>
              <a:pPr/>
              <a:t>20</a:t>
            </a:fld>
            <a:endParaRPr kumimoji="1" lang="ja-JP" altLang="en-US"/>
          </a:p>
        </p:txBody>
      </p:sp>
      <p:sp>
        <p:nvSpPr>
          <p:cNvPr id="5" name="正方形/長方形 4">
            <a:extLst>
              <a:ext uri="{FF2B5EF4-FFF2-40B4-BE49-F238E27FC236}">
                <a16:creationId xmlns:a16="http://schemas.microsoft.com/office/drawing/2014/main" id="{94116084-E2FF-7285-4BE7-0962099F35E1}"/>
              </a:ext>
            </a:extLst>
          </p:cNvPr>
          <p:cNvSpPr/>
          <p:nvPr/>
        </p:nvSpPr>
        <p:spPr>
          <a:xfrm>
            <a:off x="503508" y="838975"/>
            <a:ext cx="7885482" cy="50056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spc="-150">
                <a:solidFill>
                  <a:srgbClr val="FF0000"/>
                </a:solidFill>
              </a:rPr>
              <a:t>「洪水ハザードマップ」　注意すべきポイント</a:t>
            </a:r>
          </a:p>
        </p:txBody>
      </p:sp>
      <p:pic>
        <p:nvPicPr>
          <p:cNvPr id="36" name="図 35">
            <a:extLst>
              <a:ext uri="{FF2B5EF4-FFF2-40B4-BE49-F238E27FC236}">
                <a16:creationId xmlns:a16="http://schemas.microsoft.com/office/drawing/2014/main" id="{E088342D-86B2-D082-8674-4613BBCB8EF5}"/>
              </a:ext>
            </a:extLst>
          </p:cNvPr>
          <p:cNvPicPr>
            <a:picLocks noChangeAspect="1"/>
          </p:cNvPicPr>
          <p:nvPr/>
        </p:nvPicPr>
        <p:blipFill rotWithShape="1">
          <a:blip r:embed="rId5"/>
          <a:srcRect l="3232" t="3397" r="4672"/>
          <a:stretch/>
        </p:blipFill>
        <p:spPr>
          <a:xfrm>
            <a:off x="4732654" y="3609688"/>
            <a:ext cx="2250143" cy="1274793"/>
          </a:xfrm>
          <a:prstGeom prst="rect">
            <a:avLst/>
          </a:prstGeom>
        </p:spPr>
      </p:pic>
      <p:sp>
        <p:nvSpPr>
          <p:cNvPr id="7" name="テキスト ボックス 6">
            <a:extLst>
              <a:ext uri="{FF2B5EF4-FFF2-40B4-BE49-F238E27FC236}">
                <a16:creationId xmlns:a16="http://schemas.microsoft.com/office/drawing/2014/main" id="{956AB482-9CD3-A8C2-896B-BAC06503B269}"/>
              </a:ext>
            </a:extLst>
          </p:cNvPr>
          <p:cNvSpPr txBox="1"/>
          <p:nvPr/>
        </p:nvSpPr>
        <p:spPr>
          <a:xfrm>
            <a:off x="0" y="9124"/>
            <a:ext cx="9144000" cy="569538"/>
          </a:xfrm>
          <a:prstGeom prst="rect">
            <a:avLst/>
          </a:prstGeom>
          <a:solidFill>
            <a:srgbClr val="35A16B"/>
          </a:solidFill>
          <a:ln>
            <a:noFill/>
          </a:ln>
        </p:spPr>
        <p:txBody>
          <a:bodyPr wrap="square" lIns="144000" tIns="252000" rIns="144000" bIns="72000">
            <a:spAutoFit/>
          </a:bodyPr>
          <a:lstStyle/>
          <a:p>
            <a:pPr>
              <a:lnSpc>
                <a:spcPts val="1800"/>
              </a:lnSpc>
              <a:spcAft>
                <a:spcPts val="600"/>
              </a:spcAft>
            </a:pPr>
            <a:r>
              <a:rPr lang="ja-JP" altLang="en-US" sz="3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洪水・土砂災害ハザードマップの見方</a:t>
            </a:r>
          </a:p>
        </p:txBody>
      </p:sp>
      <p:sp>
        <p:nvSpPr>
          <p:cNvPr id="8" name="テキスト ボックス 7">
            <a:extLst>
              <a:ext uri="{FF2B5EF4-FFF2-40B4-BE49-F238E27FC236}">
                <a16:creationId xmlns:a16="http://schemas.microsoft.com/office/drawing/2014/main" id="{895113D1-A640-3778-B655-E7953B456E67}"/>
              </a:ext>
            </a:extLst>
          </p:cNvPr>
          <p:cNvSpPr txBox="1"/>
          <p:nvPr/>
        </p:nvSpPr>
        <p:spPr>
          <a:xfrm>
            <a:off x="357900" y="6300010"/>
            <a:ext cx="6300075" cy="430887"/>
          </a:xfrm>
          <a:prstGeom prst="rect">
            <a:avLst/>
          </a:prstGeom>
          <a:noFill/>
        </p:spPr>
        <p:txBody>
          <a:bodyPr wrap="square" rtlCol="0">
            <a:spAutoFit/>
          </a:bodyPr>
          <a:lstStyle/>
          <a:p>
            <a:r>
              <a:rPr kumimoji="1" lang="ja-JP" altLang="en-US" sz="1100">
                <a:solidFill>
                  <a:srgbClr val="404040"/>
                </a:solidFill>
                <a:latin typeface="HGPｺﾞｼｯｸE" panose="020B0900000000000000" pitchFamily="50" charset="-128"/>
                <a:ea typeface="HGPｺﾞｼｯｸE" panose="020B0900000000000000" pitchFamily="50" charset="-128"/>
              </a:rPr>
              <a:t>参考：自治体・企業の防災担当者のための防災ハンドブック（日刊工業新聞社） </a:t>
            </a:r>
            <a:endParaRPr kumimoji="1" lang="en-US" altLang="ja-JP" sz="1100">
              <a:solidFill>
                <a:srgbClr val="404040"/>
              </a:solidFill>
              <a:latin typeface="HGPｺﾞｼｯｸE" panose="020B0900000000000000" pitchFamily="50" charset="-128"/>
              <a:ea typeface="HGPｺﾞｼｯｸE" panose="020B0900000000000000" pitchFamily="50" charset="-128"/>
            </a:endParaRPr>
          </a:p>
          <a:p>
            <a:r>
              <a:rPr kumimoji="1" lang="ja-JP" altLang="en-US" sz="1100">
                <a:solidFill>
                  <a:srgbClr val="404040"/>
                </a:solidFill>
                <a:latin typeface="HGPｺﾞｼｯｸE" panose="020B0900000000000000" pitchFamily="50" charset="-128"/>
                <a:ea typeface="HGPｺﾞｼｯｸE" panose="020B0900000000000000" pitchFamily="50" charset="-128"/>
              </a:rPr>
              <a:t>「ハザードマップは有効だが、依存しすぎには注意が必要」静岡大学防災総合センター教授　牛山素行</a:t>
            </a:r>
          </a:p>
        </p:txBody>
      </p:sp>
      <p:sp>
        <p:nvSpPr>
          <p:cNvPr id="4" name="テキスト ボックス 3">
            <a:extLst>
              <a:ext uri="{FF2B5EF4-FFF2-40B4-BE49-F238E27FC236}">
                <a16:creationId xmlns:a16="http://schemas.microsoft.com/office/drawing/2014/main" id="{CFAE5C2E-E78B-7812-C7F4-4E49EAAA61AE}"/>
              </a:ext>
            </a:extLst>
          </p:cNvPr>
          <p:cNvSpPr txBox="1"/>
          <p:nvPr/>
        </p:nvSpPr>
        <p:spPr>
          <a:xfrm>
            <a:off x="1113214" y="5097662"/>
            <a:ext cx="3023544"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重ねるハザードマップの</a:t>
            </a:r>
            <a:br>
              <a:rPr lang="en-US" altLang="ja-JP" sz="1600"/>
            </a:br>
            <a:r>
              <a:rPr lang="ja-JP" altLang="en-US" sz="1600"/>
              <a:t>「洪水」例</a:t>
            </a:r>
          </a:p>
        </p:txBody>
      </p:sp>
      <p:sp>
        <p:nvSpPr>
          <p:cNvPr id="9" name="テキスト ボックス 8">
            <a:extLst>
              <a:ext uri="{FF2B5EF4-FFF2-40B4-BE49-F238E27FC236}">
                <a16:creationId xmlns:a16="http://schemas.microsoft.com/office/drawing/2014/main" id="{76E531FF-AEC3-CE2F-361B-BF82ED0E6D96}"/>
              </a:ext>
            </a:extLst>
          </p:cNvPr>
          <p:cNvSpPr txBox="1"/>
          <p:nvPr/>
        </p:nvSpPr>
        <p:spPr>
          <a:xfrm>
            <a:off x="5196224" y="5097662"/>
            <a:ext cx="3023544"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重ねるハザードマップの</a:t>
            </a:r>
            <a:br>
              <a:rPr lang="en-US" altLang="ja-JP" sz="1600"/>
            </a:br>
            <a:r>
              <a:rPr lang="ja-JP" altLang="en-US" sz="1600"/>
              <a:t>「地形分類」例</a:t>
            </a:r>
          </a:p>
        </p:txBody>
      </p:sp>
      <p:sp>
        <p:nvSpPr>
          <p:cNvPr id="12" name="テキスト ボックス 11">
            <a:extLst>
              <a:ext uri="{FF2B5EF4-FFF2-40B4-BE49-F238E27FC236}">
                <a16:creationId xmlns:a16="http://schemas.microsoft.com/office/drawing/2014/main" id="{16864242-FD0C-563A-A9A4-BB6F394C0AA6}"/>
              </a:ext>
            </a:extLst>
          </p:cNvPr>
          <p:cNvSpPr txBox="1"/>
          <p:nvPr/>
        </p:nvSpPr>
        <p:spPr>
          <a:xfrm>
            <a:off x="449068" y="1552722"/>
            <a:ext cx="8275831" cy="1051570"/>
          </a:xfrm>
          <a:prstGeom prst="rect">
            <a:avLst/>
          </a:prstGeom>
          <a:noFill/>
        </p:spPr>
        <p:txBody>
          <a:bodyPr wrap="square">
            <a:spAutoFit/>
          </a:bodyPr>
          <a:lstStyle/>
          <a:p>
            <a:pPr marL="342900" indent="-342900" algn="just">
              <a:spcAft>
                <a:spcPts val="1000"/>
              </a:spcAft>
              <a:buFont typeface="Arial" panose="020B0604020202020204" pitchFamily="34" charset="0"/>
              <a:buChar char="•"/>
            </a:pPr>
            <a:r>
              <a:rPr kumimoji="1" lang="ja-JP" altLang="en-US" sz="1800">
                <a:solidFill>
                  <a:srgbClr val="404040"/>
                </a:solidFill>
                <a:latin typeface="HGPｺﾞｼｯｸE" panose="020B0900000000000000" pitchFamily="50" charset="-128"/>
                <a:ea typeface="HGPｺﾞｼｯｸE" panose="020B0900000000000000" pitchFamily="50" charset="-128"/>
              </a:rPr>
              <a:t>地形的に洪水の可能性がある場所でも、中小河川などでは洪水浸水想定区域の指定作業が行われていない可能性があります。</a:t>
            </a:r>
            <a:endParaRPr kumimoji="1" lang="en-US" altLang="ja-JP" sz="1800">
              <a:solidFill>
                <a:srgbClr val="404040"/>
              </a:solidFill>
              <a:latin typeface="HGPｺﾞｼｯｸE" panose="020B0900000000000000" pitchFamily="50" charset="-128"/>
              <a:ea typeface="HGPｺﾞｼｯｸE" panose="020B0900000000000000" pitchFamily="50" charset="-128"/>
            </a:endParaRPr>
          </a:p>
          <a:p>
            <a:pPr marL="342900" indent="-342900" algn="just">
              <a:spcAft>
                <a:spcPts val="1000"/>
              </a:spcAft>
              <a:buFont typeface="Arial" panose="020B0604020202020204" pitchFamily="34" charset="0"/>
              <a:buChar char="•"/>
            </a:pPr>
            <a:r>
              <a:rPr kumimoji="1" lang="ja-JP" altLang="en-US" sz="1800">
                <a:solidFill>
                  <a:srgbClr val="404040"/>
                </a:solidFill>
                <a:latin typeface="HGPｺﾞｼｯｸE" panose="020B0900000000000000" pitchFamily="50" charset="-128"/>
                <a:ea typeface="HGPｺﾞｼｯｸE" panose="020B0900000000000000" pitchFamily="50" charset="-128"/>
              </a:rPr>
              <a:t>川と同じぐらいの高さ（低地）は洪水の可能性があります。</a:t>
            </a:r>
            <a:endParaRPr kumimoji="1" lang="en-US" altLang="ja-JP" sz="180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96932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EDC3503-7DEB-D3E6-987F-1904802CFBA6}"/>
              </a:ext>
            </a:extLst>
          </p:cNvPr>
          <p:cNvSpPr>
            <a:spLocks noGrp="1"/>
          </p:cNvSpPr>
          <p:nvPr>
            <p:ph type="sldNum" sz="quarter" idx="12"/>
          </p:nvPr>
        </p:nvSpPr>
        <p:spPr/>
        <p:txBody>
          <a:bodyPr/>
          <a:lstStyle/>
          <a:p>
            <a:fld id="{48C0FCB9-D989-46F1-965E-624BDAC7E129}" type="slidenum">
              <a:rPr kumimoji="1" lang="ja-JP" altLang="en-US" smtClean="0"/>
              <a:pPr/>
              <a:t>21</a:t>
            </a:fld>
            <a:endParaRPr kumimoji="1" lang="ja-JP" altLang="en-US"/>
          </a:p>
        </p:txBody>
      </p:sp>
      <p:sp>
        <p:nvSpPr>
          <p:cNvPr id="5" name="正方形/長方形 4">
            <a:extLst>
              <a:ext uri="{FF2B5EF4-FFF2-40B4-BE49-F238E27FC236}">
                <a16:creationId xmlns:a16="http://schemas.microsoft.com/office/drawing/2014/main" id="{94116084-E2FF-7285-4BE7-0962099F35E1}"/>
              </a:ext>
            </a:extLst>
          </p:cNvPr>
          <p:cNvSpPr/>
          <p:nvPr/>
        </p:nvSpPr>
        <p:spPr>
          <a:xfrm>
            <a:off x="514725" y="848053"/>
            <a:ext cx="8340052" cy="50056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kumimoji="1" lang="ja-JP" altLang="en-US" sz="2800" b="1" spc="-150">
                <a:solidFill>
                  <a:srgbClr val="FF0000"/>
                </a:solidFill>
              </a:rPr>
              <a:t>「土砂災害ハザードマップ」　注意すべきポイント</a:t>
            </a:r>
          </a:p>
        </p:txBody>
      </p:sp>
      <p:sp>
        <p:nvSpPr>
          <p:cNvPr id="37" name="テキスト ボックス 36">
            <a:extLst>
              <a:ext uri="{FF2B5EF4-FFF2-40B4-BE49-F238E27FC236}">
                <a16:creationId xmlns:a16="http://schemas.microsoft.com/office/drawing/2014/main" id="{488B3944-ED15-6B6A-005E-F05B6C274CC5}"/>
              </a:ext>
            </a:extLst>
          </p:cNvPr>
          <p:cNvSpPr txBox="1"/>
          <p:nvPr/>
        </p:nvSpPr>
        <p:spPr>
          <a:xfrm>
            <a:off x="671551" y="3104756"/>
            <a:ext cx="8026400" cy="1829957"/>
          </a:xfrm>
          <a:prstGeom prst="rect">
            <a:avLst/>
          </a:prstGeom>
          <a:solidFill>
            <a:schemeClr val="bg1"/>
          </a:solidFill>
          <a:ln w="28575">
            <a:solidFill>
              <a:srgbClr val="35A16B"/>
            </a:solidFill>
          </a:ln>
        </p:spPr>
        <p:txBody>
          <a:bodyPr wrap="square" tIns="144000" bIns="108000" rtlCol="0">
            <a:spAutoFit/>
          </a:bodyPr>
          <a:lstStyle/>
          <a:p>
            <a:pPr algn="ctr">
              <a:lnSpc>
                <a:spcPts val="3100"/>
              </a:lnSpc>
            </a:pPr>
            <a:r>
              <a:rPr kumimoji="1" lang="ja-JP" altLang="en-US" sz="2400" b="1" spc="-150">
                <a:solidFill>
                  <a:srgbClr val="C00000"/>
                </a:solidFill>
              </a:rPr>
              <a:t>　</a:t>
            </a:r>
            <a:r>
              <a:rPr kumimoji="1" lang="ja-JP" altLang="en-US" sz="2400" b="1" spc="-150">
                <a:solidFill>
                  <a:srgbClr val="FF2800"/>
                </a:solidFill>
              </a:rPr>
              <a:t>土砂災害警戒区域等の指定がなされていなくても</a:t>
            </a:r>
            <a:endParaRPr kumimoji="1" lang="en-US" altLang="ja-JP" sz="2400" b="1" spc="-150">
              <a:solidFill>
                <a:srgbClr val="FF2800"/>
              </a:solidFill>
            </a:endParaRPr>
          </a:p>
          <a:p>
            <a:pPr algn="ctr">
              <a:lnSpc>
                <a:spcPts val="3100"/>
              </a:lnSpc>
            </a:pPr>
            <a:r>
              <a:rPr kumimoji="1" lang="ja-JP" altLang="en-US" sz="2400" b="1" spc="-150">
                <a:solidFill>
                  <a:srgbClr val="FF2800"/>
                </a:solidFill>
              </a:rPr>
              <a:t>　安全が保障されているわけではない。</a:t>
            </a:r>
            <a:endParaRPr kumimoji="1" lang="en-US" altLang="ja-JP" sz="900" b="1" spc="-150">
              <a:solidFill>
                <a:srgbClr val="FF2800"/>
              </a:solidFill>
            </a:endParaRPr>
          </a:p>
          <a:p>
            <a:pPr algn="ctr">
              <a:lnSpc>
                <a:spcPts val="3100"/>
              </a:lnSpc>
            </a:pPr>
            <a:endParaRPr kumimoji="1" lang="en-US" altLang="ja-JP" sz="1000" b="1" spc="-150">
              <a:solidFill>
                <a:srgbClr val="FF2800"/>
              </a:solidFill>
            </a:endParaRPr>
          </a:p>
          <a:p>
            <a:pPr algn="ctr">
              <a:lnSpc>
                <a:spcPts val="3100"/>
              </a:lnSpc>
            </a:pPr>
            <a:r>
              <a:rPr kumimoji="1" lang="ja-JP" altLang="en-US" sz="2400" b="1" spc="-150">
                <a:solidFill>
                  <a:srgbClr val="FF2800"/>
                </a:solidFill>
              </a:rPr>
              <a:t>特に、風雨の激しい時などは、山間部の道路の通行は危険！</a:t>
            </a:r>
          </a:p>
        </p:txBody>
      </p:sp>
      <p:sp>
        <p:nvSpPr>
          <p:cNvPr id="7" name="テキスト ボックス 6">
            <a:extLst>
              <a:ext uri="{FF2B5EF4-FFF2-40B4-BE49-F238E27FC236}">
                <a16:creationId xmlns:a16="http://schemas.microsoft.com/office/drawing/2014/main" id="{5F56D215-E4A2-0121-1D70-AE689002D293}"/>
              </a:ext>
            </a:extLst>
          </p:cNvPr>
          <p:cNvSpPr txBox="1"/>
          <p:nvPr/>
        </p:nvSpPr>
        <p:spPr>
          <a:xfrm>
            <a:off x="0" y="0"/>
            <a:ext cx="9144000" cy="569538"/>
          </a:xfrm>
          <a:prstGeom prst="rect">
            <a:avLst/>
          </a:prstGeom>
          <a:solidFill>
            <a:srgbClr val="35A16B"/>
          </a:solidFill>
          <a:ln>
            <a:noFill/>
          </a:ln>
        </p:spPr>
        <p:txBody>
          <a:bodyPr wrap="square" lIns="144000" tIns="252000" rIns="144000" bIns="72000">
            <a:spAutoFit/>
          </a:bodyPr>
          <a:lstStyle/>
          <a:p>
            <a:pPr>
              <a:lnSpc>
                <a:spcPts val="1800"/>
              </a:lnSpc>
              <a:spcAft>
                <a:spcPts val="600"/>
              </a:spcAft>
            </a:pPr>
            <a:r>
              <a:rPr lang="ja-JP" altLang="en-US" sz="320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洪水・土砂災害ハザードマップの見方</a:t>
            </a:r>
          </a:p>
        </p:txBody>
      </p:sp>
      <p:sp>
        <p:nvSpPr>
          <p:cNvPr id="9" name="テキスト ボックス 8">
            <a:extLst>
              <a:ext uri="{FF2B5EF4-FFF2-40B4-BE49-F238E27FC236}">
                <a16:creationId xmlns:a16="http://schemas.microsoft.com/office/drawing/2014/main" id="{E24017B1-98BA-5974-BB1B-9B06DA4F6D63}"/>
              </a:ext>
            </a:extLst>
          </p:cNvPr>
          <p:cNvSpPr txBox="1"/>
          <p:nvPr/>
        </p:nvSpPr>
        <p:spPr>
          <a:xfrm>
            <a:off x="357900" y="6300010"/>
            <a:ext cx="7143236" cy="430887"/>
          </a:xfrm>
          <a:prstGeom prst="rect">
            <a:avLst/>
          </a:prstGeom>
          <a:solidFill>
            <a:schemeClr val="bg1"/>
          </a:solidFill>
        </p:spPr>
        <p:txBody>
          <a:bodyPr wrap="square" rtlCol="0">
            <a:spAutoFit/>
          </a:bodyPr>
          <a:lstStyle/>
          <a:p>
            <a:r>
              <a:rPr kumimoji="1" lang="ja-JP" altLang="en-US" sz="1100">
                <a:solidFill>
                  <a:srgbClr val="404040"/>
                </a:solidFill>
                <a:latin typeface="HGPｺﾞｼｯｸE" panose="020B0900000000000000" pitchFamily="50" charset="-128"/>
                <a:ea typeface="HGPｺﾞｼｯｸE" panose="020B0900000000000000" pitchFamily="50" charset="-128"/>
              </a:rPr>
              <a:t>参考：自治体・企業の防災担当者のための防災ハンドブック（日刊工業新聞社） </a:t>
            </a:r>
            <a:endParaRPr kumimoji="1" lang="en-US" altLang="ja-JP" sz="1100">
              <a:solidFill>
                <a:srgbClr val="404040"/>
              </a:solidFill>
              <a:latin typeface="HGPｺﾞｼｯｸE" panose="020B0900000000000000" pitchFamily="50" charset="-128"/>
              <a:ea typeface="HGPｺﾞｼｯｸE" panose="020B0900000000000000" pitchFamily="50" charset="-128"/>
            </a:endParaRPr>
          </a:p>
          <a:p>
            <a:r>
              <a:rPr kumimoji="1" lang="ja-JP" altLang="en-US" sz="1100">
                <a:solidFill>
                  <a:srgbClr val="404040"/>
                </a:solidFill>
                <a:latin typeface="HGPｺﾞｼｯｸE" panose="020B0900000000000000" pitchFamily="50" charset="-128"/>
                <a:ea typeface="HGPｺﾞｼｯｸE" panose="020B0900000000000000" pitchFamily="50" charset="-128"/>
              </a:rPr>
              <a:t>「ハザードマップは有効だが、依存しすぎには注意が必要」静岡大学防災総合センター教授　牛山素行</a:t>
            </a:r>
          </a:p>
        </p:txBody>
      </p:sp>
      <p:sp>
        <p:nvSpPr>
          <p:cNvPr id="4" name="テキスト ボックス 3">
            <a:extLst>
              <a:ext uri="{FF2B5EF4-FFF2-40B4-BE49-F238E27FC236}">
                <a16:creationId xmlns:a16="http://schemas.microsoft.com/office/drawing/2014/main" id="{095F9823-8325-AA15-483C-02B482BF9A30}"/>
              </a:ext>
            </a:extLst>
          </p:cNvPr>
          <p:cNvSpPr txBox="1"/>
          <p:nvPr/>
        </p:nvSpPr>
        <p:spPr>
          <a:xfrm>
            <a:off x="671551" y="1585869"/>
            <a:ext cx="7700661" cy="1456809"/>
          </a:xfrm>
          <a:prstGeom prst="rect">
            <a:avLst/>
          </a:prstGeom>
          <a:noFill/>
        </p:spPr>
        <p:txBody>
          <a:bodyPr wrap="square">
            <a:spAutoFit/>
          </a:bodyPr>
          <a:lstStyle/>
          <a:p>
            <a:pPr marL="342900" indent="-342900" algn="just">
              <a:spcAft>
                <a:spcPts val="1000"/>
              </a:spcAft>
              <a:buFont typeface="Arial" panose="020B0604020202020204" pitchFamily="34" charset="0"/>
              <a:buChar char="•"/>
            </a:pPr>
            <a:r>
              <a:rPr kumimoji="1" lang="ja-JP" altLang="en-US">
                <a:solidFill>
                  <a:srgbClr val="404040"/>
                </a:solidFill>
                <a:latin typeface="HGPｺﾞｼｯｸE" panose="020B0900000000000000" pitchFamily="50" charset="-128"/>
                <a:ea typeface="HGPｺﾞｼｯｸE" panose="020B0900000000000000" pitchFamily="50" charset="-128"/>
              </a:rPr>
              <a:t>がけ</a:t>
            </a:r>
            <a:r>
              <a:rPr kumimoji="1" lang="ja-JP" altLang="en-US" sz="1800">
                <a:solidFill>
                  <a:srgbClr val="404040"/>
                </a:solidFill>
                <a:latin typeface="HGPｺﾞｼｯｸE" panose="020B0900000000000000" pitchFamily="50" charset="-128"/>
                <a:ea typeface="HGPｺﾞｼｯｸE" panose="020B0900000000000000" pitchFamily="50" charset="-128"/>
              </a:rPr>
              <a:t>崩れや土石流などが発生しうる場所であっても、人家などがまったく</a:t>
            </a:r>
            <a:br>
              <a:rPr kumimoji="1" lang="en-US" altLang="ja-JP" sz="1800">
                <a:solidFill>
                  <a:srgbClr val="404040"/>
                </a:solidFill>
                <a:latin typeface="HGPｺﾞｼｯｸE" panose="020B0900000000000000" pitchFamily="50" charset="-128"/>
                <a:ea typeface="HGPｺﾞｼｯｸE" panose="020B0900000000000000" pitchFamily="50" charset="-128"/>
              </a:rPr>
            </a:br>
            <a:r>
              <a:rPr kumimoji="1" lang="ja-JP" altLang="en-US" sz="1800">
                <a:solidFill>
                  <a:srgbClr val="404040"/>
                </a:solidFill>
                <a:latin typeface="HGPｺﾞｼｯｸE" panose="020B0900000000000000" pitchFamily="50" charset="-128"/>
                <a:ea typeface="HGPｺﾞｼｯｸE" panose="020B0900000000000000" pitchFamily="50" charset="-128"/>
              </a:rPr>
              <a:t>ない場所は土砂災害警戒区域等の指定対象箇所にはなりません。</a:t>
            </a:r>
            <a:endParaRPr kumimoji="1" lang="en-US" altLang="ja-JP" sz="1800">
              <a:solidFill>
                <a:srgbClr val="404040"/>
              </a:solidFill>
              <a:latin typeface="HGPｺﾞｼｯｸE" panose="020B0900000000000000" pitchFamily="50" charset="-128"/>
              <a:ea typeface="HGPｺﾞｼｯｸE" panose="020B0900000000000000" pitchFamily="50" charset="-128"/>
            </a:endParaRPr>
          </a:p>
          <a:p>
            <a:pPr marL="342900" indent="-342900" algn="just">
              <a:spcAft>
                <a:spcPts val="1000"/>
              </a:spcAft>
              <a:buFont typeface="Arial" panose="020B0604020202020204" pitchFamily="34" charset="0"/>
              <a:buChar char="•"/>
            </a:pPr>
            <a:r>
              <a:rPr kumimoji="1" lang="ja-JP" altLang="en-US" sz="1800">
                <a:solidFill>
                  <a:srgbClr val="404040"/>
                </a:solidFill>
                <a:latin typeface="HGPｺﾞｼｯｸE" panose="020B0900000000000000" pitchFamily="50" charset="-128"/>
                <a:ea typeface="HGPｺﾞｼｯｸE" panose="020B0900000000000000" pitchFamily="50" charset="-128"/>
              </a:rPr>
              <a:t>山間部には指定されていない危険な地域が無数にあります。</a:t>
            </a:r>
          </a:p>
          <a:p>
            <a:pPr marL="342900" indent="-342900" algn="just">
              <a:spcAft>
                <a:spcPts val="1000"/>
              </a:spcAft>
              <a:buFont typeface="Arial" panose="020B0604020202020204" pitchFamily="34" charset="0"/>
              <a:buChar char="•"/>
            </a:pPr>
            <a:endParaRPr kumimoji="1" lang="en-US" altLang="ja-JP" sz="1800">
              <a:solidFill>
                <a:srgbClr val="40404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68076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p:txBody>
          <a:bodyPr/>
          <a:lstStyle/>
          <a:p>
            <a:fld id="{48C0FCB9-D989-46F1-965E-624BDAC7E129}" type="slidenum">
              <a:rPr kumimoji="1" lang="ja-JP" altLang="en-US" smtClean="0"/>
              <a:pPr/>
              <a:t>22</a:t>
            </a:fld>
            <a:endParaRPr kumimoji="1" lang="ja-JP" altLang="en-US"/>
          </a:p>
        </p:txBody>
      </p:sp>
      <p:sp>
        <p:nvSpPr>
          <p:cNvPr id="5" name="テキスト ボックス 4">
            <a:extLst>
              <a:ext uri="{FF2B5EF4-FFF2-40B4-BE49-F238E27FC236}">
                <a16:creationId xmlns:a16="http://schemas.microsoft.com/office/drawing/2014/main" id="{AF9F4B34-F242-4218-855A-64E5E065AD57}"/>
              </a:ext>
            </a:extLst>
          </p:cNvPr>
          <p:cNvSpPr txBox="1"/>
          <p:nvPr/>
        </p:nvSpPr>
        <p:spPr>
          <a:xfrm>
            <a:off x="472159" y="684395"/>
            <a:ext cx="8199682" cy="1200329"/>
          </a:xfrm>
          <a:prstGeom prst="rect">
            <a:avLst/>
          </a:prstGeom>
          <a:noFill/>
        </p:spPr>
        <p:txBody>
          <a:bodyPr wrap="none" rtlCol="0">
            <a:spAutoFit/>
          </a:bodyPr>
          <a:lstStyle/>
          <a:p>
            <a:pPr algn="ctr"/>
            <a:r>
              <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rPr>
              <a:t>C3</a:t>
            </a: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．わがまち（地域）の災害発生のおそれ</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 まとめ </a:t>
            </a:r>
            <a:r>
              <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704207" y="2668932"/>
            <a:ext cx="7735586" cy="3570208"/>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kumimoji="1" lang="ja-JP" altLang="en-US" sz="3600" spc="-150">
                <a:solidFill>
                  <a:schemeClr val="tx1">
                    <a:lumMod val="75000"/>
                    <a:lumOff val="25000"/>
                  </a:schemeClr>
                </a:solidFill>
                <a:latin typeface="HGPｺﾞｼｯｸE" panose="020B0900000000000000" pitchFamily="50" charset="-128"/>
                <a:ea typeface="HGPｺﾞｼｯｸE" panose="020B0900000000000000" pitchFamily="50" charset="-128"/>
              </a:rPr>
              <a:t>近年、大規模な地震や風水害が発生し、</a:t>
            </a: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被害は甚大です</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lgn="just">
              <a:spcAft>
                <a:spcPts val="600"/>
              </a:spcAft>
              <a:buFont typeface="Arial" panose="020B0604020202020204" pitchFamily="34" charset="0"/>
              <a:buChar char="•"/>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ハザードマップや被害想定を使って、地域に起こりうる災害リスクを正しく</a:t>
            </a:r>
            <a:br>
              <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理解しましょう</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lgn="just">
              <a:spcAft>
                <a:spcPts val="600"/>
              </a:spcAft>
              <a:buFont typeface="Arial" panose="020B0604020202020204" pitchFamily="34" charset="0"/>
              <a:buChar char="•"/>
            </a:pPr>
            <a:endPar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1777122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写真2">
            <a:extLst>
              <a:ext uri="{FF2B5EF4-FFF2-40B4-BE49-F238E27FC236}">
                <a16:creationId xmlns:a16="http://schemas.microsoft.com/office/drawing/2014/main" id="{6EA90344-BFFE-7EE8-022E-26AC3F31F4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35" r="16920"/>
          <a:stretch/>
        </p:blipFill>
        <p:spPr bwMode="auto">
          <a:xfrm>
            <a:off x="4800002" y="4098864"/>
            <a:ext cx="3412949" cy="24598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solidFill>
            <a:srgbClr val="35A16B"/>
          </a:solidFill>
        </p:spPr>
        <p:txBody>
          <a:bodyPr/>
          <a:lstStyle/>
          <a:p>
            <a:r>
              <a:rPr lang="ja-JP" altLang="en-US"/>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410935" y="758032"/>
            <a:ext cx="8343899" cy="551543"/>
          </a:xfrm>
        </p:spPr>
        <p:txBody>
          <a:bodyPr/>
          <a:lstStyle/>
          <a:p>
            <a:r>
              <a:rPr lang="ja-JP" altLang="en-US">
                <a:solidFill>
                  <a:schemeClr val="tx1">
                    <a:lumMod val="75000"/>
                    <a:lumOff val="25000"/>
                  </a:schemeClr>
                </a:solidFill>
              </a:rPr>
              <a:t>近年、日本各地で発生している地震災害</a:t>
            </a:r>
            <a:endParaRPr lang="en-US" altLang="ja-JP">
              <a:solidFill>
                <a:schemeClr val="tx1">
                  <a:lumMod val="75000"/>
                  <a:lumOff val="25000"/>
                </a:schemeClr>
              </a:solidFill>
            </a:endParaRPr>
          </a:p>
          <a:p>
            <a:endParaRPr kumimoji="1" lang="en-US" altLang="ja-JP">
              <a:solidFill>
                <a:schemeClr val="tx1">
                  <a:lumMod val="75000"/>
                  <a:lumOff val="25000"/>
                </a:schemeClr>
              </a:solidFill>
            </a:endParaRPr>
          </a:p>
          <a:p>
            <a:endParaRPr lang="en-US" altLang="ja-JP">
              <a:solidFill>
                <a:schemeClr val="tx1">
                  <a:lumMod val="75000"/>
                  <a:lumOff val="25000"/>
                </a:schemeClr>
              </a:solidFill>
            </a:endParaRPr>
          </a:p>
          <a:p>
            <a:endParaRPr lang="en-US" altLang="ja-JP">
              <a:solidFill>
                <a:schemeClr val="tx1">
                  <a:lumMod val="75000"/>
                  <a:lumOff val="25000"/>
                </a:schemeClr>
              </a:solidFill>
            </a:endParaRPr>
          </a:p>
          <a:p>
            <a:pPr marL="0" indent="0">
              <a:buNone/>
            </a:pPr>
            <a:endParaRPr kumimoji="1" lang="ja-JP" altLang="en-US">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fld id="{48C0FCB9-D989-46F1-965E-624BDAC7E129}" type="slidenum">
              <a:rPr kumimoji="1" lang="ja-JP" altLang="en-US" smtClean="0"/>
              <a:pPr/>
              <a:t>3</a:t>
            </a:fld>
            <a:endParaRPr kumimoji="1" lang="ja-JP" altLang="en-US"/>
          </a:p>
        </p:txBody>
      </p:sp>
      <p:pic>
        <p:nvPicPr>
          <p:cNvPr id="13" name="図 12" descr="港に停泊した船&#10;&#10;自動的に生成された説明">
            <a:extLst>
              <a:ext uri="{FF2B5EF4-FFF2-40B4-BE49-F238E27FC236}">
                <a16:creationId xmlns:a16="http://schemas.microsoft.com/office/drawing/2014/main" id="{14144636-8C6D-4118-844B-F43965A1731B}"/>
              </a:ext>
            </a:extLst>
          </p:cNvPr>
          <p:cNvPicPr>
            <a:picLocks/>
          </p:cNvPicPr>
          <p:nvPr/>
        </p:nvPicPr>
        <p:blipFill rotWithShape="1">
          <a:blip r:embed="rId4" cstate="hqprint">
            <a:extLst>
              <a:ext uri="{28A0092B-C50C-407E-A947-70E740481C1C}">
                <a14:useLocalDpi xmlns:a14="http://schemas.microsoft.com/office/drawing/2010/main" val="0"/>
              </a:ext>
            </a:extLst>
          </a:blip>
          <a:srcRect t="3542"/>
          <a:stretch/>
        </p:blipFill>
        <p:spPr>
          <a:xfrm>
            <a:off x="941998" y="1317349"/>
            <a:ext cx="3402000" cy="2462400"/>
          </a:xfrm>
          <a:prstGeom prst="rect">
            <a:avLst/>
          </a:prstGeom>
        </p:spPr>
      </p:pic>
      <p:pic>
        <p:nvPicPr>
          <p:cNvPr id="17" name="図 16" descr="山の景色&#10;&#10;自動的に生成された説明">
            <a:extLst>
              <a:ext uri="{FF2B5EF4-FFF2-40B4-BE49-F238E27FC236}">
                <a16:creationId xmlns:a16="http://schemas.microsoft.com/office/drawing/2014/main" id="{CBCC2BCD-D4F1-47EF-B9AF-7879D55C092E}"/>
              </a:ext>
            </a:extLst>
          </p:cNvPr>
          <p:cNvPicPr>
            <a:picLocks/>
          </p:cNvPicPr>
          <p:nvPr/>
        </p:nvPicPr>
        <p:blipFill rotWithShape="1">
          <a:blip r:embed="rId5" cstate="hqprint">
            <a:extLst>
              <a:ext uri="{28A0092B-C50C-407E-A947-70E740481C1C}">
                <a14:useLocalDpi xmlns:a14="http://schemas.microsoft.com/office/drawing/2010/main" val="0"/>
              </a:ext>
            </a:extLst>
          </a:blip>
          <a:srcRect l="8296"/>
          <a:stretch/>
        </p:blipFill>
        <p:spPr>
          <a:xfrm>
            <a:off x="4800003" y="1317349"/>
            <a:ext cx="3402000" cy="2462400"/>
          </a:xfrm>
          <a:prstGeom prst="rect">
            <a:avLst/>
          </a:prstGeom>
        </p:spPr>
      </p:pic>
      <p:sp>
        <p:nvSpPr>
          <p:cNvPr id="30" name="テキスト ボックス 29">
            <a:extLst>
              <a:ext uri="{FF2B5EF4-FFF2-40B4-BE49-F238E27FC236}">
                <a16:creationId xmlns:a16="http://schemas.microsoft.com/office/drawing/2014/main" id="{D9C9C2ED-6844-495D-B07D-FD650E7E938E}"/>
              </a:ext>
            </a:extLst>
          </p:cNvPr>
          <p:cNvSpPr txBox="1"/>
          <p:nvPr/>
        </p:nvSpPr>
        <p:spPr>
          <a:xfrm>
            <a:off x="4968789" y="3299975"/>
            <a:ext cx="3064428"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28</a:t>
            </a:r>
            <a:r>
              <a:rPr lang="ja-JP" altLang="en-US" sz="1600"/>
              <a:t>年熊本地震</a:t>
            </a:r>
            <a:endParaRPr lang="en-US" altLang="ja-JP" sz="1600"/>
          </a:p>
          <a:p>
            <a:r>
              <a:rPr lang="en-US" altLang="ja-JP" sz="1600"/>
              <a:t>2016</a:t>
            </a:r>
            <a:r>
              <a:rPr lang="ja-JP" altLang="en-US" sz="1600"/>
              <a:t>年（平成</a:t>
            </a:r>
            <a:r>
              <a:rPr lang="en-US" altLang="ja-JP" sz="1600"/>
              <a:t>28</a:t>
            </a:r>
            <a:r>
              <a:rPr lang="ja-JP" altLang="en-US" sz="1600"/>
              <a:t>年）</a:t>
            </a:r>
            <a:r>
              <a:rPr lang="en-US" altLang="ja-JP" sz="1600"/>
              <a:t>4</a:t>
            </a:r>
            <a:r>
              <a:rPr lang="ja-JP" altLang="en-US" sz="1600"/>
              <a:t>月</a:t>
            </a:r>
            <a:r>
              <a:rPr lang="en-US" altLang="ja-JP" sz="1600"/>
              <a:t>14</a:t>
            </a:r>
            <a:r>
              <a:rPr lang="ja-JP" altLang="en-US" sz="1600"/>
              <a:t>日以降</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1087551" y="3287306"/>
            <a:ext cx="3110893"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事例１）東日本大震災</a:t>
            </a:r>
            <a:endParaRPr lang="en-US" altLang="ja-JP" sz="1600"/>
          </a:p>
          <a:p>
            <a:r>
              <a:rPr lang="en-US" altLang="ja-JP" sz="1600"/>
              <a:t>2011</a:t>
            </a:r>
            <a:r>
              <a:rPr lang="ja-JP" altLang="en-US" sz="1600"/>
              <a:t>年（平成</a:t>
            </a:r>
            <a:r>
              <a:rPr lang="en-US" altLang="ja-JP" sz="1600"/>
              <a:t>23</a:t>
            </a:r>
            <a:r>
              <a:rPr lang="ja-JP" altLang="en-US" sz="1600"/>
              <a:t>年）</a:t>
            </a:r>
            <a:r>
              <a:rPr lang="en-US" altLang="ja-JP" sz="1600"/>
              <a:t>3</a:t>
            </a:r>
            <a:r>
              <a:rPr lang="ja-JP" altLang="en-US" sz="1600"/>
              <a:t>月</a:t>
            </a:r>
            <a:r>
              <a:rPr lang="en-US" altLang="ja-JP" sz="1600"/>
              <a:t>11</a:t>
            </a:r>
            <a:r>
              <a:rPr lang="ja-JP" altLang="en-US" sz="1600"/>
              <a:t>日</a:t>
            </a: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941998" y="3787052"/>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19" name="テキスト プレースホルダー 8">
            <a:extLst>
              <a:ext uri="{FF2B5EF4-FFF2-40B4-BE49-F238E27FC236}">
                <a16:creationId xmlns:a16="http://schemas.microsoft.com/office/drawing/2014/main" id="{EEE1614C-EC13-441E-9F94-1CEEC3EEB5A2}"/>
              </a:ext>
            </a:extLst>
          </p:cNvPr>
          <p:cNvSpPr txBox="1">
            <a:spLocks noChangeArrowheads="1"/>
          </p:cNvSpPr>
          <p:nvPr/>
        </p:nvSpPr>
        <p:spPr>
          <a:xfrm>
            <a:off x="4800003" y="3787052"/>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21" name="テキスト プレースホルダー 8">
            <a:extLst>
              <a:ext uri="{FF2B5EF4-FFF2-40B4-BE49-F238E27FC236}">
                <a16:creationId xmlns:a16="http://schemas.microsoft.com/office/drawing/2014/main" id="{7552C0FA-8162-450F-812E-F62CED344411}"/>
              </a:ext>
            </a:extLst>
          </p:cNvPr>
          <p:cNvSpPr txBox="1">
            <a:spLocks noChangeArrowheads="1"/>
          </p:cNvSpPr>
          <p:nvPr/>
        </p:nvSpPr>
        <p:spPr>
          <a:xfrm>
            <a:off x="4800002" y="6561264"/>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写真：東京都ホームページ</a:t>
            </a:r>
          </a:p>
        </p:txBody>
      </p:sp>
      <p:sp>
        <p:nvSpPr>
          <p:cNvPr id="29" name="テキスト ボックス 28">
            <a:extLst>
              <a:ext uri="{FF2B5EF4-FFF2-40B4-BE49-F238E27FC236}">
                <a16:creationId xmlns:a16="http://schemas.microsoft.com/office/drawing/2014/main" id="{B3E0BEFE-221C-4697-8577-311C3967E85C}"/>
              </a:ext>
            </a:extLst>
          </p:cNvPr>
          <p:cNvSpPr txBox="1"/>
          <p:nvPr/>
        </p:nvSpPr>
        <p:spPr>
          <a:xfrm>
            <a:off x="4821584" y="6071373"/>
            <a:ext cx="335884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事例４）令和６年能登半島地震</a:t>
            </a:r>
            <a:endParaRPr lang="en-US" altLang="ja-JP" sz="1600"/>
          </a:p>
          <a:p>
            <a:r>
              <a:rPr lang="en-US" altLang="ja-JP" sz="1600"/>
              <a:t>2024</a:t>
            </a:r>
            <a:r>
              <a:rPr lang="ja-JP" altLang="en-US" sz="1600"/>
              <a:t>年（令和６年）１月１日</a:t>
            </a:r>
          </a:p>
        </p:txBody>
      </p:sp>
      <p:sp>
        <p:nvSpPr>
          <p:cNvPr id="20" name="テキスト プレースホルダー 8">
            <a:extLst>
              <a:ext uri="{FF2B5EF4-FFF2-40B4-BE49-F238E27FC236}">
                <a16:creationId xmlns:a16="http://schemas.microsoft.com/office/drawing/2014/main" id="{3D93E133-DC0B-4B5E-9896-B83112288585}"/>
              </a:ext>
            </a:extLst>
          </p:cNvPr>
          <p:cNvSpPr txBox="1">
            <a:spLocks noChangeArrowheads="1"/>
          </p:cNvSpPr>
          <p:nvPr/>
        </p:nvSpPr>
        <p:spPr>
          <a:xfrm>
            <a:off x="941997" y="6563815"/>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写真：内閣府災害情報のページ</a:t>
            </a:r>
          </a:p>
        </p:txBody>
      </p:sp>
      <p:pic>
        <p:nvPicPr>
          <p:cNvPr id="7" name="図 6" descr="建物, 屋外, 電車, ストリート が含まれている画像&#10;&#10;自動的に生成された説明">
            <a:extLst>
              <a:ext uri="{FF2B5EF4-FFF2-40B4-BE49-F238E27FC236}">
                <a16:creationId xmlns:a16="http://schemas.microsoft.com/office/drawing/2014/main" id="{9A1C991F-7B0E-E4E6-568F-D9AC5620CD85}"/>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941998" y="4101416"/>
            <a:ext cx="3402000" cy="2462400"/>
          </a:xfrm>
          <a:prstGeom prst="rect">
            <a:avLst/>
          </a:prstGeom>
        </p:spPr>
      </p:pic>
      <p:sp>
        <p:nvSpPr>
          <p:cNvPr id="8" name="テキスト ボックス 7">
            <a:extLst>
              <a:ext uri="{FF2B5EF4-FFF2-40B4-BE49-F238E27FC236}">
                <a16:creationId xmlns:a16="http://schemas.microsoft.com/office/drawing/2014/main" id="{9EC01C53-AC96-A2EB-85EC-7D0871AC4195}"/>
              </a:ext>
            </a:extLst>
          </p:cNvPr>
          <p:cNvSpPr txBox="1"/>
          <p:nvPr/>
        </p:nvSpPr>
        <p:spPr>
          <a:xfrm>
            <a:off x="963577" y="6071373"/>
            <a:ext cx="335884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事例３）大阪府北部を震源とする地震</a:t>
            </a:r>
            <a:endParaRPr lang="en-US" altLang="ja-JP" sz="1600"/>
          </a:p>
          <a:p>
            <a:r>
              <a:rPr lang="en-US" altLang="ja-JP" sz="1600"/>
              <a:t>2018</a:t>
            </a:r>
            <a:r>
              <a:rPr lang="ja-JP" altLang="en-US" sz="1600"/>
              <a:t>年（平成</a:t>
            </a:r>
            <a:r>
              <a:rPr lang="en-US" altLang="ja-JP" sz="1600"/>
              <a:t>30</a:t>
            </a:r>
            <a:r>
              <a:rPr lang="ja-JP" altLang="en-US" sz="1600"/>
              <a:t>年）</a:t>
            </a:r>
            <a:r>
              <a:rPr lang="en-US" altLang="ja-JP" sz="1600"/>
              <a:t>6</a:t>
            </a:r>
            <a:r>
              <a:rPr lang="ja-JP" altLang="en-US" sz="1600"/>
              <a:t>月</a:t>
            </a:r>
            <a:r>
              <a:rPr lang="en-US" altLang="ja-JP" sz="1600"/>
              <a:t>18</a:t>
            </a:r>
            <a:r>
              <a:rPr lang="ja-JP" altLang="en-US" sz="1600"/>
              <a:t>日</a:t>
            </a:r>
          </a:p>
        </p:txBody>
      </p:sp>
    </p:spTree>
    <p:extLst>
      <p:ext uri="{BB962C8B-B14F-4D97-AF65-F5344CB8AC3E}">
        <p14:creationId xmlns:p14="http://schemas.microsoft.com/office/powerpoint/2010/main" val="399783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岩山の風景&#10;&#10;自動的に生成された説明">
            <a:extLst>
              <a:ext uri="{FF2B5EF4-FFF2-40B4-BE49-F238E27FC236}">
                <a16:creationId xmlns:a16="http://schemas.microsoft.com/office/drawing/2014/main" id="{D3C2E2EC-E3AE-4718-BB10-BDCC38211487}"/>
              </a:ext>
            </a:extLst>
          </p:cNvPr>
          <p:cNvPicPr>
            <a:picLocks/>
          </p:cNvPicPr>
          <p:nvPr/>
        </p:nvPicPr>
        <p:blipFill rotWithShape="1">
          <a:blip r:embed="rId3" cstate="hqprint">
            <a:extLst>
              <a:ext uri="{28A0092B-C50C-407E-A947-70E740481C1C}">
                <a14:useLocalDpi xmlns:a14="http://schemas.microsoft.com/office/drawing/2010/main" val="0"/>
              </a:ext>
            </a:extLst>
          </a:blip>
          <a:srcRect l="8245" t="-209" r="-62" b="209"/>
          <a:stretch/>
        </p:blipFill>
        <p:spPr>
          <a:xfrm>
            <a:off x="1072463" y="1267947"/>
            <a:ext cx="3240000" cy="2520000"/>
          </a:xfrm>
          <a:prstGeom prst="rect">
            <a:avLst/>
          </a:prstGeom>
        </p:spPr>
      </p:pic>
      <p:pic>
        <p:nvPicPr>
          <p:cNvPr id="20" name="図 19" descr="屋外, 草, 跡, 電車 が含まれている画像&#10;&#10;自動的に生成された説明">
            <a:extLst>
              <a:ext uri="{FF2B5EF4-FFF2-40B4-BE49-F238E27FC236}">
                <a16:creationId xmlns:a16="http://schemas.microsoft.com/office/drawing/2014/main" id="{ABF79FCC-6BD2-4E74-A9BD-8EC9F4D1EF89}"/>
              </a:ext>
            </a:extLst>
          </p:cNvPr>
          <p:cNvPicPr>
            <a:picLocks/>
          </p:cNvPicPr>
          <p:nvPr/>
        </p:nvPicPr>
        <p:blipFill rotWithShape="1">
          <a:blip r:embed="rId4">
            <a:extLst>
              <a:ext uri="{28A0092B-C50C-407E-A947-70E740481C1C}">
                <a14:useLocalDpi xmlns:a14="http://schemas.microsoft.com/office/drawing/2010/main" val="0"/>
              </a:ext>
            </a:extLst>
          </a:blip>
          <a:srcRect t="5118"/>
          <a:stretch/>
        </p:blipFill>
        <p:spPr>
          <a:xfrm>
            <a:off x="1072463" y="4055039"/>
            <a:ext cx="3240000" cy="2520000"/>
          </a:xfrm>
          <a:prstGeom prst="rect">
            <a:avLst/>
          </a:prstGeom>
        </p:spPr>
      </p:pic>
      <p:pic>
        <p:nvPicPr>
          <p:cNvPr id="21" name="図 20" descr="屋外, 山, 自然, 草 が含まれている画像&#10;&#10;自動的に生成された説明">
            <a:extLst>
              <a:ext uri="{FF2B5EF4-FFF2-40B4-BE49-F238E27FC236}">
                <a16:creationId xmlns:a16="http://schemas.microsoft.com/office/drawing/2014/main" id="{5971E6DF-732D-4AC5-8EA1-2C2D168529DC}"/>
              </a:ext>
            </a:extLst>
          </p:cNvPr>
          <p:cNvPicPr>
            <a:picLocks/>
          </p:cNvPicPr>
          <p:nvPr/>
        </p:nvPicPr>
        <p:blipFill rotWithShape="1">
          <a:blip r:embed="rId5" cstate="hqprint">
            <a:extLst>
              <a:ext uri="{28A0092B-C50C-407E-A947-70E740481C1C}">
                <a14:useLocalDpi xmlns:a14="http://schemas.microsoft.com/office/drawing/2010/main" val="0"/>
              </a:ext>
            </a:extLst>
          </a:blip>
          <a:srcRect l="885" t="66" r="9766" b="1328"/>
          <a:stretch/>
        </p:blipFill>
        <p:spPr>
          <a:xfrm>
            <a:off x="4831537" y="1267947"/>
            <a:ext cx="3240000" cy="2520000"/>
          </a:xfrm>
          <a:prstGeom prst="rect">
            <a:avLst/>
          </a:prstGeom>
        </p:spPr>
      </p:pic>
      <p:pic>
        <p:nvPicPr>
          <p:cNvPr id="6" name="図 5">
            <a:extLst>
              <a:ext uri="{FF2B5EF4-FFF2-40B4-BE49-F238E27FC236}">
                <a16:creationId xmlns:a16="http://schemas.microsoft.com/office/drawing/2014/main" id="{8BC35387-3029-4A40-B304-771417269F38}"/>
              </a:ext>
            </a:extLst>
          </p:cNvPr>
          <p:cNvPicPr>
            <a:picLocks/>
          </p:cNvPicPr>
          <p:nvPr/>
        </p:nvPicPr>
        <p:blipFill>
          <a:blip r:embed="rId6"/>
          <a:stretch>
            <a:fillRect/>
          </a:stretch>
        </p:blipFill>
        <p:spPr>
          <a:xfrm>
            <a:off x="4831537" y="4055039"/>
            <a:ext cx="3240000" cy="2520000"/>
          </a:xfrm>
          <a:prstGeom prst="rect">
            <a:avLst/>
          </a:prstGeom>
        </p:spPr>
      </p:pic>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2697"/>
            <a:ext cx="9144000" cy="650083"/>
          </a:xfrm>
          <a:solidFill>
            <a:srgbClr val="35A16B"/>
          </a:solidFill>
        </p:spPr>
        <p:txBody>
          <a:bodyPr/>
          <a:lstStyle/>
          <a:p>
            <a:r>
              <a:rPr lang="ja-JP" altLang="en-US"/>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410935" y="758032"/>
            <a:ext cx="8343899" cy="551543"/>
          </a:xfrm>
        </p:spPr>
        <p:txBody>
          <a:bodyPr/>
          <a:lstStyle/>
          <a:p>
            <a:r>
              <a:rPr lang="ja-JP" altLang="en-US">
                <a:solidFill>
                  <a:schemeClr val="tx1">
                    <a:lumMod val="75000"/>
                    <a:lumOff val="25000"/>
                  </a:schemeClr>
                </a:solidFill>
              </a:rPr>
              <a:t>近年、日本各地で発生して</a:t>
            </a:r>
            <a:r>
              <a:rPr lang="ja-JP" altLang="en-US" b="1">
                <a:solidFill>
                  <a:schemeClr val="tx1">
                    <a:lumMod val="75000"/>
                    <a:lumOff val="25000"/>
                  </a:schemeClr>
                </a:solidFill>
              </a:rPr>
              <a:t>いる風水害</a:t>
            </a:r>
            <a:endParaRPr lang="en-US" altLang="ja-JP" b="1">
              <a:solidFill>
                <a:schemeClr val="tx1">
                  <a:lumMod val="75000"/>
                  <a:lumOff val="25000"/>
                </a:schemeClr>
              </a:solidFill>
            </a:endParaRPr>
          </a:p>
          <a:p>
            <a:endParaRPr kumimoji="1" lang="en-US" altLang="ja-JP">
              <a:solidFill>
                <a:schemeClr val="tx1">
                  <a:lumMod val="75000"/>
                  <a:lumOff val="25000"/>
                </a:schemeClr>
              </a:solidFill>
            </a:endParaRPr>
          </a:p>
          <a:p>
            <a:endParaRPr lang="en-US" altLang="ja-JP">
              <a:solidFill>
                <a:schemeClr val="tx1">
                  <a:lumMod val="75000"/>
                  <a:lumOff val="25000"/>
                </a:schemeClr>
              </a:solidFill>
            </a:endParaRPr>
          </a:p>
          <a:p>
            <a:endParaRPr lang="en-US" altLang="ja-JP">
              <a:solidFill>
                <a:schemeClr val="tx1">
                  <a:lumMod val="75000"/>
                  <a:lumOff val="25000"/>
                </a:schemeClr>
              </a:solidFill>
            </a:endParaRPr>
          </a:p>
          <a:p>
            <a:pPr marL="0" indent="0">
              <a:buNone/>
            </a:pPr>
            <a:endParaRPr kumimoji="1" lang="ja-JP" altLang="en-US">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fld id="{48C0FCB9-D989-46F1-965E-624BDAC7E129}" type="slidenum">
              <a:rPr kumimoji="1" lang="ja-JP" altLang="en-US" smtClean="0"/>
              <a:pPr/>
              <a:t>4</a:t>
            </a:fld>
            <a:endParaRPr kumimoji="1" lang="ja-JP" altLang="en-US"/>
          </a:p>
        </p:txBody>
      </p:sp>
      <p:sp>
        <p:nvSpPr>
          <p:cNvPr id="29" name="テキスト ボックス 28">
            <a:extLst>
              <a:ext uri="{FF2B5EF4-FFF2-40B4-BE49-F238E27FC236}">
                <a16:creationId xmlns:a16="http://schemas.microsoft.com/office/drawing/2014/main" id="{B3E0BEFE-221C-4697-8577-311C3967E85C}"/>
              </a:ext>
            </a:extLst>
          </p:cNvPr>
          <p:cNvSpPr txBox="1"/>
          <p:nvPr/>
        </p:nvSpPr>
        <p:spPr>
          <a:xfrm>
            <a:off x="1331134" y="6328818"/>
            <a:ext cx="272265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事例３）平成</a:t>
            </a:r>
            <a:r>
              <a:rPr lang="en-US" altLang="ja-JP" sz="1600"/>
              <a:t>30</a:t>
            </a:r>
            <a:r>
              <a:rPr lang="ja-JP" altLang="en-US" sz="1600"/>
              <a:t>年</a:t>
            </a:r>
            <a:r>
              <a:rPr lang="en-US" altLang="ja-JP" sz="1600"/>
              <a:t>7</a:t>
            </a:r>
            <a:r>
              <a:rPr lang="ja-JP" altLang="en-US" sz="1600"/>
              <a:t>月豪雨</a:t>
            </a:r>
          </a:p>
        </p:txBody>
      </p:sp>
      <p:sp>
        <p:nvSpPr>
          <p:cNvPr id="30" name="テキスト ボックス 29">
            <a:extLst>
              <a:ext uri="{FF2B5EF4-FFF2-40B4-BE49-F238E27FC236}">
                <a16:creationId xmlns:a16="http://schemas.microsoft.com/office/drawing/2014/main" id="{D9C9C2ED-6844-495D-B07D-FD650E7E938E}"/>
              </a:ext>
            </a:extLst>
          </p:cNvPr>
          <p:cNvSpPr txBox="1"/>
          <p:nvPr/>
        </p:nvSpPr>
        <p:spPr>
          <a:xfrm>
            <a:off x="4932965" y="3110839"/>
            <a:ext cx="3037142" cy="677108"/>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29</a:t>
            </a:r>
            <a:r>
              <a:rPr lang="ja-JP" altLang="en-US" sz="1600"/>
              <a:t>年九州北部豪雨</a:t>
            </a:r>
            <a:endParaRPr lang="en-US" altLang="ja-JP" sz="1600"/>
          </a:p>
          <a:p>
            <a:r>
              <a:rPr lang="ja-JP" altLang="en-US" sz="1400"/>
              <a:t>（福岡県や大分県などで</a:t>
            </a:r>
            <a:endParaRPr lang="en-US" altLang="ja-JP" sz="1400"/>
          </a:p>
          <a:p>
            <a:r>
              <a:rPr lang="ja-JP" altLang="en-US" sz="1400"/>
              <a:t>河川氾濫、土砂災害）</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1352553" y="3326359"/>
            <a:ext cx="2679820" cy="46166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事例１）平成</a:t>
            </a:r>
            <a:r>
              <a:rPr lang="en-US" altLang="ja-JP" sz="1600"/>
              <a:t>26</a:t>
            </a:r>
            <a:r>
              <a:rPr lang="ja-JP" altLang="en-US" sz="1600"/>
              <a:t>年</a:t>
            </a:r>
            <a:r>
              <a:rPr lang="en-US" altLang="ja-JP" sz="1600"/>
              <a:t>8</a:t>
            </a:r>
            <a:r>
              <a:rPr lang="ja-JP" altLang="en-US" sz="1600"/>
              <a:t>月豪雨</a:t>
            </a:r>
            <a:endParaRPr lang="en-US" altLang="ja-JP" sz="1600"/>
          </a:p>
          <a:p>
            <a:r>
              <a:rPr lang="ja-JP" altLang="en-US" sz="1400"/>
              <a:t>（</a:t>
            </a:r>
            <a:r>
              <a:rPr lang="ja-JP" altLang="ja-JP" sz="1400"/>
              <a:t>広島市</a:t>
            </a:r>
            <a:r>
              <a:rPr lang="ja-JP" altLang="en-US" sz="1400"/>
              <a:t>で</a:t>
            </a:r>
            <a:r>
              <a:rPr lang="ja-JP" altLang="ja-JP" sz="1400"/>
              <a:t>土砂災害</a:t>
            </a:r>
            <a:r>
              <a:rPr lang="ja-JP" altLang="en-US" sz="1400"/>
              <a:t>）</a:t>
            </a:r>
            <a:endParaRPr lang="ja-JP" altLang="ja-JP" sz="1400"/>
          </a:p>
        </p:txBody>
      </p:sp>
      <p:sp>
        <p:nvSpPr>
          <p:cNvPr id="14" name="テキスト ボックス 13">
            <a:extLst>
              <a:ext uri="{FF2B5EF4-FFF2-40B4-BE49-F238E27FC236}">
                <a16:creationId xmlns:a16="http://schemas.microsoft.com/office/drawing/2014/main" id="{BAD7467B-2471-4BB6-B9D7-2F6D0412B021}"/>
              </a:ext>
            </a:extLst>
          </p:cNvPr>
          <p:cNvSpPr txBox="1"/>
          <p:nvPr/>
        </p:nvSpPr>
        <p:spPr>
          <a:xfrm>
            <a:off x="4970713" y="6328817"/>
            <a:ext cx="296164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事例４）令和元年台風</a:t>
            </a:r>
            <a:r>
              <a:rPr lang="en-US" altLang="ja-JP" sz="1600"/>
              <a:t>15</a:t>
            </a:r>
            <a:r>
              <a:rPr lang="ja-JP" altLang="en-US" sz="1600"/>
              <a:t>号災害</a:t>
            </a:r>
          </a:p>
        </p:txBody>
      </p:sp>
      <p:sp>
        <p:nvSpPr>
          <p:cNvPr id="13" name="テキスト プレースホルダー 8">
            <a:extLst>
              <a:ext uri="{FF2B5EF4-FFF2-40B4-BE49-F238E27FC236}">
                <a16:creationId xmlns:a16="http://schemas.microsoft.com/office/drawing/2014/main" id="{A81797B8-B055-4B1A-B6F8-19B1BBDE4CB6}"/>
              </a:ext>
            </a:extLst>
          </p:cNvPr>
          <p:cNvSpPr txBox="1">
            <a:spLocks noChangeArrowheads="1"/>
          </p:cNvSpPr>
          <p:nvPr/>
        </p:nvSpPr>
        <p:spPr>
          <a:xfrm>
            <a:off x="1072462" y="3787052"/>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 国土地理院ホームページ</a:t>
            </a:r>
          </a:p>
        </p:txBody>
      </p:sp>
      <p:sp>
        <p:nvSpPr>
          <p:cNvPr id="15" name="テキスト プレースホルダー 8">
            <a:extLst>
              <a:ext uri="{FF2B5EF4-FFF2-40B4-BE49-F238E27FC236}">
                <a16:creationId xmlns:a16="http://schemas.microsoft.com/office/drawing/2014/main" id="{F1D5F7F3-B559-4BBA-9A28-7EFA3EBDF5C7}"/>
              </a:ext>
            </a:extLst>
          </p:cNvPr>
          <p:cNvSpPr txBox="1">
            <a:spLocks noChangeArrowheads="1"/>
          </p:cNvSpPr>
          <p:nvPr/>
        </p:nvSpPr>
        <p:spPr>
          <a:xfrm>
            <a:off x="4800005" y="3787052"/>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6" name="テキスト プレースホルダー 8">
            <a:extLst>
              <a:ext uri="{FF2B5EF4-FFF2-40B4-BE49-F238E27FC236}">
                <a16:creationId xmlns:a16="http://schemas.microsoft.com/office/drawing/2014/main" id="{C54383F4-AD1F-41C6-9675-D8BE2F6EFB34}"/>
              </a:ext>
            </a:extLst>
          </p:cNvPr>
          <p:cNvSpPr txBox="1">
            <a:spLocks noChangeArrowheads="1"/>
          </p:cNvSpPr>
          <p:nvPr/>
        </p:nvSpPr>
        <p:spPr>
          <a:xfrm>
            <a:off x="1040928" y="6578117"/>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7" name="テキスト プレースホルダー 8">
            <a:extLst>
              <a:ext uri="{FF2B5EF4-FFF2-40B4-BE49-F238E27FC236}">
                <a16:creationId xmlns:a16="http://schemas.microsoft.com/office/drawing/2014/main" id="{C5AA23DA-0980-41AF-B4B6-CC14B38C8FA0}"/>
              </a:ext>
            </a:extLst>
          </p:cNvPr>
          <p:cNvSpPr txBox="1">
            <a:spLocks noChangeArrowheads="1"/>
          </p:cNvSpPr>
          <p:nvPr/>
        </p:nvSpPr>
        <p:spPr>
          <a:xfrm>
            <a:off x="4800005" y="6578117"/>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Tree>
    <p:extLst>
      <p:ext uri="{BB962C8B-B14F-4D97-AF65-F5344CB8AC3E}">
        <p14:creationId xmlns:p14="http://schemas.microsoft.com/office/powerpoint/2010/main" val="1844843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fld id="{48C0FCB9-D989-46F1-965E-624BDAC7E129}" type="slidenum">
              <a:rPr kumimoji="1" lang="ja-JP" altLang="en-US" smtClean="0"/>
              <a:pPr/>
              <a:t>5</a:t>
            </a:fld>
            <a:endParaRPr kumimoji="1" lang="ja-JP" altLang="en-US"/>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1246185" y="1606609"/>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a:solidFill>
                  <a:schemeClr val="bg1"/>
                </a:solidFill>
                <a:latin typeface="HGPｺﾞｼｯｸE" panose="020B0900000000000000" pitchFamily="50" charset="-128"/>
                <a:ea typeface="HGPｺﾞｼｯｸE" panose="020B0900000000000000" pitchFamily="50" charset="-128"/>
              </a:rPr>
              <a:t>私たちの地域に</a:t>
            </a:r>
            <a:endParaRPr kumimoji="1"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kumimoji="1" lang="ja-JP" altLang="en-US" sz="3600">
                <a:solidFill>
                  <a:schemeClr val="bg1"/>
                </a:solidFill>
                <a:latin typeface="HGPｺﾞｼｯｸE" panose="020B0900000000000000" pitchFamily="50" charset="-128"/>
                <a:ea typeface="HGPｺﾞｼｯｸE" panose="020B0900000000000000" pitchFamily="50" charset="-128"/>
              </a:rPr>
              <a:t>起こりうると想定されている</a:t>
            </a:r>
            <a:endParaRPr kumimoji="1"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kumimoji="1" lang="ja-JP" altLang="en-US" sz="3600">
                <a:solidFill>
                  <a:schemeClr val="bg1"/>
                </a:solidFill>
                <a:latin typeface="HGPｺﾞｼｯｸE" panose="020B0900000000000000" pitchFamily="50" charset="-128"/>
                <a:ea typeface="HGPｺﾞｼｯｸE" panose="020B0900000000000000" pitchFamily="50" charset="-128"/>
              </a:rPr>
              <a:t>地震災害／風水害</a:t>
            </a:r>
          </a:p>
        </p:txBody>
      </p:sp>
    </p:spTree>
    <p:extLst>
      <p:ext uri="{BB962C8B-B14F-4D97-AF65-F5344CB8AC3E}">
        <p14:creationId xmlns:p14="http://schemas.microsoft.com/office/powerpoint/2010/main" val="70708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48"/>
            <a:ext cx="9144000" cy="650083"/>
          </a:xfrm>
          <a:solidFill>
            <a:srgbClr val="35A16B"/>
          </a:solidFill>
        </p:spPr>
        <p:txBody>
          <a:bodyPr/>
          <a:lstStyle/>
          <a:p>
            <a:r>
              <a:rPr lang="ja-JP" altLang="en-US">
                <a:latin typeface="HGPｺﾞｼｯｸE"/>
                <a:ea typeface="HGPｺﾞｼｯｸE"/>
              </a:rPr>
              <a:t>■■市に想定されている地震の被害</a:t>
            </a:r>
            <a:endParaRPr kumimoji="1" lang="ja-JP" altLang="en-US">
              <a:latin typeface="HGPｺﾞｼｯｸE"/>
              <a:ea typeface="HGPｺﾞｼｯｸE"/>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fld id="{48C0FCB9-D989-46F1-965E-624BDAC7E129}" type="slidenum">
              <a:rPr kumimoji="1" lang="ja-JP" altLang="en-US" smtClean="0"/>
              <a:pPr/>
              <a:t>6</a:t>
            </a:fld>
            <a:endParaRPr kumimoji="1" lang="ja-JP" altLang="en-US"/>
          </a:p>
        </p:txBody>
      </p:sp>
      <p:sp>
        <p:nvSpPr>
          <p:cNvPr id="12" name="正方形/長方形 11">
            <a:extLst>
              <a:ext uri="{FF2B5EF4-FFF2-40B4-BE49-F238E27FC236}">
                <a16:creationId xmlns:a16="http://schemas.microsoft.com/office/drawing/2014/main" id="{1345665B-AE4A-41D8-A886-C90D42CB2A4B}"/>
              </a:ext>
            </a:extLst>
          </p:cNvPr>
          <p:cNvSpPr/>
          <p:nvPr/>
        </p:nvSpPr>
        <p:spPr>
          <a:xfrm>
            <a:off x="2291992" y="3311463"/>
            <a:ext cx="4689701" cy="3363974"/>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a:solidFill>
                  <a:srgbClr val="C00000"/>
                </a:solidFill>
                <a:latin typeface="HGPｺﾞｼｯｸE" panose="020B0900000000000000" pitchFamily="50" charset="-128"/>
                <a:ea typeface="HGPｺﾞｼｯｸE" panose="020B0900000000000000" pitchFamily="50" charset="-128"/>
              </a:rPr>
              <a:t>震度分布図を</a:t>
            </a: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r>
              <a:rPr kumimoji="1" lang="ja-JP" altLang="en-US">
                <a:solidFill>
                  <a:srgbClr val="C00000"/>
                </a:solidFill>
                <a:latin typeface="HGPｺﾞｼｯｸE" panose="020B0900000000000000" pitchFamily="50" charset="-128"/>
                <a:ea typeface="HGPｺﾞｼｯｸE" panose="020B0900000000000000" pitchFamily="50" charset="-128"/>
              </a:rPr>
              <a:t>貼り付けて下さい</a:t>
            </a: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r>
              <a:rPr kumimoji="1" lang="ja-JP" altLang="en-US">
                <a:solidFill>
                  <a:srgbClr val="C00000"/>
                </a:solidFill>
                <a:latin typeface="HGPｺﾞｼｯｸE" panose="020B0900000000000000" pitchFamily="50" charset="-128"/>
                <a:ea typeface="HGPｺﾞｼｯｸE" panose="020B0900000000000000" pitchFamily="50" charset="-128"/>
              </a:rPr>
              <a:t>（事例を貼っておく）</a:t>
            </a: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endParaRPr kumimoji="1" lang="en-US" altLang="ja-JP">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272562" y="784430"/>
            <a:ext cx="8634371" cy="2128104"/>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想定地震</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■■地震　（震源：　　　　マグニチュード：　　　　最大震度：　　　　）</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人的被害（死者●●名、負傷者●●●名）</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物的被害（建物倒壊、火災、液状化、土砂災害）</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3" name="図 4" descr="テキスト, 地図 が含まれている画像&#10;&#10;非常に高い精度で生成された説明">
            <a:extLst>
              <a:ext uri="{FF2B5EF4-FFF2-40B4-BE49-F238E27FC236}">
                <a16:creationId xmlns:a16="http://schemas.microsoft.com/office/drawing/2014/main" id="{E041216E-CA33-4F43-8A22-D76059745939}"/>
              </a:ext>
            </a:extLst>
          </p:cNvPr>
          <p:cNvPicPr>
            <a:picLocks noChangeAspect="1"/>
          </p:cNvPicPr>
          <p:nvPr/>
        </p:nvPicPr>
        <p:blipFill>
          <a:blip r:embed="rId3"/>
          <a:stretch>
            <a:fillRect/>
          </a:stretch>
        </p:blipFill>
        <p:spPr>
          <a:xfrm>
            <a:off x="1367073" y="3051979"/>
            <a:ext cx="6575831" cy="3711508"/>
          </a:xfrm>
          <a:prstGeom prst="rect">
            <a:avLst/>
          </a:prstGeom>
          <a:ln w="28575">
            <a:solidFill>
              <a:schemeClr val="accent2"/>
            </a:solidFill>
          </a:ln>
        </p:spPr>
      </p:pic>
      <p:sp>
        <p:nvSpPr>
          <p:cNvPr id="8" name="正方形/長方形 7">
            <a:extLst>
              <a:ext uri="{FF2B5EF4-FFF2-40B4-BE49-F238E27FC236}">
                <a16:creationId xmlns:a16="http://schemas.microsoft.com/office/drawing/2014/main" id="{24A35659-1141-477E-A7FC-38766E7D2877}"/>
              </a:ext>
            </a:extLst>
          </p:cNvPr>
          <p:cNvSpPr/>
          <p:nvPr/>
        </p:nvSpPr>
        <p:spPr>
          <a:xfrm>
            <a:off x="-1" y="2912534"/>
            <a:ext cx="9144000" cy="25738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kumimoji="1" lang="ja-JP" altLang="en-US" sz="240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また、本スライドの赤枠の内容は、研修を行う地域で発生が想定されている地震についての被害想定の図等に置き換えて下さい。</a:t>
            </a:r>
            <a:br>
              <a:rPr kumimoji="1" lang="en-US" altLang="ja-JP" sz="2400">
                <a:solidFill>
                  <a:schemeClr val="tx1"/>
                </a:solidFill>
                <a:latin typeface="HGPｺﾞｼｯｸE" panose="020B0900000000000000" pitchFamily="50" charset="-128"/>
                <a:ea typeface="HGPｺﾞｼｯｸE" panose="020B0900000000000000" pitchFamily="50" charset="-128"/>
              </a:rPr>
            </a:br>
            <a:r>
              <a:rPr kumimoji="1" lang="ja-JP" altLang="en-US" sz="2400">
                <a:solidFill>
                  <a:schemeClr val="tx1"/>
                </a:solidFill>
                <a:latin typeface="HGPｺﾞｼｯｸE" panose="020B0900000000000000" pitchFamily="50" charset="-128"/>
                <a:ea typeface="HGPｺﾞｼｯｸE" panose="020B0900000000000000" pitchFamily="50" charset="-128"/>
              </a:rPr>
              <a:t>本スライドでは、首都直下地震の震度分布図を例示しています。</a:t>
            </a:r>
            <a:endParaRPr kumimoji="1" lang="en-US" altLang="ja-JP" sz="2400">
              <a:solidFill>
                <a:schemeClr val="tx1"/>
              </a:solidFill>
              <a:latin typeface="HGPｺﾞｼｯｸE" panose="020B0900000000000000" pitchFamily="50" charset="-128"/>
              <a:ea typeface="HGPｺﾞｼｯｸE" panose="020B0900000000000000" pitchFamily="50" charset="-128"/>
            </a:endParaRPr>
          </a:p>
          <a:p>
            <a:r>
              <a:rPr kumimoji="1" lang="ja-JP" altLang="en-US" sz="240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a:t>
            </a:r>
            <a:br>
              <a:rPr kumimoji="1" lang="en-US" altLang="ja-JP" sz="2400">
                <a:solidFill>
                  <a:schemeClr val="tx1"/>
                </a:solidFill>
                <a:latin typeface="HGPｺﾞｼｯｸE" panose="020B0900000000000000" pitchFamily="50" charset="-128"/>
                <a:ea typeface="HGPｺﾞｼｯｸE" panose="020B0900000000000000" pitchFamily="50" charset="-128"/>
              </a:rPr>
            </a:br>
            <a:r>
              <a:rPr kumimoji="1" lang="ja-JP" altLang="en-US" sz="2400">
                <a:solidFill>
                  <a:schemeClr val="tx1"/>
                </a:solidFill>
                <a:latin typeface="HGPｺﾞｼｯｸE" panose="020B0900000000000000" pitchFamily="50" charset="-128"/>
                <a:ea typeface="HGPｺﾞｼｯｸE" panose="020B0900000000000000" pitchFamily="50" charset="-128"/>
              </a:rPr>
              <a:t>下さい。</a:t>
            </a:r>
            <a:endParaRPr kumimoji="1" lang="en-US" altLang="ja-JP" sz="2400">
              <a:solidFill>
                <a:schemeClr val="tx1"/>
              </a:solidFill>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1EA4EA95-0376-4FF6-B318-46CDE8962EE3}"/>
              </a:ext>
            </a:extLst>
          </p:cNvPr>
          <p:cNvSpPr txBox="1"/>
          <p:nvPr/>
        </p:nvSpPr>
        <p:spPr>
          <a:xfrm>
            <a:off x="5501489" y="6587905"/>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900">
                <a:latin typeface="ＭＳ Ｐゴシック" panose="020B0600070205080204" pitchFamily="50" charset="-128"/>
                <a:ea typeface="ＭＳ Ｐゴシック" panose="020B0600070205080204" pitchFamily="50" charset="-128"/>
              </a:rPr>
              <a:t>首都直下地震等による東京の被害想定</a:t>
            </a:r>
            <a:r>
              <a:rPr lang="ja-JP" altLang="en-US" sz="900">
                <a:latin typeface="ＭＳ Ｐゴシック" panose="020B0600070205080204" pitchFamily="50" charset="-128"/>
                <a:ea typeface="ＭＳ Ｐゴシック" panose="020B0600070205080204" pitchFamily="50" charset="-128"/>
              </a:rPr>
              <a:t>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Tree>
    <p:extLst>
      <p:ext uri="{BB962C8B-B14F-4D97-AF65-F5344CB8AC3E}">
        <p14:creationId xmlns:p14="http://schemas.microsoft.com/office/powerpoint/2010/main" val="3784245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48"/>
            <a:ext cx="9144000" cy="650083"/>
          </a:xfrm>
          <a:solidFill>
            <a:srgbClr val="35A16B"/>
          </a:solidFill>
        </p:spPr>
        <p:txBody>
          <a:bodyPr/>
          <a:lstStyle/>
          <a:p>
            <a:r>
              <a:rPr lang="ja-JP" altLang="en-US"/>
              <a:t>■■市に想定されている大雨や台風等の被害</a:t>
            </a:r>
            <a:endParaRPr kumimoji="1" lang="ja-JP" altLang="en-US"/>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fld id="{48C0FCB9-D989-46F1-965E-624BDAC7E129}" type="slidenum">
              <a:rPr kumimoji="1" lang="ja-JP" altLang="en-US" smtClean="0"/>
              <a:pPr/>
              <a:t>7</a:t>
            </a:fld>
            <a:endParaRPr kumimoji="1" lang="ja-JP" altLang="en-US"/>
          </a:p>
        </p:txBody>
      </p:sp>
      <p:sp>
        <p:nvSpPr>
          <p:cNvPr id="12" name="正方形/長方形 11">
            <a:extLst>
              <a:ext uri="{FF2B5EF4-FFF2-40B4-BE49-F238E27FC236}">
                <a16:creationId xmlns:a16="http://schemas.microsoft.com/office/drawing/2014/main" id="{1345665B-AE4A-41D8-A886-C90D42CB2A4B}"/>
              </a:ext>
            </a:extLst>
          </p:cNvPr>
          <p:cNvSpPr/>
          <p:nvPr/>
        </p:nvSpPr>
        <p:spPr>
          <a:xfrm>
            <a:off x="2441081" y="3615269"/>
            <a:ext cx="4261837" cy="3057063"/>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r>
              <a:rPr kumimoji="1" lang="ja-JP" altLang="en-US">
                <a:solidFill>
                  <a:srgbClr val="C00000"/>
                </a:solidFill>
                <a:latin typeface="HGPｺﾞｼｯｸE" panose="020B0900000000000000" pitchFamily="50" charset="-128"/>
                <a:ea typeface="HGPｺﾞｼｯｸE" panose="020B0900000000000000" pitchFamily="50" charset="-128"/>
              </a:rPr>
              <a:t>浸水想定区域図など</a:t>
            </a: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r>
              <a:rPr kumimoji="1" lang="ja-JP" altLang="en-US">
                <a:solidFill>
                  <a:srgbClr val="C00000"/>
                </a:solidFill>
                <a:latin typeface="HGPｺﾞｼｯｸE" panose="020B0900000000000000" pitchFamily="50" charset="-128"/>
                <a:ea typeface="HGPｺﾞｼｯｸE" panose="020B0900000000000000" pitchFamily="50" charset="-128"/>
              </a:rPr>
              <a:t>ハザードマップの図を</a:t>
            </a: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r>
              <a:rPr kumimoji="1" lang="ja-JP" altLang="en-US">
                <a:solidFill>
                  <a:srgbClr val="C00000"/>
                </a:solidFill>
                <a:latin typeface="HGPｺﾞｼｯｸE" panose="020B0900000000000000" pitchFamily="50" charset="-128"/>
                <a:ea typeface="HGPｺﾞｼｯｸE" panose="020B0900000000000000" pitchFamily="50" charset="-128"/>
              </a:rPr>
              <a:t>貼り付けて下さい</a:t>
            </a: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r>
              <a:rPr kumimoji="1" lang="ja-JP" altLang="en-US">
                <a:solidFill>
                  <a:srgbClr val="C00000"/>
                </a:solidFill>
                <a:latin typeface="HGPｺﾞｼｯｸE" panose="020B0900000000000000" pitchFamily="50" charset="-128"/>
                <a:ea typeface="HGPｺﾞｼｯｸE" panose="020B0900000000000000" pitchFamily="50" charset="-128"/>
              </a:rPr>
              <a:t>（事例を貼っておく）</a:t>
            </a:r>
            <a:endParaRPr kumimoji="1" lang="en-US" altLang="ja-JP">
              <a:solidFill>
                <a:srgbClr val="C00000"/>
              </a:solidFill>
              <a:latin typeface="HGPｺﾞｼｯｸE" panose="020B0900000000000000" pitchFamily="50" charset="-128"/>
              <a:ea typeface="HGPｺﾞｼｯｸE" panose="020B0900000000000000" pitchFamily="50" charset="-128"/>
            </a:endParaRPr>
          </a:p>
          <a:p>
            <a:pPr algn="ctr"/>
            <a:endParaRPr kumimoji="1" lang="ja-JP" altLang="en-US">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272562" y="784429"/>
            <a:ext cx="8625905" cy="2458303"/>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大雨や台風による主な被害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高潮による浸水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洪水による浸水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低地帯等の内水氾濫による浸水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大雨による土砂災害（土石流、がけ崩れ等）</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強風・竜巻による家屋倒壊等</a:t>
            </a:r>
          </a:p>
        </p:txBody>
      </p:sp>
      <p:pic>
        <p:nvPicPr>
          <p:cNvPr id="3" name="図 4" descr="テキスト, 地図 が含まれている画像&#10;&#10;非常に高い精度で生成された説明">
            <a:extLst>
              <a:ext uri="{FF2B5EF4-FFF2-40B4-BE49-F238E27FC236}">
                <a16:creationId xmlns:a16="http://schemas.microsoft.com/office/drawing/2014/main" id="{02A3D082-21C7-46A2-BFE4-A69F49705CB7}"/>
              </a:ext>
            </a:extLst>
          </p:cNvPr>
          <p:cNvPicPr>
            <a:picLocks noChangeAspect="1"/>
          </p:cNvPicPr>
          <p:nvPr/>
        </p:nvPicPr>
        <p:blipFill>
          <a:blip r:embed="rId3"/>
          <a:stretch>
            <a:fillRect/>
          </a:stretch>
        </p:blipFill>
        <p:spPr>
          <a:xfrm>
            <a:off x="2362955" y="3358818"/>
            <a:ext cx="4380368" cy="3324166"/>
          </a:xfrm>
          <a:prstGeom prst="rect">
            <a:avLst/>
          </a:prstGeom>
          <a:ln w="28575">
            <a:solidFill>
              <a:schemeClr val="accent2"/>
            </a:solidFill>
          </a:ln>
        </p:spPr>
      </p:pic>
      <p:sp>
        <p:nvSpPr>
          <p:cNvPr id="6" name="テキスト ボックス 5">
            <a:extLst>
              <a:ext uri="{FF2B5EF4-FFF2-40B4-BE49-F238E27FC236}">
                <a16:creationId xmlns:a16="http://schemas.microsoft.com/office/drawing/2014/main" id="{09C0742F-6147-4222-A688-E3F048324909}"/>
              </a:ext>
            </a:extLst>
          </p:cNvPr>
          <p:cNvSpPr txBox="1"/>
          <p:nvPr/>
        </p:nvSpPr>
        <p:spPr>
          <a:xfrm>
            <a:off x="4830024" y="6659081"/>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900">
                <a:latin typeface="ＭＳ Ｐゴシック" panose="020B0600070205080204" pitchFamily="50" charset="-128"/>
                <a:ea typeface="ＭＳ Ｐゴシック" panose="020B0600070205080204" pitchFamily="50" charset="-128"/>
              </a:rPr>
              <a:t>千代田区洪水ハザードマップより引用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
        <p:nvSpPr>
          <p:cNvPr id="8" name="正方形/長方形 7">
            <a:extLst>
              <a:ext uri="{FF2B5EF4-FFF2-40B4-BE49-F238E27FC236}">
                <a16:creationId xmlns:a16="http://schemas.microsoft.com/office/drawing/2014/main" id="{75D38BBA-658C-48D9-B806-30AC3B89FA03}"/>
              </a:ext>
            </a:extLst>
          </p:cNvPr>
          <p:cNvSpPr/>
          <p:nvPr/>
        </p:nvSpPr>
        <p:spPr>
          <a:xfrm>
            <a:off x="-1" y="3152324"/>
            <a:ext cx="9144000" cy="26541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kumimoji="1" lang="ja-JP" altLang="en-US" sz="240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また、本スライドの赤枠の内容は、研修を行う地域で発生が想定されている大雨や台風についての被害想定の図等に置き換えて下さい。本スライドでは、千代田区洪水ハザードマップを例示しています。</a:t>
            </a:r>
            <a:endParaRPr kumimoji="1" lang="en-US" altLang="ja-JP" sz="2400">
              <a:solidFill>
                <a:schemeClr val="tx1"/>
              </a:solidFill>
              <a:latin typeface="HGPｺﾞｼｯｸE" panose="020B0900000000000000" pitchFamily="50" charset="-128"/>
              <a:ea typeface="HGPｺﾞｼｯｸE" panose="020B0900000000000000" pitchFamily="50" charset="-128"/>
            </a:endParaRPr>
          </a:p>
          <a:p>
            <a:r>
              <a:rPr kumimoji="1" lang="ja-JP" altLang="en-US" sz="240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a:t>
            </a:r>
            <a:br>
              <a:rPr kumimoji="1" lang="en-US" altLang="ja-JP" sz="2400">
                <a:solidFill>
                  <a:schemeClr val="tx1"/>
                </a:solidFill>
                <a:latin typeface="HGPｺﾞｼｯｸE" panose="020B0900000000000000" pitchFamily="50" charset="-128"/>
                <a:ea typeface="HGPｺﾞｼｯｸE" panose="020B0900000000000000" pitchFamily="50" charset="-128"/>
              </a:rPr>
            </a:br>
            <a:r>
              <a:rPr kumimoji="1" lang="ja-JP" altLang="en-US" sz="2400">
                <a:solidFill>
                  <a:schemeClr val="tx1"/>
                </a:solidFill>
                <a:latin typeface="HGPｺﾞｼｯｸE" panose="020B0900000000000000" pitchFamily="50" charset="-128"/>
                <a:ea typeface="HGPｺﾞｼｯｸE" panose="020B0900000000000000" pitchFamily="50" charset="-128"/>
              </a:rPr>
              <a:t>下さい。</a:t>
            </a:r>
          </a:p>
        </p:txBody>
      </p:sp>
    </p:spTree>
    <p:extLst>
      <p:ext uri="{BB962C8B-B14F-4D97-AF65-F5344CB8AC3E}">
        <p14:creationId xmlns:p14="http://schemas.microsoft.com/office/powerpoint/2010/main" val="2325396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fld id="{48C0FCB9-D989-46F1-965E-624BDAC7E129}" type="slidenum">
              <a:rPr kumimoji="1" lang="ja-JP" altLang="en-US" smtClean="0"/>
              <a:pPr/>
              <a:t>8</a:t>
            </a:fld>
            <a:endParaRPr kumimoji="1" lang="ja-JP" altLang="en-US"/>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564220"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＜地震災害＞</a:t>
              </a:r>
              <a:endPar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a:t>
              </a:r>
              <a:br>
                <a:rPr kumimoji="1" lang="en-US" altLang="ja-JP" sz="360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rPr>
                <a:t>想定されているでしょうか？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kumimoji="1"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6" name="正方形/長方形 5">
            <a:extLst>
              <a:ext uri="{FF2B5EF4-FFF2-40B4-BE49-F238E27FC236}">
                <a16:creationId xmlns:a16="http://schemas.microsoft.com/office/drawing/2014/main" id="{2E33CE15-06CA-4636-B537-4BF0CD518EC1}"/>
              </a:ext>
            </a:extLst>
          </p:cNvPr>
          <p:cNvSpPr/>
          <p:nvPr/>
        </p:nvSpPr>
        <p:spPr>
          <a:xfrm>
            <a:off x="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a:t>
            </a:r>
            <a:br>
              <a:rPr kumimoji="1" lang="en-US" altLang="ja-JP" sz="2400">
                <a:solidFill>
                  <a:schemeClr val="tx1"/>
                </a:solidFill>
                <a:latin typeface="HGPｺﾞｼｯｸE" panose="020B0900000000000000" pitchFamily="50" charset="-128"/>
                <a:ea typeface="HGPｺﾞｼｯｸE" panose="020B0900000000000000" pitchFamily="50" charset="-128"/>
              </a:rPr>
            </a:br>
            <a:r>
              <a:rPr kumimoji="1" lang="ja-JP" altLang="en-US" sz="2400">
                <a:solidFill>
                  <a:schemeClr val="tx1"/>
                </a:solidFill>
                <a:latin typeface="HGPｺﾞｼｯｸE" panose="020B0900000000000000" pitchFamily="50" charset="-128"/>
                <a:ea typeface="HGPｺﾞｼｯｸE" panose="020B0900000000000000" pitchFamily="50" charset="-128"/>
              </a:rPr>
              <a:t>地域の実情に合わせて、適宜選択してご利用下さい。</a:t>
            </a:r>
            <a:endParaRPr kumimoji="1" lang="en-US" altLang="ja-JP" sz="2400">
              <a:solidFill>
                <a:schemeClr val="tx1"/>
              </a:solidFill>
              <a:latin typeface="HGPｺﾞｼｯｸE" panose="020B0900000000000000" pitchFamily="50" charset="-128"/>
              <a:ea typeface="HGPｺﾞｼｯｸE" panose="020B0900000000000000" pitchFamily="50" charset="-128"/>
            </a:endParaRPr>
          </a:p>
          <a:p>
            <a:r>
              <a:rPr kumimoji="1" lang="ja-JP" altLang="en-US" sz="240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a:t>
            </a:r>
            <a:br>
              <a:rPr kumimoji="1" lang="en-US" altLang="ja-JP" sz="2400">
                <a:solidFill>
                  <a:schemeClr val="tx1"/>
                </a:solidFill>
                <a:latin typeface="HGPｺﾞｼｯｸE" panose="020B0900000000000000" pitchFamily="50" charset="-128"/>
                <a:ea typeface="HGPｺﾞｼｯｸE" panose="020B0900000000000000" pitchFamily="50" charset="-128"/>
              </a:rPr>
            </a:br>
            <a:r>
              <a:rPr kumimoji="1" lang="ja-JP" altLang="en-US" sz="2400">
                <a:solidFill>
                  <a:schemeClr val="tx1"/>
                </a:solidFill>
                <a:latin typeface="HGPｺﾞｼｯｸE" panose="020B0900000000000000" pitchFamily="50" charset="-128"/>
                <a:ea typeface="HGPｺﾞｼｯｸE" panose="020B0900000000000000" pitchFamily="50" charset="-128"/>
              </a:rPr>
              <a:t>ください。</a:t>
            </a:r>
          </a:p>
        </p:txBody>
      </p:sp>
      <p:sp>
        <p:nvSpPr>
          <p:cNvPr id="8" name="正方形/長方形 7">
            <a:extLst>
              <a:ext uri="{FF2B5EF4-FFF2-40B4-BE49-F238E27FC236}">
                <a16:creationId xmlns:a16="http://schemas.microsoft.com/office/drawing/2014/main" id="{894406DF-BB6B-4F54-B6FB-F22D6BA6D4C4}"/>
              </a:ext>
            </a:extLst>
          </p:cNvPr>
          <p:cNvSpPr/>
          <p:nvPr/>
        </p:nvSpPr>
        <p:spPr>
          <a:xfrm>
            <a:off x="5791064" y="287867"/>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9" name="正方形/長方形 8">
            <a:extLst>
              <a:ext uri="{FF2B5EF4-FFF2-40B4-BE49-F238E27FC236}">
                <a16:creationId xmlns:a16="http://schemas.microsoft.com/office/drawing/2014/main" id="{D111B8BE-A73D-45D1-BDEB-C0C11CF04358}"/>
              </a:ext>
            </a:extLst>
          </p:cNvPr>
          <p:cNvSpPr/>
          <p:nvPr/>
        </p:nvSpPr>
        <p:spPr>
          <a:xfrm>
            <a:off x="7687733" y="287867"/>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kumimoji="1" lang="ja-JP" altLang="en-US">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Tree>
    <p:extLst>
      <p:ext uri="{BB962C8B-B14F-4D97-AF65-F5344CB8AC3E}">
        <p14:creationId xmlns:p14="http://schemas.microsoft.com/office/powerpoint/2010/main" val="1176119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973513" y="3133846"/>
            <a:ext cx="4025988" cy="330900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想定震度は？</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津波の可能性は？</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液状化の可能性は？</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kumimoji="1"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どのような被害や影響が生じるか？</a:t>
            </a:r>
            <a:endParaRPr kumimoji="1"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建物倒壊</a:t>
            </a:r>
            <a:endParaRPr kumimoji="1"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火災</a:t>
            </a:r>
            <a:endParaRPr kumimoji="1"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断水　・・・</a:t>
            </a:r>
            <a:endParaRPr kumimoji="1"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kumimoji="1"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1019908" y="137622"/>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p:txBody>
          <a:bodyPr/>
          <a:lstStyle/>
          <a:p>
            <a:fld id="{48C0FCB9-D989-46F1-965E-624BDAC7E129}" type="slidenum">
              <a:rPr kumimoji="1" lang="ja-JP" altLang="en-US" smtClean="0"/>
              <a:pPr/>
              <a:t>9</a:t>
            </a:fld>
            <a:endParaRPr kumimoji="1" lang="ja-JP" altLang="en-US"/>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555743" y="965081"/>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a:solidFill>
                  <a:srgbClr val="FF2800"/>
                </a:solidFill>
                <a:latin typeface="HGPｺﾞｼｯｸE" panose="020B0900000000000000" pitchFamily="50" charset="-128"/>
                <a:ea typeface="HGPｺﾞｼｯｸE" panose="020B0900000000000000" pitchFamily="50" charset="-128"/>
              </a:rPr>
              <a:t>皆さん</a:t>
            </a:r>
            <a:r>
              <a:rPr kumimoji="1" lang="ja-JP" altLang="en-US" sz="2800">
                <a:solidFill>
                  <a:srgbClr val="FF2800"/>
                </a:solidFill>
                <a:latin typeface="HGPｺﾞｼｯｸE" panose="020B0900000000000000" pitchFamily="50" charset="-128"/>
                <a:ea typeface="HGPｺﾞｼｯｸE" panose="020B0900000000000000" pitchFamily="50" charset="-128"/>
              </a:rPr>
              <a:t>の地域の危険性</a:t>
            </a:r>
            <a:r>
              <a:rPr kumimoji="1"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kumimoji="1"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地震</a:t>
            </a:r>
            <a:r>
              <a:rPr kumimoji="1" lang="en-US" altLang="ja-JP" sz="2800">
                <a:solidFill>
                  <a:schemeClr val="tx1">
                    <a:lumMod val="75000"/>
                    <a:lumOff val="25000"/>
                  </a:schemeClr>
                </a:solidFill>
                <a:latin typeface="HGPｺﾞｼｯｸE" panose="020B0900000000000000" pitchFamily="50" charset="-128"/>
                <a:ea typeface="HGPｺﾞｼｯｸE" panose="020B0900000000000000" pitchFamily="50" charset="-128"/>
              </a:rPr>
              <a:t>)</a:t>
            </a:r>
            <a:r>
              <a:rPr kumimoji="1" lang="ja-JP" altLang="en-US" sz="280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6" name="グループ化 5">
            <a:extLst>
              <a:ext uri="{FF2B5EF4-FFF2-40B4-BE49-F238E27FC236}">
                <a16:creationId xmlns:a16="http://schemas.microsoft.com/office/drawing/2014/main" id="{01829DE1-5E0D-47C7-98B5-D06981F1E52A}"/>
              </a:ext>
            </a:extLst>
          </p:cNvPr>
          <p:cNvGrpSpPr/>
          <p:nvPr/>
        </p:nvGrpSpPr>
        <p:grpSpPr>
          <a:xfrm>
            <a:off x="5418473" y="2611860"/>
            <a:ext cx="3011660" cy="3869004"/>
            <a:chOff x="5418473" y="2611860"/>
            <a:chExt cx="3011660" cy="3869004"/>
          </a:xfrm>
        </p:grpSpPr>
        <p:sp>
          <p:nvSpPr>
            <p:cNvPr id="26" name="四角形: メモ 25">
              <a:extLst>
                <a:ext uri="{FF2B5EF4-FFF2-40B4-BE49-F238E27FC236}">
                  <a16:creationId xmlns:a16="http://schemas.microsoft.com/office/drawing/2014/main" id="{47271021-310F-4D64-A055-21A19B774606}"/>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a:p>
          </p:txBody>
        </p:sp>
        <p:pic>
          <p:nvPicPr>
            <p:cNvPr id="5" name="図 4">
              <a:extLst>
                <a:ext uri="{FF2B5EF4-FFF2-40B4-BE49-F238E27FC236}">
                  <a16:creationId xmlns:a16="http://schemas.microsoft.com/office/drawing/2014/main" id="{C0C4AEAC-8A57-4EAC-8299-991A08A0504C}"/>
                </a:ext>
              </a:extLst>
            </p:cNvPr>
            <p:cNvPicPr>
              <a:picLocks noChangeAspect="1"/>
            </p:cNvPicPr>
            <p:nvPr/>
          </p:nvPicPr>
          <p:blipFill>
            <a:blip r:embed="rId3"/>
            <a:stretch>
              <a:fillRect/>
            </a:stretch>
          </p:blipFill>
          <p:spPr>
            <a:xfrm>
              <a:off x="5672238" y="2782855"/>
              <a:ext cx="2492872" cy="3539208"/>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2174068344"/>
      </p:ext>
    </p:extLst>
  </p:cSld>
  <p:clrMapOvr>
    <a:masterClrMapping/>
  </p:clrMapOvr>
</p:sld>
</file>

<file path=ppt/theme/theme1.xml><?xml version="1.0" encoding="utf-8"?>
<a:theme xmlns:a="http://schemas.openxmlformats.org/drawingml/2006/main" name="Office テーマ">
  <a:themeElements>
    <a:clrScheme name="ユーザー定義 4">
      <a:dk1>
        <a:sysClr val="windowText" lastClr="000000"/>
      </a:dk1>
      <a:lt1>
        <a:sysClr val="window" lastClr="FFFFFF"/>
      </a:lt1>
      <a:dk2>
        <a:srgbClr val="44546A"/>
      </a:dk2>
      <a:lt2>
        <a:srgbClr val="E7E6E6"/>
      </a:lt2>
      <a:accent1>
        <a:srgbClr val="0099CC"/>
      </a:accent1>
      <a:accent2>
        <a:srgbClr val="E94716"/>
      </a:accent2>
      <a:accent3>
        <a:srgbClr val="A5A5A5"/>
      </a:accent3>
      <a:accent4>
        <a:srgbClr val="FFD965"/>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Calibri Light"/>
        <a:ea typeface="ＭＳ ゴシック"/>
        <a:cs typeface=""/>
      </a:majorFont>
      <a:minorFont>
        <a:latin typeface="Calibri"/>
        <a:ea typeface="ＭＳ 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59566576EE7716479B276B366FE8E779" ma:contentTypeVersion="18" ma:contentTypeDescription="新しいドキュメントを作成します。" ma:contentTypeScope="" ma:versionID="c62bdb50600a4316a07d039ee980caae">
  <xsd:schema xmlns:xsd="http://www.w3.org/2001/XMLSchema" xmlns:xs="http://www.w3.org/2001/XMLSchema" xmlns:p="http://schemas.microsoft.com/office/2006/metadata/properties" xmlns:ns2="c7986456-94c4-43e3-a5cd-23faf3e50be4" xmlns:ns3="87e92068-5d1b-4b37-b84f-05171d1d989c" targetNamespace="http://schemas.microsoft.com/office/2006/metadata/properties" ma:root="true" ma:fieldsID="ad58be34164fd8de1098075c6f5a9b4d" ns2:_="" ns3:_="">
    <xsd:import namespace="c7986456-94c4-43e3-a5cd-23faf3e50be4"/>
    <xsd:import namespace="87e92068-5d1b-4b37-b84f-05171d1d98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986456-94c4-43e3-a5cd-23faf3e50be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画像タグ" ma:readOnly="false" ma:fieldId="{5cf76f15-5ced-4ddc-b409-7134ff3c332f}" ma:taxonomyMulti="true" ma:sspId="8ea27d3f-16ae-4cb1-8a0f-7749649f52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e92068-5d1b-4b37-b84f-05171d1d989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3" nillable="true" ma:displayName="Taxonomy Catch All Column" ma:hidden="true" ma:list="{d1f6561d-b863-4b53-a246-1d336a610717}" ma:internalName="TaxCatchAll" ma:showField="CatchAllData" ma:web="87e92068-5d1b-4b37-b84f-05171d1d98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7986456-94c4-43e3-a5cd-23faf3e50be4">
      <Terms xmlns="http://schemas.microsoft.com/office/infopath/2007/PartnerControls"/>
    </lcf76f155ced4ddcb4097134ff3c332f>
    <TaxCatchAll xmlns="87e92068-5d1b-4b37-b84f-05171d1d989c" xsi:nil="true"/>
  </documentManagement>
</p:properties>
</file>

<file path=customXml/itemProps1.xml><?xml version="1.0" encoding="utf-8"?>
<ds:datastoreItem xmlns:ds="http://schemas.openxmlformats.org/officeDocument/2006/customXml" ds:itemID="{8930CF28-603E-4D8D-B537-3B0A1A32C1DE}">
  <ds:schemaRefs>
    <ds:schemaRef ds:uri="http://schemas.microsoft.com/sharepoint/v3/contenttype/forms"/>
  </ds:schemaRefs>
</ds:datastoreItem>
</file>

<file path=customXml/itemProps2.xml><?xml version="1.0" encoding="utf-8"?>
<ds:datastoreItem xmlns:ds="http://schemas.openxmlformats.org/officeDocument/2006/customXml" ds:itemID="{87E213FD-4F4D-46F9-B459-55FE1A8DB023}">
  <ds:schemaRefs>
    <ds:schemaRef ds:uri="87e92068-5d1b-4b37-b84f-05171d1d989c"/>
    <ds:schemaRef ds:uri="c7986456-94c4-43e3-a5cd-23faf3e50be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0162C36-F5F2-4448-9E4D-F46EA44E44CC}">
  <ds:schemaRefs>
    <ds:schemaRef ds:uri="87e92068-5d1b-4b37-b84f-05171d1d989c"/>
    <ds:schemaRef ds:uri="c7986456-94c4-43e3-a5cd-23faf3e50be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PresentationFormat>On-screen Show (4:3)</PresentationFormat>
  <Slides>22</Slides>
  <Notes>22</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テーマ</vt:lpstr>
      <vt:lpstr>C3．わがまち（地域）の 　　災害発生のおそれ</vt:lpstr>
      <vt:lpstr>PowerPoint Presentation</vt:lpstr>
      <vt:lpstr>災害発生のおそれを認識しておくことの重要性</vt:lpstr>
      <vt:lpstr>災害発生のおそれを認識しておくことの重要性</vt:lpstr>
      <vt:lpstr>PowerPoint Presentation</vt:lpstr>
      <vt:lpstr>■■市に想定されている地震の被害</vt:lpstr>
      <vt:lpstr>■■市に想定されている大雨や台風等の被害</vt:lpstr>
      <vt:lpstr>PowerPoint Presentation</vt:lpstr>
      <vt:lpstr>PowerPoint Presentation</vt:lpstr>
      <vt:lpstr>PowerPoint Presentation</vt:lpstr>
      <vt:lpstr>地震の揺れによる被害と影響</vt:lpstr>
      <vt:lpstr>地震の揺れによる被害と影響</vt:lpstr>
      <vt:lpstr>地震の揺れによる被害と影響</vt:lpstr>
      <vt:lpstr>PowerPoint Presentation</vt:lpstr>
      <vt:lpstr>PowerPoint Presentation</vt:lpstr>
      <vt:lpstr>PowerPoint Presentation</vt:lpstr>
      <vt:lpstr>大雨や台風による被害と影響</vt:lpstr>
      <vt:lpstr>大雨や台風による被害と影響</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2024-03-23T08:09:53Z</cp:lastPrinted>
  <dcterms:created xsi:type="dcterms:W3CDTF">2019-09-19T14:17:54Z</dcterms:created>
  <dcterms:modified xsi:type="dcterms:W3CDTF">2024-03-29T02:14:03Z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0x01010059566576EE7716479B276B366FE8E779</vt:lpwstr>
  </property>
  <property fmtid="{D5CDD505-2E9C-101B-9397-08002B2CF9AE}" pid="3" name="MediaServiceImageTags">
    <vt:lpwstr/>
  </property>
</Properties>
</file>