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7" r:id="rId2"/>
  </p:sldMasterIdLst>
  <p:notesMasterIdLst>
    <p:notesMasterId r:id="rId29"/>
  </p:notesMasterIdLst>
  <p:sldIdLst>
    <p:sldId id="455" r:id="rId3"/>
    <p:sldId id="482" r:id="rId4"/>
    <p:sldId id="452" r:id="rId5"/>
    <p:sldId id="484" r:id="rId6"/>
    <p:sldId id="485" r:id="rId7"/>
    <p:sldId id="464" r:id="rId8"/>
    <p:sldId id="465" r:id="rId9"/>
    <p:sldId id="469" r:id="rId10"/>
    <p:sldId id="496" r:id="rId11"/>
    <p:sldId id="400" r:id="rId12"/>
    <p:sldId id="497" r:id="rId13"/>
    <p:sldId id="498" r:id="rId14"/>
    <p:sldId id="340" r:id="rId15"/>
    <p:sldId id="476" r:id="rId16"/>
    <p:sldId id="471" r:id="rId17"/>
    <p:sldId id="499" r:id="rId18"/>
    <p:sldId id="461" r:id="rId19"/>
    <p:sldId id="462" r:id="rId20"/>
    <p:sldId id="500" r:id="rId21"/>
    <p:sldId id="501" r:id="rId22"/>
    <p:sldId id="502" r:id="rId23"/>
    <p:sldId id="460" r:id="rId24"/>
    <p:sldId id="503" r:id="rId25"/>
    <p:sldId id="504" r:id="rId26"/>
    <p:sldId id="505" r:id="rId27"/>
    <p:sldId id="494" r:id="rId28"/>
  </p:sldIdLst>
  <p:sldSz cx="9144000" cy="6858000" type="screen4x3"/>
  <p:notesSz cx="6635750" cy="9767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CF91AF5-0965-4AE0-AB3F-10BFFEED3057}">
          <p14:sldIdLst>
            <p14:sldId id="455"/>
            <p14:sldId id="482"/>
            <p14:sldId id="452"/>
            <p14:sldId id="484"/>
            <p14:sldId id="485"/>
            <p14:sldId id="464"/>
            <p14:sldId id="465"/>
            <p14:sldId id="469"/>
            <p14:sldId id="496"/>
            <p14:sldId id="400"/>
            <p14:sldId id="497"/>
            <p14:sldId id="498"/>
            <p14:sldId id="340"/>
            <p14:sldId id="476"/>
            <p14:sldId id="471"/>
            <p14:sldId id="499"/>
            <p14:sldId id="461"/>
            <p14:sldId id="462"/>
            <p14:sldId id="500"/>
            <p14:sldId id="501"/>
            <p14:sldId id="502"/>
            <p14:sldId id="460"/>
            <p14:sldId id="503"/>
            <p14:sldId id="504"/>
            <p14:sldId id="505"/>
            <p14:sldId id="4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92D14F"/>
    <a:srgbClr val="404040"/>
    <a:srgbClr val="FFD965"/>
    <a:srgbClr val="FF0000"/>
    <a:srgbClr val="35A16B"/>
    <a:srgbClr val="FF2800"/>
    <a:srgbClr val="00FFFF"/>
    <a:srgbClr val="CC00FF"/>
    <a:srgbClr val="47D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D2F68-C6E3-4EA6-87DB-F3025071218C}" v="7" dt="2025-03-27T08:18:23.57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8706" autoAdjust="0"/>
  </p:normalViewPr>
  <p:slideViewPr>
    <p:cSldViewPr snapToGrid="0">
      <p:cViewPr varScale="1">
        <p:scale>
          <a:sx n="83" d="100"/>
          <a:sy n="83" d="100"/>
        </p:scale>
        <p:origin x="254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4020"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75492" cy="490091"/>
          </a:xfrm>
          <a:prstGeom prst="rect">
            <a:avLst/>
          </a:prstGeom>
        </p:spPr>
        <p:txBody>
          <a:bodyPr vert="horz" lIns="89684" tIns="44842" rIns="89684" bIns="4484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0"/>
            <a:ext cx="2875492" cy="490091"/>
          </a:xfrm>
          <a:prstGeom prst="rect">
            <a:avLst/>
          </a:prstGeom>
        </p:spPr>
        <p:txBody>
          <a:bodyPr vert="horz" lIns="89684" tIns="44842" rIns="89684" bIns="44842" rtlCol="0"/>
          <a:lstStyle>
            <a:lvl1pPr algn="r">
              <a:defRPr sz="1200"/>
            </a:lvl1pPr>
          </a:lstStyle>
          <a:p>
            <a:fld id="{BE51E31B-58F4-40C5-B28E-F4E6428E2D40}"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571500" y="579250"/>
            <a:ext cx="5492750" cy="4121546"/>
          </a:xfrm>
          <a:prstGeom prst="rect">
            <a:avLst/>
          </a:prstGeom>
          <a:noFill/>
          <a:ln w="12700">
            <a:solidFill>
              <a:prstClr val="black"/>
            </a:solidFill>
          </a:ln>
        </p:spPr>
        <p:txBody>
          <a:bodyPr vert="horz" lIns="89684" tIns="44842" rIns="89684" bIns="44842" rtlCol="0" anchor="ctr"/>
          <a:lstStyle/>
          <a:p>
            <a:endParaRPr lang="ja-JP" altLang="en-US"/>
          </a:p>
        </p:txBody>
      </p:sp>
      <p:sp>
        <p:nvSpPr>
          <p:cNvPr id="5" name="ノート プレースホルダー 4"/>
          <p:cNvSpPr>
            <a:spLocks noGrp="1"/>
          </p:cNvSpPr>
          <p:nvPr>
            <p:ph type="body" sz="quarter" idx="3"/>
          </p:nvPr>
        </p:nvSpPr>
        <p:spPr>
          <a:xfrm>
            <a:off x="663575" y="4922468"/>
            <a:ext cx="5308600" cy="3846106"/>
          </a:xfrm>
          <a:prstGeom prst="rect">
            <a:avLst/>
          </a:prstGeom>
        </p:spPr>
        <p:txBody>
          <a:bodyPr vert="horz" lIns="89684" tIns="44842" rIns="89684" bIns="4484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7800"/>
            <a:ext cx="2875492" cy="490090"/>
          </a:xfrm>
          <a:prstGeom prst="rect">
            <a:avLst/>
          </a:prstGeom>
        </p:spPr>
        <p:txBody>
          <a:bodyPr vert="horz" lIns="89684" tIns="44842" rIns="89684" bIns="4484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7800"/>
            <a:ext cx="2875492" cy="490090"/>
          </a:xfrm>
          <a:prstGeom prst="rect">
            <a:avLst/>
          </a:prstGeom>
        </p:spPr>
        <p:txBody>
          <a:bodyPr vert="horz" lIns="89684" tIns="44842" rIns="89684" bIns="44842"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571500" y="579438"/>
            <a:ext cx="5492750" cy="4121150"/>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957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避難所利用者が生活する場所には、様々な空間が必要になることを東京都の</a:t>
            </a:r>
            <a:r>
              <a:rPr lang="en-US" altLang="ja-JP" dirty="0"/>
              <a:t>『</a:t>
            </a:r>
            <a:r>
              <a:rPr lang="ja-JP" altLang="en-US" dirty="0"/>
              <a:t>避難所管理運営の指針　ダイジェスト版</a:t>
            </a:r>
            <a:r>
              <a:rPr lang="en-US" altLang="ja-JP" dirty="0"/>
              <a:t>』</a:t>
            </a:r>
            <a:r>
              <a:rPr lang="ja-JP" altLang="en-US" dirty="0"/>
              <a:t>の例を使って説明します。</a:t>
            </a:r>
            <a:endParaRPr lang="en-US" altLang="ja-JP" dirty="0"/>
          </a:p>
          <a:p>
            <a:endParaRPr lang="en-US" altLang="ja-JP" dirty="0"/>
          </a:p>
          <a:p>
            <a:pPr marL="171450" indent="-171450">
              <a:buFont typeface="Arial" panose="020B0604020202020204" pitchFamily="34" charset="0"/>
              <a:buChar char="•"/>
            </a:pPr>
            <a:r>
              <a:rPr lang="ja-JP" altLang="en-US" dirty="0"/>
              <a:t>トイレや更衣室を女性と男性で分けることや、乳児への世話で必要となるスペース、物資保管の場所などが必要になります。</a:t>
            </a:r>
            <a:endParaRPr lang="en-US" altLang="ja-JP" dirty="0"/>
          </a:p>
          <a:p>
            <a:endParaRPr lang="en-US" altLang="ja-JP" dirty="0"/>
          </a:p>
          <a:p>
            <a:pPr marL="171450" indent="-171450">
              <a:buFont typeface="Arial" panose="020B0604020202020204" pitchFamily="34" charset="0"/>
              <a:buChar char="•"/>
            </a:pPr>
            <a:r>
              <a:rPr lang="ja-JP" altLang="en-US" dirty="0"/>
              <a:t>入口から中を見ていきましょう。</a:t>
            </a:r>
            <a:endParaRPr lang="en-US" altLang="ja-JP" dirty="0"/>
          </a:p>
          <a:p>
            <a:pPr marL="628650" lvl="1" indent="-171450">
              <a:buFont typeface="Arial" panose="020B0604020202020204" pitchFamily="34" charset="0"/>
              <a:buChar char="•"/>
            </a:pPr>
            <a:r>
              <a:rPr lang="ja-JP" altLang="en-US" dirty="0"/>
              <a:t>総合受付（外部からの支援受付など）</a:t>
            </a:r>
            <a:endParaRPr lang="en-US" altLang="ja-JP" dirty="0"/>
          </a:p>
          <a:p>
            <a:pPr marL="628650" lvl="1" indent="-171450">
              <a:buFont typeface="Arial" panose="020B0604020202020204" pitchFamily="34" charset="0"/>
              <a:buChar char="•"/>
            </a:pPr>
            <a:r>
              <a:rPr lang="ja-JP" altLang="en-US" dirty="0"/>
              <a:t>入口：アレルギーの方などもいる可能性があるので、土足禁止とすることが望ましい</a:t>
            </a:r>
            <a:endParaRPr lang="en-US" altLang="ja-JP" dirty="0"/>
          </a:p>
          <a:p>
            <a:pPr marL="628650" lvl="1" indent="-171450">
              <a:buFont typeface="Arial" panose="020B0604020202020204" pitchFamily="34" charset="0"/>
              <a:buChar char="•"/>
            </a:pPr>
            <a:r>
              <a:rPr lang="ja-JP" altLang="en-US" dirty="0"/>
              <a:t>物資保管場所</a:t>
            </a:r>
            <a:endParaRPr lang="en-US" altLang="ja-JP" dirty="0"/>
          </a:p>
          <a:p>
            <a:pPr marL="628650" lvl="1" indent="-171450">
              <a:buFont typeface="Arial" panose="020B0604020202020204" pitchFamily="34" charset="0"/>
              <a:buChar char="•"/>
            </a:pPr>
            <a:r>
              <a:rPr lang="ja-JP" altLang="en-US" dirty="0"/>
              <a:t>避難所利用者（薄いグレーのスペース）：居室（プライバシーへの配慮で衝立などが設けられることもある）</a:t>
            </a:r>
            <a:endParaRPr lang="en-US" altLang="ja-JP" dirty="0"/>
          </a:p>
          <a:p>
            <a:pPr marL="628650" lvl="1" indent="-171450">
              <a:buFont typeface="Arial" panose="020B0604020202020204" pitchFamily="34" charset="0"/>
              <a:buChar char="•"/>
            </a:pPr>
            <a:r>
              <a:rPr lang="ja-JP" altLang="en-US" dirty="0"/>
              <a:t>更衣室・トイレ（男女）：それぞれ分けておくことが必要</a:t>
            </a:r>
            <a:endParaRPr lang="en-US" altLang="ja-JP" dirty="0"/>
          </a:p>
          <a:p>
            <a:pPr marL="628650" lvl="1" indent="-171450">
              <a:buFont typeface="Arial" panose="020B0604020202020204" pitchFamily="34" charset="0"/>
              <a:buChar char="•"/>
            </a:pPr>
            <a:r>
              <a:rPr lang="ja-JP" altLang="en-US" dirty="0"/>
              <a:t>物資配布場所</a:t>
            </a:r>
            <a:endParaRPr lang="en-US" altLang="ja-JP" dirty="0"/>
          </a:p>
          <a:p>
            <a:pPr marL="628650" lvl="1" indent="-171450">
              <a:buFont typeface="Arial" panose="020B0604020202020204" pitchFamily="34" charset="0"/>
              <a:buChar char="•"/>
            </a:pPr>
            <a:r>
              <a:rPr lang="ja-JP" altLang="en-US" dirty="0"/>
              <a:t>掲示板（避難生活が長くなるにつけ掲示物が増える）</a:t>
            </a:r>
            <a:endParaRPr lang="en-US" altLang="ja-JP" dirty="0"/>
          </a:p>
          <a:p>
            <a:pPr marL="628650" lvl="1" indent="-171450">
              <a:buFont typeface="Arial" panose="020B0604020202020204" pitchFamily="34" charset="0"/>
              <a:buChar char="•"/>
            </a:pPr>
            <a:r>
              <a:rPr lang="ja-JP" altLang="en-US" dirty="0"/>
              <a:t>おむつ交換場所：男女共用</a:t>
            </a:r>
            <a:endParaRPr lang="en-US" altLang="ja-JP" dirty="0"/>
          </a:p>
          <a:p>
            <a:pPr marL="628650" lvl="1" indent="-171450">
              <a:buFont typeface="Arial" panose="020B0604020202020204" pitchFamily="34" charset="0"/>
              <a:buChar char="•"/>
            </a:pPr>
            <a:r>
              <a:rPr lang="ja-JP" altLang="en-US" dirty="0"/>
              <a:t>授乳スペース：女性のみ</a:t>
            </a:r>
            <a:endParaRPr lang="en-US" altLang="ja-JP" dirty="0"/>
          </a:p>
          <a:p>
            <a:endParaRPr lang="ja-JP" altLang="en-US" dirty="0"/>
          </a:p>
          <a:p>
            <a:pPr lvl="1"/>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D9752DC3-5270-4685-B6BE-839A9B409063}"/>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419707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「あなたが運営者の立場だったら、どうするか考えてみましょう」と問いかけ、問題を読み上げ、自分ならどうするか、選択肢の中から選んでもらいましょう。</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933ED5E7-A5B6-4563-B854-EB51B2936375}"/>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59293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先ほど選んで頂いた意見について、自分ならどうするか、それはなぜか、よりよい方法はないか、について、グループで意見交換をするように促します。</a:t>
            </a:r>
            <a:endParaRPr lang="en-US" altLang="ja-JP" dirty="0"/>
          </a:p>
          <a:p>
            <a:endParaRPr lang="en-US" altLang="ja-JP" dirty="0"/>
          </a:p>
          <a:p>
            <a:pPr marL="171450" indent="-171450">
              <a:buFont typeface="Arial" panose="020B0604020202020204" pitchFamily="34" charset="0"/>
              <a:buChar char="•"/>
            </a:pPr>
            <a:r>
              <a:rPr lang="ja-JP" altLang="en-US" dirty="0"/>
              <a:t>グループでの意見交換が落ち着いたら（もしくは制限時間がきたら）、いくつかグループを指定して、どのような意見が出たか発表してもらうとよいでしょう。</a:t>
            </a:r>
            <a:endParaRPr lang="en-US" altLang="ja-JP" dirty="0"/>
          </a:p>
          <a:p>
            <a:endParaRPr lang="en-US" altLang="ja-JP" dirty="0"/>
          </a:p>
          <a:p>
            <a:pPr marL="171450" indent="-171450">
              <a:buFont typeface="Arial" panose="020B0604020202020204" pitchFamily="34" charset="0"/>
              <a:buChar char="•"/>
            </a:pPr>
            <a:r>
              <a:rPr lang="ja-JP" altLang="en-US" dirty="0"/>
              <a:t>検討時間や発表の実施等は、講義時間等に合わせて調整して頂いても構いません。</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A32435DD-C560-4CE5-AE06-9BBC6542475F}"/>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106743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避難者名簿の活用</a:t>
            </a:r>
            <a:endParaRPr lang="en-US" altLang="ja-JP" dirty="0"/>
          </a:p>
          <a:p>
            <a:pPr lvl="1"/>
            <a:r>
              <a:rPr lang="ja-JP" altLang="en-US" dirty="0"/>
              <a:t>避難生活開始後、避難している人が変わることもありますので、避難者を把握することが必要です。</a:t>
            </a:r>
            <a:endParaRPr lang="en-US" altLang="ja-JP" dirty="0"/>
          </a:p>
          <a:p>
            <a:pPr lvl="2"/>
            <a:endParaRPr lang="en-US" altLang="ja-JP" dirty="0"/>
          </a:p>
          <a:p>
            <a:pPr marL="171450" indent="-171450">
              <a:buFont typeface="Arial" panose="020B0604020202020204" pitchFamily="34" charset="0"/>
              <a:buChar char="•"/>
            </a:pPr>
            <a:r>
              <a:rPr lang="ja-JP" altLang="en-US" dirty="0"/>
              <a:t>ポイント</a:t>
            </a:r>
            <a:endParaRPr lang="en-US" altLang="ja-JP" dirty="0"/>
          </a:p>
          <a:p>
            <a:pPr lvl="1"/>
            <a:r>
              <a:rPr lang="ja-JP" altLang="en-US" dirty="0"/>
              <a:t>スマートフォンなどが普及し、様々な情報を写真で撮影し、拡散することも可能になっているため、情報管理（特に外部から来た人に対して情報を教える際のルールなど）を厳重に行う必要があります。</a:t>
            </a:r>
            <a:endParaRPr lang="en-US" altLang="ja-JP" dirty="0"/>
          </a:p>
          <a:p>
            <a:pPr lvl="2"/>
            <a:endParaRPr lang="en-US" altLang="ja-JP" dirty="0"/>
          </a:p>
          <a:p>
            <a:pPr lvl="2"/>
            <a:endParaRPr lang="en-US" altLang="ja-JP"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F247EF90-981F-4C2C-AE35-4BF8244B2E50}"/>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3704440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避難者の状況をできるだけ詳細に把握し、その情報を活用するために、どんな情報を把握したほうがよいか、あらかじめ考えておきましょう。</a:t>
            </a:r>
            <a:endParaRPr lang="en-US" altLang="ja-JP" dirty="0"/>
          </a:p>
          <a:p>
            <a:pPr marL="171450" indent="-171450">
              <a:buFont typeface="Arial" panose="020B0604020202020204" pitchFamily="34" charset="0"/>
              <a:buChar char="•"/>
            </a:pPr>
            <a:r>
              <a:rPr lang="ja-JP" altLang="en-US" dirty="0"/>
              <a:t>それを基に、地域の避難所の避難者名簿の様式を整えておくことで、いざというときにでもスムーズに対応ができます。</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5752BAD9-9E35-4863-A953-24749777FAEB}"/>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268081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「あなたが運営者の立場だったら、どうするか考えてみましょう」と問いかけ、問題を読み上げ、自分ならどうするか、選択肢の中から選んでもらいましょう。</a:t>
            </a:r>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64706878-BC58-46F1-89B0-AF56EAD3E45D}"/>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390029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先ほど選んで頂いた意見について、自分ならどうするか、それはなぜか、よりよい方法はないか、について、グループで意見交換をするように促します。</a:t>
            </a:r>
            <a:endParaRPr lang="en-US" altLang="ja-JP" dirty="0"/>
          </a:p>
          <a:p>
            <a:endParaRPr lang="en-US" altLang="ja-JP" dirty="0"/>
          </a:p>
          <a:p>
            <a:pPr marL="171450" indent="-171450">
              <a:buFont typeface="Arial" panose="020B0604020202020204" pitchFamily="34" charset="0"/>
              <a:buChar char="•"/>
            </a:pPr>
            <a:r>
              <a:rPr lang="ja-JP" altLang="en-US" dirty="0"/>
              <a:t>グループでの意見交換が落ち着いたら（もしくは制限時間がきたら）、いくつかグループを指定して、どのような意見が出たか発表してもらうとよいでしょう。</a:t>
            </a:r>
            <a:endParaRPr lang="en-US" altLang="ja-JP" dirty="0"/>
          </a:p>
          <a:p>
            <a:endParaRPr lang="en-US" altLang="ja-JP" dirty="0"/>
          </a:p>
          <a:p>
            <a:pPr marL="171450" indent="-171450">
              <a:buFont typeface="Arial" panose="020B0604020202020204" pitchFamily="34" charset="0"/>
              <a:buChar char="•"/>
            </a:pPr>
            <a:r>
              <a:rPr lang="ja-JP" altLang="en-US" dirty="0"/>
              <a:t>検討時間や発表の実施等は、講義時間等に合わせて調整して頂いても構いません。</a:t>
            </a:r>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9A81B5A9-7A1A-4B1D-8469-1413B3445007}"/>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74182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避難所生活に必要なルール例</a:t>
            </a:r>
            <a:endParaRPr lang="en-US" altLang="ja-JP" dirty="0"/>
          </a:p>
          <a:p>
            <a:pPr lvl="1"/>
            <a:r>
              <a:rPr lang="ja-JP" altLang="en-US" dirty="0"/>
              <a:t>避難所生活は他者との共同生活になる為、様々なトラブルの発生が予想されます。平時と異なる被災生活では制約されることも多いため、ルールを定めることが必要です。状況に応じて必要なルールを決定していく必要があります。</a:t>
            </a:r>
            <a:endParaRPr lang="en-US" altLang="ja-JP" dirty="0"/>
          </a:p>
          <a:p>
            <a:pPr lvl="2"/>
            <a:endParaRPr lang="en-US" altLang="ja-JP" dirty="0"/>
          </a:p>
          <a:p>
            <a:pPr marL="171450" indent="-171450">
              <a:buFont typeface="Arial" panose="020B0604020202020204" pitchFamily="34" charset="0"/>
              <a:buChar char="•"/>
            </a:pPr>
            <a:r>
              <a:rPr lang="ja-JP" altLang="en-US" dirty="0"/>
              <a:t>人間関係づくりが避難生活の心身の健康に重要</a:t>
            </a:r>
            <a:endParaRPr lang="en-US" altLang="ja-JP" dirty="0"/>
          </a:p>
          <a:p>
            <a:pPr lvl="1"/>
            <a:r>
              <a:rPr lang="ja-JP" altLang="en-US" dirty="0"/>
              <a:t>共同生活を送る中で、困ったときに助け合える環境を構築できるよう、人間関係づくりへの気配り（ひと声かけるなど負担の少ないものなどから始めてもよい）が必要です。</a:t>
            </a:r>
            <a:endParaRPr lang="en-US" altLang="ja-JP" dirty="0"/>
          </a:p>
          <a:p>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C5E109DF-BF7A-41BD-BD72-9D6F88E98D09}"/>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336897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避難所生活上の共通課題</a:t>
            </a:r>
            <a:endParaRPr lang="en-US" altLang="ja-JP" dirty="0"/>
          </a:p>
          <a:p>
            <a:pPr lvl="1"/>
            <a:r>
              <a:rPr lang="ja-JP" altLang="en-US" dirty="0"/>
              <a:t>避難所生活をする中で起きる課題に対して、各役割ごとに順次対応していく体制が求められます。また、季節によっても発生する問題が変わります。その状況に応じて、問題の発生をあらかじめ想定しておくことが望ましいです。</a:t>
            </a:r>
            <a:endParaRPr lang="en-US" altLang="ja-JP" dirty="0"/>
          </a:p>
          <a:p>
            <a:pPr lvl="2"/>
            <a:endParaRPr lang="en-US" altLang="ja-JP" dirty="0"/>
          </a:p>
          <a:p>
            <a:pPr marL="171450" indent="-171450">
              <a:buFont typeface="Arial" panose="020B0604020202020204" pitchFamily="34" charset="0"/>
              <a:buChar char="•"/>
            </a:pPr>
            <a:r>
              <a:rPr lang="ja-JP" altLang="en-US" dirty="0"/>
              <a:t>行政が行うことと自主防災組織等が行うことを区別して、課題への対応（必要な取り決めを作るなど）を考えるために、自分たちの自治体の担当者へ相談し、行政の協力を得ながら取り組んでいくことが望ましいです。</a:t>
            </a:r>
          </a:p>
          <a:p>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18</a:t>
            </a:fld>
            <a:endParaRPr lang="ja-JP" altLang="en-US"/>
          </a:p>
        </p:txBody>
      </p:sp>
      <p:sp>
        <p:nvSpPr>
          <p:cNvPr id="9" name="スライド イメージ プレースホルダー 8">
            <a:extLst>
              <a:ext uri="{FF2B5EF4-FFF2-40B4-BE49-F238E27FC236}">
                <a16:creationId xmlns:a16="http://schemas.microsoft.com/office/drawing/2014/main" id="{D49F3FBB-B6DD-43B7-B757-D607D8302F89}"/>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1644928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平成</a:t>
            </a:r>
            <a:r>
              <a:rPr lang="en-US" altLang="ja-JP" dirty="0"/>
              <a:t>28</a:t>
            </a:r>
            <a:r>
              <a:rPr lang="ja-JP" altLang="en-US" dirty="0"/>
              <a:t>年熊本地震では、車中避難・在宅避難などの避難所外避難者の把握、支援が非常に困難だったという課題が明らかになりました。</a:t>
            </a:r>
            <a:endParaRPr lang="en-US" altLang="ja-JP" dirty="0"/>
          </a:p>
          <a:p>
            <a:pPr marL="171450" indent="-171450">
              <a:buFont typeface="Arial" panose="020B0604020202020204" pitchFamily="34" charset="0"/>
              <a:buChar char="•"/>
            </a:pPr>
            <a:r>
              <a:rPr lang="ja-JP" altLang="en-US" dirty="0"/>
              <a:t>災害が発生した場合は、避難所避難者だけでなく在宅避難者などの避難所外避難者への支援も重要です。</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19</a:t>
            </a:fld>
            <a:endParaRPr lang="ja-JP" altLang="en-US"/>
          </a:p>
        </p:txBody>
      </p:sp>
      <p:sp>
        <p:nvSpPr>
          <p:cNvPr id="9" name="スライド イメージ プレースホルダー 8">
            <a:extLst>
              <a:ext uri="{FF2B5EF4-FFF2-40B4-BE49-F238E27FC236}">
                <a16:creationId xmlns:a16="http://schemas.microsoft.com/office/drawing/2014/main" id="{D49F3FBB-B6DD-43B7-B757-D607D8302F89}"/>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358584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避難所運営の担い手</a:t>
            </a:r>
            <a:endParaRPr lang="en-US" altLang="ja-JP" dirty="0"/>
          </a:p>
          <a:p>
            <a:pPr lvl="1"/>
            <a:r>
              <a:rPr lang="ja-JP" altLang="en-US" dirty="0"/>
              <a:t>地域の防災組織</a:t>
            </a:r>
            <a:endParaRPr lang="en-US" altLang="ja-JP" dirty="0"/>
          </a:p>
          <a:p>
            <a:pPr marL="1085850" lvl="2" indent="-171450">
              <a:buFont typeface="Wingdings" panose="05000000000000000000" pitchFamily="2" charset="2"/>
              <a:buChar char="ü"/>
            </a:pPr>
            <a:r>
              <a:rPr lang="ja-JP" altLang="en-US" dirty="0"/>
              <a:t>各業務としては、情報取得・管理・共有、食料・物資管理、トイレの確保・管理、避難者の健康管理等があります。</a:t>
            </a:r>
            <a:endParaRPr lang="en-US" altLang="ja-JP" dirty="0"/>
          </a:p>
          <a:p>
            <a:pPr marL="1085850" lvl="2" indent="-171450">
              <a:buFont typeface="Wingdings" panose="05000000000000000000" pitchFamily="2" charset="2"/>
              <a:buChar char="ü"/>
            </a:pPr>
            <a:r>
              <a:rPr lang="ja-JP" altLang="en-US" dirty="0"/>
              <a:t>女性の参画が重要です。</a:t>
            </a:r>
            <a:endParaRPr lang="en-US" altLang="ja-JP" dirty="0"/>
          </a:p>
          <a:p>
            <a:pPr lvl="1"/>
            <a:r>
              <a:rPr lang="ja-JP" altLang="en-US" dirty="0"/>
              <a:t>市区町村の派遣職員</a:t>
            </a:r>
            <a:endParaRPr lang="en-US" altLang="ja-JP" dirty="0"/>
          </a:p>
          <a:p>
            <a:pPr marL="1085850" lvl="2" indent="-171450">
              <a:buFont typeface="Wingdings" panose="05000000000000000000" pitchFamily="2" charset="2"/>
              <a:buChar char="ü"/>
            </a:pPr>
            <a:r>
              <a:rPr lang="ja-JP" altLang="en-US" dirty="0"/>
              <a:t>避難所における受援体制や運営サイクル（会議、運営ルール、実施手順等）の確立、防犯対策などを行います。</a:t>
            </a:r>
            <a:endParaRPr lang="en-US" altLang="ja-JP" dirty="0"/>
          </a:p>
          <a:p>
            <a:pPr lvl="1"/>
            <a:r>
              <a:rPr lang="ja-JP" altLang="en-US" dirty="0"/>
              <a:t>避難者</a:t>
            </a:r>
            <a:endParaRPr lang="en-US" altLang="ja-JP" dirty="0"/>
          </a:p>
          <a:p>
            <a:pPr marL="1085850" lvl="2" indent="-171450">
              <a:buFont typeface="Wingdings" panose="05000000000000000000" pitchFamily="2" charset="2"/>
              <a:buChar char="ü"/>
            </a:pPr>
            <a:r>
              <a:rPr lang="ja-JP" altLang="en-US" dirty="0"/>
              <a:t>要配慮者への配慮も各自が行う必要があります。</a:t>
            </a:r>
            <a:endParaRPr lang="en-US" altLang="ja-JP" dirty="0"/>
          </a:p>
          <a:p>
            <a:pPr lvl="1"/>
            <a:r>
              <a:rPr lang="ja-JP" altLang="en-US" dirty="0"/>
              <a:t>施設管理者</a:t>
            </a:r>
            <a:endParaRPr lang="en-US" altLang="ja-JP" dirty="0"/>
          </a:p>
          <a:p>
            <a:pPr marL="1085850" lvl="2" indent="-171450">
              <a:buFont typeface="Wingdings" panose="05000000000000000000" pitchFamily="2" charset="2"/>
              <a:buChar char="ü"/>
            </a:pPr>
            <a:r>
              <a:rPr lang="ja-JP" altLang="en-US" dirty="0"/>
              <a:t>避難所内の空間配置図の作成等も行います。</a:t>
            </a:r>
            <a:endParaRPr lang="en-US" altLang="ja-JP" dirty="0"/>
          </a:p>
          <a:p>
            <a:pPr lvl="1"/>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a:t>
            </a:fld>
            <a:endParaRPr lang="ja-JP" altLang="en-US"/>
          </a:p>
        </p:txBody>
      </p:sp>
      <p:sp>
        <p:nvSpPr>
          <p:cNvPr id="10" name="スライド イメージ プレースホルダー 9">
            <a:extLst>
              <a:ext uri="{FF2B5EF4-FFF2-40B4-BE49-F238E27FC236}">
                <a16:creationId xmlns:a16="http://schemas.microsoft.com/office/drawing/2014/main" id="{200BB7F4-FAB5-4C8C-9B2A-A52ADF22A24C}"/>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225420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避難所は、避難所避難者の支援だけでなく、地域の支援拠点としての役割も担っています。</a:t>
            </a:r>
            <a:endParaRPr lang="en-US" altLang="ja-JP" dirty="0"/>
          </a:p>
          <a:p>
            <a:pPr marL="171450" indent="-171450">
              <a:buFont typeface="Arial" panose="020B0604020202020204" pitchFamily="34" charset="0"/>
              <a:buChar char="•"/>
            </a:pPr>
            <a:r>
              <a:rPr lang="ja-JP" altLang="en-US" dirty="0"/>
              <a:t>可能な限り、避難所以外で生活する避難者の状況を把握し、物資や情報などを受け取ってもらえるよう、地域に周知することが望ましいです。</a:t>
            </a:r>
            <a:endParaRPr lang="en-US" altLang="ja-JP" dirty="0"/>
          </a:p>
          <a:p>
            <a:pPr marL="171450" indent="-171450">
              <a:buFont typeface="Arial" panose="020B0604020202020204" pitchFamily="34" charset="0"/>
              <a:buChar char="•"/>
            </a:pPr>
            <a:r>
              <a:rPr lang="ja-JP" altLang="en-US" dirty="0"/>
              <a:t>周知の方法としては、自治体のホームページ等で周知してもう、避難所に避難所外避難者向けの情報を掲示するなどが挙げられます。</a:t>
            </a:r>
            <a:endParaRPr lang="en-US" altLang="ja-JP" dirty="0"/>
          </a:p>
          <a:p>
            <a:pPr marL="171450" indent="-171450">
              <a:buFont typeface="Arial" panose="020B0604020202020204" pitchFamily="34" charset="0"/>
              <a:buChar char="•"/>
            </a:pPr>
            <a:r>
              <a:rPr lang="ja-JP" altLang="en-US" dirty="0"/>
              <a:t>行政や</a:t>
            </a:r>
            <a:r>
              <a:rPr lang="en-US" altLang="ja-JP" dirty="0"/>
              <a:t>NPO</a:t>
            </a:r>
            <a:r>
              <a:rPr lang="ja-JP" altLang="en-US" dirty="0"/>
              <a:t>などの災害ボランティア団体などと協力して、避難所外避難者の支援を行うことが重要です。</a:t>
            </a:r>
            <a:endParaRPr lang="en-US" altLang="ja-JP" dirty="0"/>
          </a:p>
          <a:p>
            <a:pPr marL="171450" indent="-171450">
              <a:buFont typeface="Arial" panose="020B0604020202020204" pitchFamily="34" charset="0"/>
              <a:buChar char="•"/>
            </a:pPr>
            <a:r>
              <a:rPr lang="ja-JP" altLang="en-US" dirty="0"/>
              <a:t>特に、車中避難者には、エコノミークラス症候群などの予防啓発を行うことも重要です。</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20</a:t>
            </a:fld>
            <a:endParaRPr lang="ja-JP" altLang="en-US"/>
          </a:p>
        </p:txBody>
      </p:sp>
      <p:sp>
        <p:nvSpPr>
          <p:cNvPr id="9" name="スライド イメージ プレースホルダー 8">
            <a:extLst>
              <a:ext uri="{FF2B5EF4-FFF2-40B4-BE49-F238E27FC236}">
                <a16:creationId xmlns:a16="http://schemas.microsoft.com/office/drawing/2014/main" id="{D49F3FBB-B6DD-43B7-B757-D607D8302F89}"/>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2995677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感染症予防対策のため、避難所運営においても、３密を回避する対応が求められます。</a:t>
            </a:r>
            <a:endParaRPr lang="en-US" altLang="ja-JP" dirty="0"/>
          </a:p>
          <a:p>
            <a:pPr marL="171450" indent="-171450">
              <a:buFont typeface="Arial" panose="020B0604020202020204" pitchFamily="34" charset="0"/>
              <a:buChar char="•"/>
            </a:pPr>
            <a:r>
              <a:rPr lang="ja-JP" altLang="en-US" dirty="0"/>
              <a:t>内閣府「新型コロナウィルス感染症対策に配慮した避難所運営のポイント」に、詳しい対応が掲載されていますので、参考にしてください。</a:t>
            </a:r>
          </a:p>
          <a:p>
            <a:r>
              <a:rPr lang="ja-JP" altLang="en-US" dirty="0"/>
              <a:t>内閣府「新型コロナウィルス感染症対策に配慮した避難所運営のポイント（第２版）」</a:t>
            </a:r>
            <a:endParaRPr lang="en-US" altLang="ja-JP" dirty="0"/>
          </a:p>
          <a:p>
            <a:r>
              <a:rPr lang="en-US" altLang="ja-JP"/>
              <a:t>https://www.bousai.go.jp/coronam.html</a:t>
            </a:r>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21</a:t>
            </a:fld>
            <a:endParaRPr lang="ja-JP" altLang="en-US"/>
          </a:p>
        </p:txBody>
      </p:sp>
      <p:sp>
        <p:nvSpPr>
          <p:cNvPr id="9" name="スライド イメージ プレースホルダー 8">
            <a:extLst>
              <a:ext uri="{FF2B5EF4-FFF2-40B4-BE49-F238E27FC236}">
                <a16:creationId xmlns:a16="http://schemas.microsoft.com/office/drawing/2014/main" id="{D49F3FBB-B6DD-43B7-B757-D607D8302F89}"/>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1493990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2ABD0-7D1A-4E09-B627-17A06166555A}" type="slidenum">
              <a:rPr kumimoji="0" lang="ja-JP" altLang="en-US" sz="1200" b="0" i="0" u="none" strike="noStrike" kern="1200" cap="none" spc="0" normalizeH="0" baseline="0" noProof="0" smtClean="0">
                <a:ln>
                  <a:noFill/>
                </a:ln>
                <a:solidFill>
                  <a:prstClr val="black"/>
                </a:solidFill>
                <a:effectLst/>
                <a:uLnTx/>
                <a:uFillTx/>
                <a:latin typeface="Calibri"/>
                <a:ea typeface="ＭＳ 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ja-JP" altLang="en-US" sz="1200" b="0" i="0" u="none" strike="noStrike" kern="1200" cap="none" spc="0" normalizeH="0" baseline="0" noProof="0">
              <a:ln>
                <a:noFill/>
              </a:ln>
              <a:solidFill>
                <a:prstClr val="black"/>
              </a:solidFill>
              <a:effectLst/>
              <a:uLnTx/>
              <a:uFillTx/>
              <a:latin typeface="Calibri"/>
              <a:ea typeface="ＭＳ ゴシック"/>
              <a:cs typeface="+mn-cs"/>
            </a:endParaRPr>
          </a:p>
        </p:txBody>
      </p:sp>
      <p:sp>
        <p:nvSpPr>
          <p:cNvPr id="10" name="ノート プレースホルダー 9">
            <a:extLst>
              <a:ext uri="{FF2B5EF4-FFF2-40B4-BE49-F238E27FC236}">
                <a16:creationId xmlns:a16="http://schemas.microsoft.com/office/drawing/2014/main" id="{76F4460A-DD77-4435-AD41-2B3602967C83}"/>
              </a:ext>
            </a:extLst>
          </p:cNvPr>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令和</a:t>
            </a:r>
            <a:r>
              <a:rPr lang="en-US" altLang="ja-JP" dirty="0"/>
              <a:t>2</a:t>
            </a:r>
            <a:r>
              <a:rPr lang="ja-JP" altLang="en-US" dirty="0"/>
              <a:t>年</a:t>
            </a:r>
            <a:r>
              <a:rPr lang="en-US" altLang="ja-JP" dirty="0"/>
              <a:t>7</a:t>
            </a:r>
            <a:r>
              <a:rPr lang="ja-JP" altLang="en-US" dirty="0"/>
              <a:t>月豪雨において、熊本県は避難所における感染症防止対策を実施</a:t>
            </a:r>
            <a:endParaRPr lang="en-US" altLang="ja-JP" dirty="0"/>
          </a:p>
          <a:p>
            <a:pPr marL="175033" indent="-175033">
              <a:buFont typeface="Arial" panose="020B0604020202020204" pitchFamily="34" charset="0"/>
              <a:buChar char="•"/>
            </a:pPr>
            <a:r>
              <a:rPr lang="ja-JP" altLang="en-US" dirty="0"/>
              <a:t>入所時には検温を行い、立ち入りを貼紙やアナウンスし、避難所への関係者以外の面会場所以外の立ち入りを禁止</a:t>
            </a:r>
            <a:endParaRPr lang="en-US" altLang="ja-JP" dirty="0"/>
          </a:p>
          <a:p>
            <a:pPr marL="175033" indent="-175033">
              <a:buFont typeface="Arial" panose="020B0604020202020204" pitchFamily="34" charset="0"/>
              <a:buChar char="•"/>
            </a:pPr>
            <a:endParaRPr lang="ja-JP" altLang="en-US" dirty="0"/>
          </a:p>
        </p:txBody>
      </p:sp>
      <p:sp>
        <p:nvSpPr>
          <p:cNvPr id="13" name="スライド イメージ プレースホルダー 12">
            <a:extLst>
              <a:ext uri="{FF2B5EF4-FFF2-40B4-BE49-F238E27FC236}">
                <a16:creationId xmlns:a16="http://schemas.microsoft.com/office/drawing/2014/main" id="{870E6976-BD88-4483-9966-40D472784C02}"/>
              </a:ext>
            </a:extLst>
          </p:cNvPr>
          <p:cNvSpPr>
            <a:spLocks noGrp="1" noRot="1" noChangeAspect="1"/>
          </p:cNvSpPr>
          <p:nvPr>
            <p:ph type="sldImg"/>
          </p:nvPr>
        </p:nvSpPr>
        <p:spPr>
          <a:xfrm>
            <a:off x="608013" y="588963"/>
            <a:ext cx="5591175" cy="4194175"/>
          </a:xfrm>
        </p:spPr>
      </p:sp>
    </p:spTree>
    <p:extLst>
      <p:ext uri="{BB962C8B-B14F-4D97-AF65-F5344CB8AC3E}">
        <p14:creationId xmlns:p14="http://schemas.microsoft.com/office/powerpoint/2010/main" val="351699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7607A-726A-4606-004C-45237C0EC9DE}"/>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DE739188-F665-B029-7627-35946013ADD0}"/>
              </a:ext>
            </a:extLst>
          </p:cNvPr>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アレルギーの方や苦手な方が近くを通らなくて良いように、ペットを飼育していない避難者と交わらない場所</a:t>
            </a:r>
          </a:p>
          <a:p>
            <a:pPr marL="171450" indent="-171450">
              <a:buFont typeface="Arial" panose="020B0604020202020204" pitchFamily="34" charset="0"/>
              <a:buChar char="•"/>
            </a:pPr>
            <a:r>
              <a:rPr lang="ja-JP" altLang="en-US" dirty="0"/>
              <a:t>炊き出しや車両の出入りなどの避難所活動の妨げとならない場所</a:t>
            </a:r>
          </a:p>
          <a:p>
            <a:pPr marL="171450" indent="-171450">
              <a:buFont typeface="Arial" panose="020B0604020202020204" pitchFamily="34" charset="0"/>
              <a:buChar char="•"/>
            </a:pPr>
            <a:r>
              <a:rPr lang="ja-JP" altLang="en-US" dirty="0"/>
              <a:t>トラブルの原因となるため鳴き声や臭い等の影響が少ない場所</a:t>
            </a:r>
          </a:p>
          <a:p>
            <a:pPr marL="171450" indent="-171450">
              <a:buFont typeface="Arial" panose="020B0604020202020204" pitchFamily="34" charset="0"/>
              <a:buChar char="•"/>
            </a:pPr>
            <a:r>
              <a:rPr lang="ja-JP" altLang="en-US" dirty="0"/>
              <a:t>犬にリードを着けて避難してくる方が多いと思われるため、犬をけい留できるフェンスや柱がある場所</a:t>
            </a:r>
          </a:p>
          <a:p>
            <a:pPr marL="171450" indent="-171450">
              <a:buFont typeface="Arial" panose="020B0604020202020204" pitchFamily="34" charset="0"/>
              <a:buChar char="•"/>
            </a:pPr>
            <a:r>
              <a:rPr lang="ja-JP" altLang="en-US" dirty="0"/>
              <a:t>直射日光や雨をしのげるような屋根やひさしがある又はブルーシートなどで容易に対応できる場所</a:t>
            </a:r>
          </a:p>
          <a:p>
            <a:pPr marL="171450" indent="-171450">
              <a:buFont typeface="Arial" panose="020B0604020202020204" pitchFamily="34" charset="0"/>
              <a:buChar char="•"/>
            </a:pPr>
            <a:r>
              <a:rPr lang="ja-JP" altLang="en-US" dirty="0"/>
              <a:t>部外者や動物好きの方が近づいて事故が起こらないように、部外者の立入制限等をかけやすい場所</a:t>
            </a:r>
          </a:p>
          <a:p>
            <a:pPr marL="171450" indent="-171450">
              <a:buFont typeface="Arial" panose="020B0604020202020204" pitchFamily="34" charset="0"/>
              <a:buChar char="•"/>
            </a:pPr>
            <a:r>
              <a:rPr lang="ja-JP" altLang="en-US" dirty="0"/>
              <a:t>清潔にすることで避難者のペットに対する印象も良くなるため、清掃しやすい場所</a:t>
            </a:r>
            <a:endParaRPr lang="en-US" altLang="ja-JP" dirty="0"/>
          </a:p>
          <a:p>
            <a:pPr marL="171450" indent="-171450">
              <a:buFont typeface="Arial" panose="020B0604020202020204" pitchFamily="34" charset="0"/>
              <a:buChar char="•"/>
            </a:pPr>
            <a:endParaRPr lang="en-US" altLang="ja-JP" dirty="0"/>
          </a:p>
          <a:p>
            <a:pPr marL="171450" indent="-171450">
              <a:buFont typeface="Arial" panose="020B0604020202020204" pitchFamily="34" charset="0"/>
              <a:buChar char="•"/>
            </a:pPr>
            <a:r>
              <a:rPr lang="ja-JP" altLang="en-US" dirty="0"/>
              <a:t>ペットスペース設置のポイントは全てを満たす必要はありません。</a:t>
            </a:r>
            <a:endParaRPr lang="en-US" altLang="ja-JP" dirty="0"/>
          </a:p>
          <a:p>
            <a:pPr marL="171450" indent="-171450">
              <a:buFont typeface="Arial" panose="020B0604020202020204" pitchFamily="34" charset="0"/>
              <a:buChar char="•"/>
            </a:pPr>
            <a:r>
              <a:rPr lang="ja-JP" altLang="en-US" dirty="0"/>
              <a:t>避難所の実情に応じてよりよい場所を設定しましょう。</a:t>
            </a:r>
            <a:endParaRPr lang="en-US" altLang="ja-JP" dirty="0"/>
          </a:p>
          <a:p>
            <a:pPr marL="171450" indent="-171450">
              <a:buFont typeface="Arial" panose="020B0604020202020204" pitchFamily="34" charset="0"/>
              <a:buChar char="•"/>
            </a:pPr>
            <a:r>
              <a:rPr lang="ja-JP" altLang="en-US" dirty="0"/>
              <a:t>発災後、被害状況により使用できないことや飼い主から場所変更の相談があるかもしれません。 </a:t>
            </a:r>
            <a:endParaRPr lang="en-US" altLang="ja-JP" dirty="0"/>
          </a:p>
          <a:p>
            <a:pPr marL="171450" indent="-171450">
              <a:buFont typeface="Arial" panose="020B0604020202020204" pitchFamily="34" charset="0"/>
              <a:buChar char="•"/>
            </a:pPr>
            <a:r>
              <a:rPr lang="ja-JP" altLang="en-US" dirty="0"/>
              <a:t>その際は、場所の変更を検討してください。</a:t>
            </a:r>
          </a:p>
        </p:txBody>
      </p:sp>
      <p:sp>
        <p:nvSpPr>
          <p:cNvPr id="4" name="スライド番号プレースホルダー 3">
            <a:extLst>
              <a:ext uri="{FF2B5EF4-FFF2-40B4-BE49-F238E27FC236}">
                <a16:creationId xmlns:a16="http://schemas.microsoft.com/office/drawing/2014/main" id="{29E705C2-26BD-9275-1458-11F1C80C925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2ABD0-7D1A-4E09-B627-17A06166555A}" type="slidenum">
              <a:rPr kumimoji="0" lang="ja-JP" altLang="en-US" sz="1200" b="0" i="0" u="none" strike="noStrike" kern="1200" cap="none" spc="0" normalizeH="0" baseline="0" noProof="0" smtClean="0">
                <a:ln>
                  <a:noFill/>
                </a:ln>
                <a:solidFill>
                  <a:prstClr val="black"/>
                </a:solidFill>
                <a:effectLst/>
                <a:uLnTx/>
                <a:uFillTx/>
                <a:latin typeface="Calibri"/>
                <a:ea typeface="ＭＳ 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ja-JP" altLang="en-US" sz="1200" b="0" i="0" u="none" strike="noStrike" kern="1200" cap="none" spc="0" normalizeH="0" baseline="0" noProof="0">
              <a:ln>
                <a:noFill/>
              </a:ln>
              <a:solidFill>
                <a:prstClr val="black"/>
              </a:solidFill>
              <a:effectLst/>
              <a:uLnTx/>
              <a:uFillTx/>
              <a:latin typeface="Calibri"/>
              <a:ea typeface="ＭＳ ゴシック"/>
              <a:cs typeface="+mn-cs"/>
            </a:endParaRPr>
          </a:p>
        </p:txBody>
      </p:sp>
      <p:sp>
        <p:nvSpPr>
          <p:cNvPr id="9" name="スライド イメージ プレースホルダー 8">
            <a:extLst>
              <a:ext uri="{FF2B5EF4-FFF2-40B4-BE49-F238E27FC236}">
                <a16:creationId xmlns:a16="http://schemas.microsoft.com/office/drawing/2014/main" id="{E7266D40-CA8F-2EEA-4346-28CE0E803328}"/>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465566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CC329-0759-8CEF-3555-19762414A4BB}"/>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4BE9EAA5-71FF-5896-822E-B76C3EDE19C2}"/>
              </a:ext>
            </a:extLst>
          </p:cNvPr>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清掃方法やペットの排泄場所等の詳細な飼育管理ルールは、飼い主同士が話し合いのうえ設定しましょう。</a:t>
            </a:r>
            <a:endParaRPr lang="en-US" altLang="ja-JP" dirty="0"/>
          </a:p>
          <a:p>
            <a:pPr marL="171450" indent="-171450">
              <a:buFont typeface="Arial" panose="020B0604020202020204" pitchFamily="34" charset="0"/>
              <a:buChar char="•"/>
            </a:pPr>
            <a:r>
              <a:rPr lang="ja-JP" altLang="en-US" dirty="0"/>
              <a:t>ルールの設定時は必ず、避難所運営本部への相談を行ないます。</a:t>
            </a:r>
          </a:p>
          <a:p>
            <a:pPr marL="171450" indent="-171450">
              <a:buFont typeface="Arial" panose="020B0604020202020204" pitchFamily="34" charset="0"/>
              <a:buChar char="•"/>
            </a:pPr>
            <a:r>
              <a:rPr lang="ja-JP" altLang="en-US" dirty="0"/>
              <a:t>様々な避難者へ配慮したルール作りを心がけてください。 </a:t>
            </a:r>
          </a:p>
        </p:txBody>
      </p:sp>
      <p:sp>
        <p:nvSpPr>
          <p:cNvPr id="4" name="スライド番号プレースホルダー 3">
            <a:extLst>
              <a:ext uri="{FF2B5EF4-FFF2-40B4-BE49-F238E27FC236}">
                <a16:creationId xmlns:a16="http://schemas.microsoft.com/office/drawing/2014/main" id="{12B209FD-7A01-DBFD-E0F3-76F503EA9C8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2ABD0-7D1A-4E09-B627-17A06166555A}" type="slidenum">
              <a:rPr kumimoji="0" lang="ja-JP" altLang="en-US" sz="1200" b="0" i="0" u="none" strike="noStrike" kern="1200" cap="none" spc="0" normalizeH="0" baseline="0" noProof="0" smtClean="0">
                <a:ln>
                  <a:noFill/>
                </a:ln>
                <a:solidFill>
                  <a:prstClr val="black"/>
                </a:solidFill>
                <a:effectLst/>
                <a:uLnTx/>
                <a:uFillTx/>
                <a:latin typeface="Calibri"/>
                <a:ea typeface="ＭＳ 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ja-JP" altLang="en-US" sz="1200" b="0" i="0" u="none" strike="noStrike" kern="1200" cap="none" spc="0" normalizeH="0" baseline="0" noProof="0">
              <a:ln>
                <a:noFill/>
              </a:ln>
              <a:solidFill>
                <a:prstClr val="black"/>
              </a:solidFill>
              <a:effectLst/>
              <a:uLnTx/>
              <a:uFillTx/>
              <a:latin typeface="Calibri"/>
              <a:ea typeface="ＭＳ ゴシック"/>
              <a:cs typeface="+mn-cs"/>
            </a:endParaRPr>
          </a:p>
        </p:txBody>
      </p:sp>
      <p:sp>
        <p:nvSpPr>
          <p:cNvPr id="9" name="スライド イメージ プレースホルダー 8">
            <a:extLst>
              <a:ext uri="{FF2B5EF4-FFF2-40B4-BE49-F238E27FC236}">
                <a16:creationId xmlns:a16="http://schemas.microsoft.com/office/drawing/2014/main" id="{5EDB0957-DB44-7617-58A4-3C217CA22E99}"/>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3533044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EAD5-3EE8-FE38-563E-53E141FC6DBE}"/>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AC0602A-D5D5-2B46-8390-335738EBA86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2ABD0-7D1A-4E09-B627-17A06166555A}" type="slidenum">
              <a:rPr kumimoji="0" lang="ja-JP" altLang="en-US" sz="1200" b="0" i="0" u="none" strike="noStrike" kern="1200" cap="none" spc="0" normalizeH="0" baseline="0" noProof="0" smtClean="0">
                <a:ln>
                  <a:noFill/>
                </a:ln>
                <a:solidFill>
                  <a:prstClr val="black"/>
                </a:solidFill>
                <a:effectLst/>
                <a:uLnTx/>
                <a:uFillTx/>
                <a:latin typeface="Calibri"/>
                <a:ea typeface="ＭＳ 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ja-JP" altLang="en-US" sz="1200" b="0" i="0" u="none" strike="noStrike" kern="1200" cap="none" spc="0" normalizeH="0" baseline="0" noProof="0">
              <a:ln>
                <a:noFill/>
              </a:ln>
              <a:solidFill>
                <a:prstClr val="black"/>
              </a:solidFill>
              <a:effectLst/>
              <a:uLnTx/>
              <a:uFillTx/>
              <a:latin typeface="Calibri"/>
              <a:ea typeface="ＭＳ ゴシック"/>
              <a:cs typeface="+mn-cs"/>
            </a:endParaRPr>
          </a:p>
        </p:txBody>
      </p:sp>
      <p:sp>
        <p:nvSpPr>
          <p:cNvPr id="10" name="ノート プレースホルダー 9">
            <a:extLst>
              <a:ext uri="{FF2B5EF4-FFF2-40B4-BE49-F238E27FC236}">
                <a16:creationId xmlns:a16="http://schemas.microsoft.com/office/drawing/2014/main" id="{170230E1-FD54-A214-2563-5FE9D172DEE9}"/>
              </a:ext>
            </a:extLst>
          </p:cNvPr>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地域の防災訓練だけでなく仙台市動物管理センター及び仙台市獣医師会とボランティアによるペットとの同行避難と動物救護所設営運用訓練も実施している。</a:t>
            </a:r>
            <a:endParaRPr lang="en-US" altLang="ja-JP" dirty="0"/>
          </a:p>
          <a:p>
            <a:pPr marL="175033" indent="-175033">
              <a:buFont typeface="Arial" panose="020B0604020202020204" pitchFamily="34" charset="0"/>
              <a:buChar char="•"/>
            </a:pPr>
            <a:endParaRPr lang="en-US" altLang="ja-JP" dirty="0"/>
          </a:p>
        </p:txBody>
      </p:sp>
      <p:sp>
        <p:nvSpPr>
          <p:cNvPr id="13" name="スライド イメージ プレースホルダー 12">
            <a:extLst>
              <a:ext uri="{FF2B5EF4-FFF2-40B4-BE49-F238E27FC236}">
                <a16:creationId xmlns:a16="http://schemas.microsoft.com/office/drawing/2014/main" id="{252F6121-F5E4-0EE1-37D4-D62146E11D25}"/>
              </a:ext>
            </a:extLst>
          </p:cNvPr>
          <p:cNvSpPr>
            <a:spLocks noGrp="1" noRot="1" noChangeAspect="1"/>
          </p:cNvSpPr>
          <p:nvPr>
            <p:ph type="sldImg"/>
          </p:nvPr>
        </p:nvSpPr>
        <p:spPr>
          <a:xfrm>
            <a:off x="608013" y="588963"/>
            <a:ext cx="5591175" cy="4194175"/>
          </a:xfrm>
        </p:spPr>
      </p:sp>
    </p:spTree>
    <p:extLst>
      <p:ext uri="{BB962C8B-B14F-4D97-AF65-F5344CB8AC3E}">
        <p14:creationId xmlns:p14="http://schemas.microsoft.com/office/powerpoint/2010/main" val="27718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中項目「２．避難所の開設・運営」で学んだことをまとめます。</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26</a:t>
            </a:fld>
            <a:endParaRPr lang="ja-JP" altLang="en-US"/>
          </a:p>
        </p:txBody>
      </p:sp>
      <p:sp>
        <p:nvSpPr>
          <p:cNvPr id="7" name="スライド イメージ プレースホルダー 6">
            <a:extLst>
              <a:ext uri="{FF2B5EF4-FFF2-40B4-BE49-F238E27FC236}">
                <a16:creationId xmlns:a16="http://schemas.microsoft.com/office/drawing/2014/main" id="{ABE322B0-C75F-4943-84FF-088FA0A39E4E}"/>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361216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避難所は鍵を開ければ使えるのではありません。市区町村において使用可能かを判断した上で、開設を決定します。</a:t>
            </a:r>
            <a:endParaRPr lang="en-US" altLang="ja-JP" dirty="0"/>
          </a:p>
          <a:p>
            <a:pPr lvl="1"/>
            <a:endParaRPr lang="en-US" altLang="ja-JP" dirty="0"/>
          </a:p>
          <a:p>
            <a:pPr lvl="1"/>
            <a:r>
              <a:rPr lang="ja-JP" altLang="en-US" dirty="0"/>
              <a:t>避難所としての使用可否の判断　</a:t>
            </a:r>
            <a:endParaRPr lang="en-US" altLang="ja-JP" dirty="0"/>
          </a:p>
          <a:p>
            <a:pPr marL="628650" lvl="1" indent="-171450">
              <a:buFont typeface="Arial" panose="020B0604020202020204" pitchFamily="34" charset="0"/>
              <a:buChar char="•"/>
            </a:pPr>
            <a:r>
              <a:rPr lang="ja-JP" altLang="en-US" dirty="0"/>
              <a:t>まず、施設が避難所として使用できるかを確認する必要があります。そのために、安全点検を行います。</a:t>
            </a:r>
            <a:endParaRPr lang="en-US" altLang="ja-JP" dirty="0"/>
          </a:p>
          <a:p>
            <a:pPr lvl="1"/>
            <a:endParaRPr lang="en-US" altLang="ja-JP" dirty="0"/>
          </a:p>
          <a:p>
            <a:pPr lvl="1"/>
            <a:r>
              <a:rPr lang="ja-JP" altLang="en-US" dirty="0"/>
              <a:t>避難所の開設決定後</a:t>
            </a:r>
            <a:endParaRPr lang="en-US" altLang="ja-JP" dirty="0"/>
          </a:p>
          <a:p>
            <a:pPr marL="628650" lvl="1" indent="-171450">
              <a:buFont typeface="Arial" panose="020B0604020202020204" pitchFamily="34" charset="0"/>
              <a:buChar char="•"/>
            </a:pPr>
            <a:r>
              <a:rPr lang="ja-JP" altLang="en-US" dirty="0"/>
              <a:t>運営体制を確立（災害対策本部との連携、受入れの準備等）し、各担当半班に分かれて活動します。発災後は情報が多いため、情報の集約が重要です。運営は、行政、自主防災組織等、避難者が協力して運営します。できれば、自主防災組織等と避難者が積極的に避難所運営にあたることが大切です。</a:t>
            </a:r>
          </a:p>
          <a:p>
            <a:pPr lvl="4"/>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94683F5E-1E2B-413C-87C6-A793897EA145}"/>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373456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本スライドの赤枠の内容は、研修を行う地域における担当者の情報に置き換えて下さい。</a:t>
            </a:r>
            <a:endParaRPr lang="en-US" altLang="ja-JP" dirty="0"/>
          </a:p>
          <a:p>
            <a:pPr marL="171450" indent="-171450">
              <a:buFont typeface="Arial" panose="020B0604020202020204" pitchFamily="34" charset="0"/>
              <a:buChar char="•"/>
            </a:pPr>
            <a:r>
              <a:rPr lang="ja-JP" altLang="en-US" dirty="0"/>
              <a:t>避難所となる施設を開錠した後、安全点検を行い、使用可否を判断する流れを具体的に見ていきます。</a:t>
            </a:r>
            <a:endParaRPr lang="en-US" altLang="ja-JP" dirty="0"/>
          </a:p>
          <a:p>
            <a:pPr marL="628650" lvl="1" indent="-171450">
              <a:buFont typeface="Arial" panose="020B0604020202020204" pitchFamily="34" charset="0"/>
              <a:buChar char="•"/>
            </a:pPr>
            <a:r>
              <a:rPr lang="ja-JP" altLang="en-US" dirty="0"/>
              <a:t>施設の開錠を行います。</a:t>
            </a:r>
            <a:endParaRPr lang="en-US" altLang="ja-JP" dirty="0"/>
          </a:p>
          <a:p>
            <a:pPr marL="628650" lvl="1" indent="-171450">
              <a:buFont typeface="Arial" panose="020B0604020202020204" pitchFamily="34" charset="0"/>
              <a:buChar char="•"/>
            </a:pPr>
            <a:r>
              <a:rPr lang="ja-JP" altLang="en-US" dirty="0"/>
              <a:t>市区町村職員・施設管理者が開錠の担当者です。</a:t>
            </a:r>
            <a:endParaRPr lang="en-US" altLang="ja-JP" dirty="0"/>
          </a:p>
          <a:p>
            <a:pPr marL="628650" lvl="1" indent="-171450">
              <a:buFont typeface="Arial" panose="020B0604020202020204" pitchFamily="34" charset="0"/>
              <a:buChar char="•"/>
            </a:pPr>
            <a:r>
              <a:rPr lang="ja-JP" altLang="en-US" dirty="0"/>
              <a:t>この時点で避難者は受け入れず、まずは避難所が使えるかどうか判断します。</a:t>
            </a:r>
            <a:endParaRPr lang="en-US" altLang="ja-JP" dirty="0"/>
          </a:p>
          <a:p>
            <a:pPr marL="628650" lvl="1" indent="-171450">
              <a:buFont typeface="Arial" panose="020B0604020202020204" pitchFamily="34" charset="0"/>
              <a:buChar char="•"/>
            </a:pPr>
            <a:r>
              <a:rPr lang="ja-JP" altLang="en-US" dirty="0"/>
              <a:t>施設の安全性を確認します。</a:t>
            </a:r>
            <a:endParaRPr lang="en-US" altLang="ja-JP" dirty="0"/>
          </a:p>
          <a:p>
            <a:pPr marL="171450" indent="-171450">
              <a:buFont typeface="Arial" panose="020B0604020202020204" pitchFamily="34" charset="0"/>
              <a:buChar char="•"/>
            </a:pPr>
            <a:endParaRPr lang="en-US" altLang="ja-JP" dirty="0"/>
          </a:p>
          <a:p>
            <a:endParaRPr lang="en-US" altLang="ja-JP" dirty="0"/>
          </a:p>
          <a:p>
            <a:endParaRPr lang="en-US" altLang="ja-JP" dirty="0"/>
          </a:p>
          <a:p>
            <a:pPr lvl="2"/>
            <a:endParaRPr lang="en-US" altLang="ja-JP" dirty="0"/>
          </a:p>
          <a:p>
            <a:pPr lvl="2"/>
            <a:r>
              <a:rPr lang="en-US" altLang="ja-JP" dirty="0"/>
              <a:t>	</a:t>
            </a:r>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F05642A9-A409-416E-B145-6582C9EFE3E7}"/>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164960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本スライドの内容は、研修を行う地域における安全確認のチェックリストや項目が決まっている場合、置き換えて下さい。</a:t>
            </a:r>
            <a:endParaRPr lang="en-US" altLang="ja-JP" dirty="0"/>
          </a:p>
          <a:p>
            <a:endParaRPr lang="en-US" altLang="ja-JP" dirty="0"/>
          </a:p>
          <a:p>
            <a:pPr marL="171450" indent="-171450">
              <a:buFont typeface="Arial" panose="020B0604020202020204" pitchFamily="34" charset="0"/>
              <a:buChar char="•"/>
            </a:pPr>
            <a:r>
              <a:rPr lang="ja-JP" altLang="en-US" dirty="0"/>
              <a:t>災害時には、チェックリストをもとに確認できるようにしておくことが必要です。</a:t>
            </a:r>
            <a:endParaRPr lang="en-US" altLang="ja-JP" dirty="0"/>
          </a:p>
          <a:p>
            <a:endParaRPr lang="ja-JP" altLang="en-US" dirty="0"/>
          </a:p>
          <a:p>
            <a:endParaRPr lang="ja-JP" altLang="en-US" dirty="0"/>
          </a:p>
          <a:p>
            <a:pPr lvl="1"/>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8ACEF0B7-B7A4-4CD6-A803-CF73A469B28B}"/>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227076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広域に渡って地震・津波の被害が発生した東日本大震災や、震度</a:t>
            </a:r>
            <a:r>
              <a:rPr lang="en-US" altLang="ja-JP" dirty="0"/>
              <a:t>7</a:t>
            </a:r>
            <a:r>
              <a:rPr lang="ja-JP" altLang="en-US" dirty="0"/>
              <a:t>の揺れに二度にわたり見舞われた熊本地震、中部や東日本を中心に浸水や土砂災害が発生した台風</a:t>
            </a:r>
            <a:r>
              <a:rPr lang="en-US" altLang="ja-JP" dirty="0"/>
              <a:t>19</a:t>
            </a:r>
            <a:r>
              <a:rPr lang="ja-JP" altLang="en-US" dirty="0"/>
              <a:t>号など、近年日本では、大きな被害を引き起こす災害がが発生しています。</a:t>
            </a:r>
            <a:endParaRPr lang="en-US" altLang="ja-JP" dirty="0"/>
          </a:p>
          <a:p>
            <a:pPr lvl="0"/>
            <a:endParaRPr lang="en-US" altLang="ja-JP" dirty="0"/>
          </a:p>
          <a:p>
            <a:pPr lvl="0"/>
            <a:r>
              <a:rPr lang="en-US" altLang="ja-JP" dirty="0"/>
              <a:t>【</a:t>
            </a:r>
            <a:r>
              <a:rPr lang="ja-JP" altLang="en-US" dirty="0"/>
              <a:t>参考情報</a:t>
            </a:r>
            <a:r>
              <a:rPr lang="en-US" altLang="ja-JP" dirty="0"/>
              <a:t>】</a:t>
            </a:r>
          </a:p>
          <a:p>
            <a:pPr marL="171450" indent="-171450">
              <a:buFont typeface="Arial" panose="020B0604020202020204" pitchFamily="34" charset="0"/>
              <a:buChar char="•"/>
            </a:pPr>
            <a:r>
              <a:rPr lang="ja-JP" altLang="en-US" dirty="0"/>
              <a:t>事例１、４）平成</a:t>
            </a:r>
            <a:r>
              <a:rPr lang="en-US" altLang="ja-JP" dirty="0"/>
              <a:t>23</a:t>
            </a:r>
            <a:r>
              <a:rPr lang="ja-JP" altLang="en-US" dirty="0"/>
              <a:t>年</a:t>
            </a:r>
            <a:r>
              <a:rPr lang="en-US" altLang="ja-JP" dirty="0"/>
              <a:t>3</a:t>
            </a:r>
            <a:r>
              <a:rPr lang="ja-JP" altLang="en-US" dirty="0"/>
              <a:t>月東日本大震災：三陸沖を震源とし、震度</a:t>
            </a:r>
            <a:r>
              <a:rPr lang="en-US" altLang="ja-JP" dirty="0"/>
              <a:t>7</a:t>
            </a:r>
            <a:r>
              <a:rPr lang="ja-JP" altLang="en-US" dirty="0"/>
              <a:t>の揺れと広域に渡る津波で</a:t>
            </a:r>
            <a:r>
              <a:rPr lang="en-US" altLang="ja-JP" dirty="0"/>
              <a:t>19,689</a:t>
            </a:r>
            <a:r>
              <a:rPr lang="ja-JP" altLang="en-US" dirty="0"/>
              <a:t>名の死者、</a:t>
            </a:r>
            <a:r>
              <a:rPr lang="en-US" altLang="ja-JP" dirty="0"/>
              <a:t>2,563</a:t>
            </a:r>
            <a:r>
              <a:rPr lang="ja-JP" altLang="en-US" dirty="0"/>
              <a:t>名の行方不明者を出しました。</a:t>
            </a:r>
            <a:endParaRPr lang="en-US" altLang="ja-JP" dirty="0"/>
          </a:p>
          <a:p>
            <a:pPr marL="171450" indent="-171450">
              <a:buFont typeface="Arial" panose="020B0604020202020204" pitchFamily="34" charset="0"/>
              <a:buChar char="•"/>
            </a:pPr>
            <a:r>
              <a:rPr lang="ja-JP" altLang="en-US" dirty="0"/>
              <a:t>事例２、３）平成</a:t>
            </a:r>
            <a:r>
              <a:rPr lang="en-US" altLang="ja-JP" dirty="0"/>
              <a:t>28</a:t>
            </a:r>
            <a:r>
              <a:rPr lang="ja-JP" altLang="en-US" dirty="0"/>
              <a:t>年</a:t>
            </a:r>
            <a:r>
              <a:rPr lang="en-US" altLang="ja-JP" dirty="0"/>
              <a:t>4</a:t>
            </a:r>
            <a:r>
              <a:rPr lang="ja-JP" altLang="en-US" dirty="0"/>
              <a:t>月熊本地震：震源</a:t>
            </a:r>
            <a:r>
              <a:rPr lang="en-US" altLang="ja-JP" dirty="0"/>
              <a:t>10</a:t>
            </a:r>
            <a:r>
              <a:rPr lang="ja-JP" altLang="en-US" dirty="0"/>
              <a:t>数キロの地震により、震度</a:t>
            </a:r>
            <a:r>
              <a:rPr lang="en-US" altLang="ja-JP" dirty="0"/>
              <a:t>7</a:t>
            </a:r>
            <a:r>
              <a:rPr lang="ja-JP" altLang="en-US" dirty="0"/>
              <a:t>の揺れを観測した後も、活発な地震活動がつづきました。</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6</a:t>
            </a:fld>
            <a:endParaRPr lang="ja-JP" altLang="en-US"/>
          </a:p>
        </p:txBody>
      </p:sp>
      <p:sp>
        <p:nvSpPr>
          <p:cNvPr id="6" name="スライド イメージ プレースホルダー 5">
            <a:extLst>
              <a:ext uri="{FF2B5EF4-FFF2-40B4-BE49-F238E27FC236}">
                <a16:creationId xmlns:a16="http://schemas.microsoft.com/office/drawing/2014/main" id="{73367F5C-4FBD-45D6-A5E0-5195D00DF1DF}"/>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66410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dirty="0"/>
              <a:t>【</a:t>
            </a:r>
            <a:r>
              <a:rPr lang="ja-JP" altLang="en-US" dirty="0"/>
              <a:t>補足説明</a:t>
            </a:r>
            <a:r>
              <a:rPr lang="en-US" altLang="ja-JP" dirty="0"/>
              <a:t>】</a:t>
            </a:r>
          </a:p>
          <a:p>
            <a:pPr marL="171450" lvl="0" indent="-171450">
              <a:buFont typeface="Arial" panose="020B0604020202020204" pitchFamily="34" charset="0"/>
              <a:buChar char="•"/>
            </a:pPr>
            <a:r>
              <a:rPr lang="ja-JP" altLang="en-US" dirty="0"/>
              <a:t>受講者に、「大勢の避難者が一つの場所で過ごす避難所生活をイメージしてみましょう」と投げかけます。</a:t>
            </a:r>
            <a:endParaRPr lang="en-US" altLang="ja-JP" dirty="0"/>
          </a:p>
          <a:p>
            <a:pPr marL="171450" lvl="0" indent="-171450">
              <a:buFont typeface="Arial" panose="020B0604020202020204" pitchFamily="34" charset="0"/>
              <a:buChar char="•"/>
            </a:pPr>
            <a:r>
              <a:rPr lang="ja-JP" altLang="en-US" dirty="0"/>
              <a:t>何人かの受講者を指名して、答えてもらってもよいです。</a:t>
            </a:r>
            <a:endParaRPr lang="en-US" altLang="ja-JP" dirty="0"/>
          </a:p>
          <a:p>
            <a:pPr marL="171450" lvl="0" indent="-171450">
              <a:buFont typeface="Arial" panose="020B0604020202020204" pitchFamily="34" charset="0"/>
              <a:buChar char="•"/>
            </a:pPr>
            <a:r>
              <a:rPr lang="ja-JP" altLang="en-US" dirty="0"/>
              <a:t>受講者の答えを受けて、「大勢の避難者が一緒に生活するためには何が必要でしょうか」と、次のワークショップにつなげます。</a:t>
            </a:r>
            <a:endParaRPr lang="en-US" altLang="ja-JP" dirty="0"/>
          </a:p>
          <a:p>
            <a:endParaRPr lang="ja-JP" altLang="en-US" dirty="0"/>
          </a:p>
          <a:p>
            <a:endParaRPr lang="ja-JP" altLang="en-US" dirty="0"/>
          </a:p>
          <a:p>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7</a:t>
            </a:fld>
            <a:endParaRPr lang="ja-JP" altLang="en-US"/>
          </a:p>
        </p:txBody>
      </p:sp>
      <p:sp>
        <p:nvSpPr>
          <p:cNvPr id="6" name="スライド イメージ プレースホルダー 5">
            <a:extLst>
              <a:ext uri="{FF2B5EF4-FFF2-40B4-BE49-F238E27FC236}">
                <a16:creationId xmlns:a16="http://schemas.microsoft.com/office/drawing/2014/main" id="{08174582-9C8B-49F6-98FC-DF60BEB1CABE}"/>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25227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「あなたが運営者の立場だったら、どうするか考えてみましょう」と問いかけ、問題を読み上げ、自分ならどうするか、選択肢の中から選んでもらいましょう。</a:t>
            </a:r>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2C3162A2-303A-4F85-9D50-FF6588DE10AB}"/>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2679042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1450" indent="-171450">
              <a:buFont typeface="Arial" panose="020B0604020202020204" pitchFamily="34" charset="0"/>
              <a:buChar char="•"/>
            </a:pPr>
            <a:r>
              <a:rPr lang="ja-JP" altLang="en-US" dirty="0"/>
              <a:t>先ほど選んで頂いた意見について、自分ならどうするか、それはなぜか、よりよい方法はないか、について、グループで意見交換をするように促します。</a:t>
            </a:r>
            <a:endParaRPr lang="en-US" altLang="ja-JP" dirty="0"/>
          </a:p>
          <a:p>
            <a:endParaRPr lang="en-US" altLang="ja-JP" dirty="0"/>
          </a:p>
          <a:p>
            <a:pPr marL="171450" indent="-171450">
              <a:buFont typeface="Arial" panose="020B0604020202020204" pitchFamily="34" charset="0"/>
              <a:buChar char="•"/>
            </a:pPr>
            <a:r>
              <a:rPr lang="ja-JP" altLang="en-US" dirty="0"/>
              <a:t>グループでの意見交換が落ち着いたら（もしくは制限時間がきたら）、いくつかグループを指定して、どのような意見が出たか発表してもらうとよいでしょう。</a:t>
            </a:r>
            <a:endParaRPr lang="en-US" altLang="ja-JP" dirty="0"/>
          </a:p>
          <a:p>
            <a:endParaRPr lang="en-US" altLang="ja-JP" dirty="0"/>
          </a:p>
          <a:p>
            <a:pPr marL="171450" indent="-171450">
              <a:buFont typeface="Arial" panose="020B0604020202020204" pitchFamily="34" charset="0"/>
              <a:buChar char="•"/>
            </a:pPr>
            <a:r>
              <a:rPr lang="ja-JP" altLang="en-US" dirty="0"/>
              <a:t>検討時間や発表の実施等は、講義時間等に合わせて調整して頂いても構いません。</a:t>
            </a:r>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D012BDDF-DBCB-4206-8CDE-F92BA4DFC5B6}"/>
              </a:ext>
            </a:extLst>
          </p:cNvPr>
          <p:cNvSpPr>
            <a:spLocks noGrp="1" noRot="1" noChangeAspect="1"/>
          </p:cNvSpPr>
          <p:nvPr>
            <p:ph type="sldImg"/>
          </p:nvPr>
        </p:nvSpPr>
        <p:spPr>
          <a:xfrm>
            <a:off x="571500" y="579438"/>
            <a:ext cx="5492750" cy="4121150"/>
          </a:xfrm>
        </p:spPr>
      </p:sp>
    </p:spTree>
    <p:extLst>
      <p:ext uri="{BB962C8B-B14F-4D97-AF65-F5344CB8AC3E}">
        <p14:creationId xmlns:p14="http://schemas.microsoft.com/office/powerpoint/2010/main" val="314468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63C3AE-A6B3-4AB6-9C2D-646304FD865B}"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F126F7ED-BDC0-44DB-A17E-DE20B42858F1}"/>
              </a:ext>
            </a:extLst>
          </p:cNvPr>
          <p:cNvSpPr>
            <a:spLocks noGrp="1"/>
          </p:cNvSpPr>
          <p:nvPr>
            <p:ph type="sldNum" sz="quarter" idx="12"/>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97919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038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7BD420-80C1-4C5F-BFAE-043128BC8D74}" type="datetime1">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927223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8C694-695C-47E5-9F13-D1E8FF7DB8E7}" type="datetime1">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747731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FA97E-FA00-4788-9F1A-C81F500465D0}"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608189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164763-E8E2-4C1F-8756-BB316BCA2A06}"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067377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a:xfrm>
            <a:off x="621392" y="1550082"/>
            <a:ext cx="7886700" cy="2513918"/>
          </a:xfrm>
          <a:prstGeom prst="rect">
            <a:avLst/>
          </a:prstGeom>
        </p:spPr>
        <p:txBody>
          <a:bodyPr anchor="b">
            <a:normAutofit/>
          </a:bodyPr>
          <a:lstStyle>
            <a:lvl1pPr algn="l">
              <a:defRPr sz="5400">
                <a:latin typeface="HGPｺﾞｼｯｸE" panose="020B0900000000000000" pitchFamily="50" charset="-128"/>
                <a:ea typeface="HGPｺﾞｼｯｸE" panose="020B0900000000000000" pitchFamily="50" charset="-128"/>
              </a:defRPr>
            </a:lvl1pPr>
          </a:lstStyle>
          <a:p>
            <a:r>
              <a:rPr lang="en-US" altLang="ja-JP" dirty="0"/>
              <a:t>1.</a:t>
            </a:r>
            <a:r>
              <a:rPr lang="ja-JP" altLang="en-US" dirty="0"/>
              <a:t>タイトル</a:t>
            </a:r>
            <a:endParaRPr lang="en-US" dirty="0"/>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149532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A99E9E78-F228-86A7-ADA8-AFC2F2C04BDC}"/>
              </a:ext>
            </a:extLst>
          </p:cNvPr>
          <p:cNvSpPr/>
          <p:nvPr userDrawn="1"/>
        </p:nvSpPr>
        <p:spPr>
          <a:xfrm>
            <a:off x="1246185" y="1598470"/>
            <a:ext cx="6651630" cy="3644781"/>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dirty="0">
              <a:solidFill>
                <a:schemeClr val="bg1"/>
              </a:solidFill>
              <a:latin typeface="HGPｺﾞｼｯｸE" panose="020B0900000000000000" pitchFamily="50" charset="-128"/>
              <a:ea typeface="HGPｺﾞｼｯｸE" panose="020B0900000000000000" pitchFamily="50" charset="-128"/>
            </a:endParaRP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252534" y="1600599"/>
            <a:ext cx="6638932" cy="3640522"/>
          </a:xfrm>
        </p:spPr>
        <p:txBody>
          <a:bodyPr bIns="216000" anchor="ctr" anchorCtr="1">
            <a:normAutofit/>
          </a:bodyPr>
          <a:lstStyle>
            <a:lvl1pPr marL="0" indent="0" algn="ctr">
              <a:lnSpc>
                <a:spcPct val="150000"/>
              </a:lnSpc>
              <a:spcBef>
                <a:spcPts val="0"/>
              </a:spcBef>
              <a:spcAft>
                <a:spcPts val="0"/>
              </a:spcAft>
              <a:buNone/>
              <a:defRPr sz="3600">
                <a:solidFill>
                  <a:schemeClr val="bg1"/>
                </a:solidFill>
              </a:defRPr>
            </a:lvl1pPr>
          </a:lstStyle>
          <a:p>
            <a:pPr lvl="0"/>
            <a:r>
              <a:rPr kumimoji="1" lang="ja-JP" altLang="en-US" dirty="0"/>
              <a:t>テキスト　</a:t>
            </a:r>
            <a:r>
              <a:rPr kumimoji="1" lang="en-US" altLang="ja-JP" dirty="0"/>
              <a:t>36</a:t>
            </a:r>
            <a:r>
              <a:rPr kumimoji="1" lang="ja-JP" altLang="en-US" dirty="0"/>
              <a:t>ｐｔ</a:t>
            </a:r>
            <a:endParaRPr kumimoji="1" lang="en-US" altLang="ja-JP" dirty="0"/>
          </a:p>
        </p:txBody>
      </p:sp>
    </p:spTree>
    <p:extLst>
      <p:ext uri="{BB962C8B-B14F-4D97-AF65-F5344CB8AC3E}">
        <p14:creationId xmlns:p14="http://schemas.microsoft.com/office/powerpoint/2010/main" val="86493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 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3" name="コンテンツ プレースホルダー 27">
            <a:extLst>
              <a:ext uri="{FF2B5EF4-FFF2-40B4-BE49-F238E27FC236}">
                <a16:creationId xmlns:a16="http://schemas.microsoft.com/office/drawing/2014/main" id="{6DE67C09-FE39-1CEC-A814-AB6D0F5D6663}"/>
              </a:ext>
            </a:extLst>
          </p:cNvPr>
          <p:cNvSpPr>
            <a:spLocks noGrp="1"/>
          </p:cNvSpPr>
          <p:nvPr>
            <p:ph sz="quarter" idx="15" hasCustomPrompt="1"/>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rPr>
              <a:t>参考：</a:t>
            </a:r>
            <a:r>
              <a:rPr kumimoji="1" lang="ja-JP" altLang="en-US" sz="1100" dirty="0">
                <a:solidFill>
                  <a:srgbClr val="404040"/>
                </a:solidFill>
                <a:latin typeface="HGPｺﾞｼｯｸE" panose="020B0900000000000000" pitchFamily="50" charset="-128"/>
                <a:ea typeface="HGPｺﾞｼｯｸE" panose="020B0900000000000000" pitchFamily="50" charset="-128"/>
              </a:rPr>
              <a:t>内閣府「平成</a:t>
            </a:r>
            <a:r>
              <a:rPr kumimoji="1" lang="en-US" altLang="ja-JP" sz="1100" dirty="0">
                <a:solidFill>
                  <a:srgbClr val="404040"/>
                </a:solidFill>
                <a:latin typeface="HGPｺﾞｼｯｸE" panose="020B0900000000000000" pitchFamily="50" charset="-128"/>
                <a:ea typeface="HGPｺﾞｼｯｸE" panose="020B0900000000000000" pitchFamily="50" charset="-128"/>
              </a:rPr>
              <a:t>30</a:t>
            </a:r>
            <a:r>
              <a:rPr kumimoji="1" lang="ja-JP" altLang="en-US" sz="1100" dirty="0">
                <a:solidFill>
                  <a:srgbClr val="404040"/>
                </a:solidFill>
                <a:latin typeface="HGPｺﾞｼｯｸE" panose="020B0900000000000000" pitchFamily="50" charset="-128"/>
                <a:ea typeface="HGPｺﾞｼｯｸE" panose="020B0900000000000000" pitchFamily="50" charset="-128"/>
              </a:rPr>
              <a:t>年７月豪雨を踏まえた水害・土砂災害からの避難のあり方について（報告）</a:t>
            </a:r>
            <a:r>
              <a:rPr kumimoji="1" lang="en-US" altLang="ja-JP" sz="1100" dirty="0">
                <a:solidFill>
                  <a:srgbClr val="404040"/>
                </a:solidFill>
                <a:latin typeface="HGPｺﾞｼｯｸE" panose="020B0900000000000000" pitchFamily="50" charset="-128"/>
                <a:ea typeface="HGPｺﾞｼｯｸE" panose="020B0900000000000000" pitchFamily="50" charset="-128"/>
              </a:rPr>
              <a:t>【</a:t>
            </a:r>
            <a:r>
              <a:rPr kumimoji="1" lang="ja-JP" altLang="en-US" sz="1100" dirty="0">
                <a:solidFill>
                  <a:srgbClr val="404040"/>
                </a:solidFill>
                <a:latin typeface="HGPｺﾞｼｯｸE" panose="020B0900000000000000" pitchFamily="50" charset="-128"/>
                <a:ea typeface="HGPｺﾞｼｯｸE" panose="020B0900000000000000" pitchFamily="50" charset="-128"/>
              </a:rPr>
              <a:t>参考資料</a:t>
            </a:r>
            <a:r>
              <a:rPr kumimoji="1" lang="en-US" altLang="ja-JP" sz="1100" dirty="0">
                <a:solidFill>
                  <a:srgbClr val="404040"/>
                </a:solidFill>
                <a:latin typeface="HGPｺﾞｼｯｸE" panose="020B0900000000000000" pitchFamily="50" charset="-128"/>
                <a:ea typeface="HGPｺﾞｼｯｸE" panose="020B0900000000000000" pitchFamily="50" charset="-128"/>
              </a:rPr>
              <a:t>】</a:t>
            </a:r>
            <a:r>
              <a:rPr kumimoji="1" lang="ja-JP" altLang="en-US" sz="11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82467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262800" y="816286"/>
            <a:ext cx="8632756" cy="891162"/>
          </a:xfrm>
          <a:ln w="38100">
            <a:solidFill>
              <a:srgbClr val="35A16B"/>
            </a:solidFill>
          </a:ln>
        </p:spPr>
        <p:txBody>
          <a:bodyPr/>
          <a:lstStyle>
            <a:lvl1pPr marL="0" indent="0">
              <a:buFont typeface="Wingdings" panose="05000000000000000000" pitchFamily="2" charset="2"/>
              <a:buNone/>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テキスト　</a:t>
            </a:r>
            <a:r>
              <a:rPr lang="en-US" altLang="ja-JP" dirty="0"/>
              <a:t>28pt</a:t>
            </a:r>
            <a:endParaRPr lang="en-US" dirty="0"/>
          </a:p>
        </p:txBody>
      </p:sp>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5" name="四角形: 角を丸くする 24">
            <a:extLst>
              <a:ext uri="{FF2B5EF4-FFF2-40B4-BE49-F238E27FC236}">
                <a16:creationId xmlns:a16="http://schemas.microsoft.com/office/drawing/2014/main" id="{995BA917-EA3A-0EF6-8983-3D216A3E10B7}"/>
              </a:ext>
            </a:extLst>
          </p:cNvPr>
          <p:cNvSpPr/>
          <p:nvPr userDrawn="1"/>
        </p:nvSpPr>
        <p:spPr>
          <a:xfrm>
            <a:off x="265689" y="1869366"/>
            <a:ext cx="8495134" cy="4929509"/>
          </a:xfrm>
          <a:prstGeom prst="roundRect">
            <a:avLst>
              <a:gd name="adj" fmla="val 0"/>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7">
            <a:extLst>
              <a:ext uri="{FF2B5EF4-FFF2-40B4-BE49-F238E27FC236}">
                <a16:creationId xmlns:a16="http://schemas.microsoft.com/office/drawing/2014/main" id="{D01C2F2A-3680-4CAA-BCDF-0F041535FD0C}"/>
              </a:ext>
            </a:extLst>
          </p:cNvPr>
          <p:cNvSpPr>
            <a:spLocks noGrp="1"/>
          </p:cNvSpPr>
          <p:nvPr>
            <p:ph sz="quarter" idx="15" hasCustomPrompt="1"/>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rPr>
              <a:t>参考：</a:t>
            </a:r>
            <a:r>
              <a:rPr kumimoji="1" lang="ja-JP" altLang="en-US" sz="1100" dirty="0">
                <a:solidFill>
                  <a:srgbClr val="404040"/>
                </a:solidFill>
                <a:latin typeface="HGPｺﾞｼｯｸE" panose="020B0900000000000000" pitchFamily="50" charset="-128"/>
                <a:ea typeface="HGPｺﾞｼｯｸE" panose="020B0900000000000000" pitchFamily="50" charset="-128"/>
              </a:rPr>
              <a:t>内閣府「平成</a:t>
            </a:r>
            <a:r>
              <a:rPr kumimoji="1" lang="en-US" altLang="ja-JP" sz="1100" dirty="0">
                <a:solidFill>
                  <a:srgbClr val="404040"/>
                </a:solidFill>
                <a:latin typeface="HGPｺﾞｼｯｸE" panose="020B0900000000000000" pitchFamily="50" charset="-128"/>
                <a:ea typeface="HGPｺﾞｼｯｸE" panose="020B0900000000000000" pitchFamily="50" charset="-128"/>
              </a:rPr>
              <a:t>30</a:t>
            </a:r>
            <a:r>
              <a:rPr kumimoji="1" lang="ja-JP" altLang="en-US" sz="1100" dirty="0">
                <a:solidFill>
                  <a:srgbClr val="404040"/>
                </a:solidFill>
                <a:latin typeface="HGPｺﾞｼｯｸE" panose="020B0900000000000000" pitchFamily="50" charset="-128"/>
                <a:ea typeface="HGPｺﾞｼｯｸE" panose="020B0900000000000000" pitchFamily="50" charset="-128"/>
              </a:rPr>
              <a:t>年７月豪雨を踏まえた水害・土砂災害からの避難のあり方について（報告）</a:t>
            </a:r>
            <a:r>
              <a:rPr kumimoji="1" lang="en-US" altLang="ja-JP" sz="1100" dirty="0">
                <a:solidFill>
                  <a:srgbClr val="404040"/>
                </a:solidFill>
                <a:latin typeface="HGPｺﾞｼｯｸE" panose="020B0900000000000000" pitchFamily="50" charset="-128"/>
                <a:ea typeface="HGPｺﾞｼｯｸE" panose="020B0900000000000000" pitchFamily="50" charset="-128"/>
              </a:rPr>
              <a:t>【</a:t>
            </a:r>
            <a:r>
              <a:rPr kumimoji="1" lang="ja-JP" altLang="en-US" sz="1100" dirty="0">
                <a:solidFill>
                  <a:srgbClr val="404040"/>
                </a:solidFill>
                <a:latin typeface="HGPｺﾞｼｯｸE" panose="020B0900000000000000" pitchFamily="50" charset="-128"/>
                <a:ea typeface="HGPｺﾞｼｯｸE" panose="020B0900000000000000" pitchFamily="50" charset="-128"/>
              </a:rPr>
              <a:t>参考資料</a:t>
            </a:r>
            <a:r>
              <a:rPr kumimoji="1" lang="en-US" altLang="ja-JP" sz="1100" dirty="0">
                <a:solidFill>
                  <a:srgbClr val="404040"/>
                </a:solidFill>
                <a:latin typeface="HGPｺﾞｼｯｸE" panose="020B0900000000000000" pitchFamily="50" charset="-128"/>
                <a:ea typeface="HGPｺﾞｼｯｸE" panose="020B0900000000000000" pitchFamily="50" charset="-128"/>
              </a:rPr>
              <a:t>】</a:t>
            </a:r>
            <a:r>
              <a:rPr kumimoji="1" lang="ja-JP" altLang="en-US" sz="11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4" name="Content Placeholder 2">
            <a:extLst>
              <a:ext uri="{FF2B5EF4-FFF2-40B4-BE49-F238E27FC236}">
                <a16:creationId xmlns:a16="http://schemas.microsoft.com/office/drawing/2014/main" id="{EE3A582F-3706-CBFF-9BC9-84ACC7D7734F}"/>
              </a:ext>
            </a:extLst>
          </p:cNvPr>
          <p:cNvSpPr>
            <a:spLocks noGrp="1"/>
          </p:cNvSpPr>
          <p:nvPr>
            <p:ph idx="16" hasCustomPrompt="1"/>
          </p:nvPr>
        </p:nvSpPr>
        <p:spPr>
          <a:xfrm>
            <a:off x="383177" y="1928490"/>
            <a:ext cx="8275048" cy="4535523"/>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 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381131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4582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741422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dirty="0"/>
              <a:t>事例紹介</a:t>
            </a:r>
            <a:endParaRPr lang="en-US" dirty="0"/>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コンテンツ プレースホルダー 4">
            <a:extLst>
              <a:ext uri="{FF2B5EF4-FFF2-40B4-BE49-F238E27FC236}">
                <a16:creationId xmlns:a16="http://schemas.microsoft.com/office/drawing/2014/main" id="{CD585649-1646-7FF2-3168-21C753FB3783}"/>
              </a:ext>
            </a:extLst>
          </p:cNvPr>
          <p:cNvSpPr txBox="1">
            <a:spLocks/>
          </p:cNvSpPr>
          <p:nvPr userDrawn="1"/>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8" name="正方形/長方形 17">
            <a:extLst>
              <a:ext uri="{FF2B5EF4-FFF2-40B4-BE49-F238E27FC236}">
                <a16:creationId xmlns:a16="http://schemas.microsoft.com/office/drawing/2014/main" id="{F004BD71-05DD-B969-C3C1-7E65996B948B}"/>
              </a:ext>
            </a:extLst>
          </p:cNvPr>
          <p:cNvSpPr/>
          <p:nvPr userDrawn="1"/>
        </p:nvSpPr>
        <p:spPr>
          <a:xfrm>
            <a:off x="552450" y="1915715"/>
            <a:ext cx="8062161" cy="466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ー 27">
            <a:extLst>
              <a:ext uri="{FF2B5EF4-FFF2-40B4-BE49-F238E27FC236}">
                <a16:creationId xmlns:a16="http://schemas.microsoft.com/office/drawing/2014/main" id="{6B4180A7-EF30-9CBD-C84D-507F82E9309B}"/>
              </a:ext>
            </a:extLst>
          </p:cNvPr>
          <p:cNvSpPr>
            <a:spLocks noGrp="1"/>
          </p:cNvSpPr>
          <p:nvPr>
            <p:ph sz="quarter" idx="13" hasCustomPrompt="1"/>
          </p:nvPr>
        </p:nvSpPr>
        <p:spPr>
          <a:xfrm>
            <a:off x="462615" y="939839"/>
            <a:ext cx="8362950" cy="649287"/>
          </a:xfrm>
        </p:spPr>
        <p:txBody>
          <a:bodyPr>
            <a:normAutofit/>
          </a:bodyPr>
          <a:lstStyle>
            <a:lvl1pPr marL="0" indent="0">
              <a:buNone/>
              <a:defRPr sz="2800">
                <a:solidFill>
                  <a:srgbClr val="FF2800"/>
                </a:solidFill>
              </a:defRPr>
            </a:lvl1pPr>
          </a:lstStyle>
          <a:p>
            <a:pPr lvl="0"/>
            <a:r>
              <a:rPr kumimoji="1" lang="ja-JP" altLang="en-US" dirty="0"/>
              <a:t>■タイトル（赤字）</a:t>
            </a:r>
            <a:r>
              <a:rPr kumimoji="1" lang="en-US" altLang="ja-JP" dirty="0"/>
              <a:t>28pt</a:t>
            </a:r>
            <a:br>
              <a:rPr kumimoji="1" lang="en-US" altLang="ja-JP" dirty="0"/>
            </a:br>
            <a:r>
              <a:rPr kumimoji="1" lang="ja-JP" altLang="en-US" dirty="0"/>
              <a:t>（団体名：県名）（黒字）</a:t>
            </a:r>
            <a:r>
              <a:rPr kumimoji="1" lang="en-US" altLang="ja-JP" dirty="0"/>
              <a:t>20pt</a:t>
            </a:r>
            <a:endParaRPr kumimoji="1" lang="ja-JP" altLang="en-US" dirty="0"/>
          </a:p>
        </p:txBody>
      </p:sp>
      <p:sp>
        <p:nvSpPr>
          <p:cNvPr id="31" name="コンテンツ プレースホルダー 27">
            <a:extLst>
              <a:ext uri="{FF2B5EF4-FFF2-40B4-BE49-F238E27FC236}">
                <a16:creationId xmlns:a16="http://schemas.microsoft.com/office/drawing/2014/main" id="{827329B4-A652-6847-86C5-9CE1D04DCA36}"/>
              </a:ext>
            </a:extLst>
          </p:cNvPr>
          <p:cNvSpPr>
            <a:spLocks noGrp="1"/>
          </p:cNvSpPr>
          <p:nvPr>
            <p:ph sz="quarter" idx="15" hasCustomPrompt="1"/>
          </p:nvPr>
        </p:nvSpPr>
        <p:spPr>
          <a:xfrm>
            <a:off x="640587" y="6333096"/>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rPr>
              <a:t>参考：</a:t>
            </a:r>
            <a:r>
              <a:rPr kumimoji="1" lang="ja-JP" altLang="en-US" sz="1100" dirty="0">
                <a:solidFill>
                  <a:srgbClr val="404040"/>
                </a:solidFill>
                <a:latin typeface="HGPｺﾞｼｯｸE" panose="020B0900000000000000" pitchFamily="50" charset="-128"/>
                <a:ea typeface="HGPｺﾞｼｯｸE" panose="020B0900000000000000" pitchFamily="50" charset="-128"/>
              </a:rPr>
              <a:t>内閣府「平成</a:t>
            </a:r>
            <a:r>
              <a:rPr kumimoji="1" lang="en-US" altLang="ja-JP" sz="1100" dirty="0">
                <a:solidFill>
                  <a:srgbClr val="404040"/>
                </a:solidFill>
                <a:latin typeface="HGPｺﾞｼｯｸE" panose="020B0900000000000000" pitchFamily="50" charset="-128"/>
                <a:ea typeface="HGPｺﾞｼｯｸE" panose="020B0900000000000000" pitchFamily="50" charset="-128"/>
              </a:rPr>
              <a:t>30</a:t>
            </a:r>
            <a:r>
              <a:rPr kumimoji="1" lang="ja-JP" altLang="en-US" sz="1100" dirty="0">
                <a:solidFill>
                  <a:srgbClr val="404040"/>
                </a:solidFill>
                <a:latin typeface="HGPｺﾞｼｯｸE" panose="020B0900000000000000" pitchFamily="50" charset="-128"/>
                <a:ea typeface="HGPｺﾞｼｯｸE" panose="020B0900000000000000" pitchFamily="50" charset="-128"/>
              </a:rPr>
              <a:t>年７月豪雨を踏まえた水害・土砂災害からの避難のあり方について（報告）</a:t>
            </a:r>
            <a:r>
              <a:rPr kumimoji="1" lang="en-US" altLang="ja-JP" sz="1100" dirty="0">
                <a:solidFill>
                  <a:srgbClr val="404040"/>
                </a:solidFill>
                <a:latin typeface="HGPｺﾞｼｯｸE" panose="020B0900000000000000" pitchFamily="50" charset="-128"/>
                <a:ea typeface="HGPｺﾞｼｯｸE" panose="020B0900000000000000" pitchFamily="50" charset="-128"/>
              </a:rPr>
              <a:t>【</a:t>
            </a:r>
            <a:r>
              <a:rPr kumimoji="1" lang="ja-JP" altLang="en-US" sz="1100" dirty="0">
                <a:solidFill>
                  <a:srgbClr val="404040"/>
                </a:solidFill>
                <a:latin typeface="HGPｺﾞｼｯｸE" panose="020B0900000000000000" pitchFamily="50" charset="-128"/>
                <a:ea typeface="HGPｺﾞｼｯｸE" panose="020B0900000000000000" pitchFamily="50" charset="-128"/>
              </a:rPr>
              <a:t>参考資料</a:t>
            </a:r>
            <a:r>
              <a:rPr kumimoji="1" lang="en-US" altLang="ja-JP" sz="1100" dirty="0">
                <a:solidFill>
                  <a:srgbClr val="404040"/>
                </a:solidFill>
                <a:latin typeface="HGPｺﾞｼｯｸE" panose="020B0900000000000000" pitchFamily="50" charset="-128"/>
                <a:ea typeface="HGPｺﾞｼｯｸE" panose="020B0900000000000000" pitchFamily="50" charset="-128"/>
              </a:rPr>
              <a:t>】</a:t>
            </a:r>
            <a:r>
              <a:rPr kumimoji="1" lang="ja-JP" altLang="en-US" sz="11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36" name="Content Placeholder 2">
            <a:extLst>
              <a:ext uri="{FF2B5EF4-FFF2-40B4-BE49-F238E27FC236}">
                <a16:creationId xmlns:a16="http://schemas.microsoft.com/office/drawing/2014/main" id="{A19D4672-3E6C-B427-B0F8-3BC9FCBC480F}"/>
              </a:ext>
            </a:extLst>
          </p:cNvPr>
          <p:cNvSpPr>
            <a:spLocks noGrp="1"/>
          </p:cNvSpPr>
          <p:nvPr>
            <p:ph idx="16"/>
          </p:nvPr>
        </p:nvSpPr>
        <p:spPr>
          <a:xfrm>
            <a:off x="552449" y="1943080"/>
            <a:ext cx="8062161" cy="3771920"/>
          </a:xfrm>
        </p:spPr>
        <p:txBody>
          <a:bodyPr>
            <a:normAutofit/>
          </a:bodyPr>
          <a:lstStyle>
            <a:lvl1pPr marL="447675" indent="-447675">
              <a:spcBef>
                <a:spcPts val="0"/>
              </a:spcBef>
              <a:spcAft>
                <a:spcPts val="600"/>
              </a:spcAft>
              <a:buFont typeface="HGPｺﾞｼｯｸE" panose="020B0900000000000000" pitchFamily="50" charset="-128"/>
              <a:buChar char="○"/>
              <a:defRPr lang="en-US" altLang="ja-JP" sz="2000" kern="1200" dirty="0" smtClean="0">
                <a:solidFill>
                  <a:prstClr val="black">
                    <a:lumMod val="75000"/>
                    <a:lumOff val="25000"/>
                  </a:prstClr>
                </a:solidFill>
                <a:latin typeface="HGPｺﾞｼｯｸE" panose="020B0900000000000000" pitchFamily="50" charset="-128"/>
                <a:ea typeface="HGPｺﾞｼｯｸE" panose="020B0900000000000000" pitchFamily="50" charset="-128"/>
                <a:cs typeface="+mn-cs"/>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marL="342900" lvl="0" indent="-342900" algn="l" defTabSz="457200" rtl="0" eaLnBrk="1" latinLnBrk="0" hangingPunct="1">
              <a:spcAft>
                <a:spcPts val="600"/>
              </a:spcAft>
              <a:buFont typeface="HGPｺﾞｼｯｸE" panose="020B0900000000000000" pitchFamily="50" charset="-128"/>
              <a:buChar char="○"/>
              <a:defRPr/>
            </a:pPr>
            <a:r>
              <a:rPr lang="ja-JP" altLang="en-US" dirty="0"/>
              <a:t>マスター テキストの書式設定</a:t>
            </a:r>
            <a:endParaRPr lang="en-US" altLang="ja-JP" dirty="0"/>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dirty="0"/>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dirty="0"/>
          </a:p>
        </p:txBody>
      </p:sp>
    </p:spTree>
    <p:extLst>
      <p:ext uri="{BB962C8B-B14F-4D97-AF65-F5344CB8AC3E}">
        <p14:creationId xmlns:p14="http://schemas.microsoft.com/office/powerpoint/2010/main" val="2601626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フリーフォーム: 図形 7">
            <a:extLst>
              <a:ext uri="{FF2B5EF4-FFF2-40B4-BE49-F238E27FC236}">
                <a16:creationId xmlns:a16="http://schemas.microsoft.com/office/drawing/2014/main" id="{C143F10E-1918-34CC-D74F-9A7E4D217F2F}"/>
              </a:ext>
            </a:extLst>
          </p:cNvPr>
          <p:cNvSpPr/>
          <p:nvPr userDrawn="1"/>
        </p:nvSpPr>
        <p:spPr>
          <a:xfrm>
            <a:off x="564220" y="1519522"/>
            <a:ext cx="7428965" cy="4141048"/>
          </a:xfrm>
          <a:custGeom>
            <a:avLst/>
            <a:gdLst>
              <a:gd name="connsiteX0" fmla="*/ 0 w 7428965"/>
              <a:gd name="connsiteY0" fmla="*/ 0 h 4141048"/>
              <a:gd name="connsiteX1" fmla="*/ 1707067 w 7428965"/>
              <a:gd name="connsiteY1" fmla="*/ 0 h 4141048"/>
              <a:gd name="connsiteX2" fmla="*/ 1707067 w 7428965"/>
              <a:gd name="connsiteY2" fmla="*/ 1 h 4141048"/>
              <a:gd name="connsiteX3" fmla="*/ 6762505 w 7428965"/>
              <a:gd name="connsiteY3" fmla="*/ 1 h 4141048"/>
              <a:gd name="connsiteX4" fmla="*/ 7428965 w 7428965"/>
              <a:gd name="connsiteY4" fmla="*/ 666461 h 4141048"/>
              <a:gd name="connsiteX5" fmla="*/ 7428965 w 7428965"/>
              <a:gd name="connsiteY5" fmla="*/ 3474588 h 4141048"/>
              <a:gd name="connsiteX6" fmla="*/ 6762505 w 7428965"/>
              <a:gd name="connsiteY6" fmla="*/ 4141048 h 4141048"/>
              <a:gd name="connsiteX7" fmla="*/ 1697795 w 7428965"/>
              <a:gd name="connsiteY7" fmla="*/ 4141048 h 4141048"/>
              <a:gd name="connsiteX8" fmla="*/ 1031335 w 7428965"/>
              <a:gd name="connsiteY8" fmla="*/ 3474588 h 4141048"/>
              <a:gd name="connsiteX9" fmla="*/ 1031335 w 7428965"/>
              <a:gd name="connsiteY9" fmla="*/ 1030891 h 414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8965" h="4141048">
                <a:moveTo>
                  <a:pt x="0" y="0"/>
                </a:moveTo>
                <a:lnTo>
                  <a:pt x="1707067" y="0"/>
                </a:lnTo>
                <a:lnTo>
                  <a:pt x="1707067" y="1"/>
                </a:lnTo>
                <a:lnTo>
                  <a:pt x="6762505" y="1"/>
                </a:lnTo>
                <a:cubicBezTo>
                  <a:pt x="7130581" y="1"/>
                  <a:pt x="7428965" y="298385"/>
                  <a:pt x="7428965" y="666461"/>
                </a:cubicBezTo>
                <a:lnTo>
                  <a:pt x="7428965" y="3474588"/>
                </a:lnTo>
                <a:cubicBezTo>
                  <a:pt x="7428965" y="3842664"/>
                  <a:pt x="7130581" y="4141048"/>
                  <a:pt x="6762505" y="4141048"/>
                </a:cubicBezTo>
                <a:lnTo>
                  <a:pt x="1697795" y="4141048"/>
                </a:lnTo>
                <a:cubicBezTo>
                  <a:pt x="1329719" y="4141048"/>
                  <a:pt x="1031335" y="3842664"/>
                  <a:pt x="1031335" y="3474588"/>
                </a:cubicBezTo>
                <a:lnTo>
                  <a:pt x="1031335" y="103089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kumimoji="1"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正方形/長方形 6">
            <a:extLst>
              <a:ext uri="{FF2B5EF4-FFF2-40B4-BE49-F238E27FC236}">
                <a16:creationId xmlns:a16="http://schemas.microsoft.com/office/drawing/2014/main" id="{C2F4F7F1-16B9-CF9E-AE30-2BAB2C42E9F8}"/>
              </a:ext>
            </a:extLst>
          </p:cNvPr>
          <p:cNvSpPr/>
          <p:nvPr userDrawn="1"/>
        </p:nvSpPr>
        <p:spPr>
          <a:xfrm>
            <a:off x="5791064" y="287867"/>
            <a:ext cx="1762642" cy="372533"/>
          </a:xfrm>
          <a:prstGeom prst="rect">
            <a:avLst/>
          </a:prstGeom>
          <a:solidFill>
            <a:srgbClr val="FFCC6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ワークショップ</a:t>
            </a: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609724" y="1534094"/>
            <a:ext cx="6383461" cy="4126476"/>
          </a:xfrm>
        </p:spPr>
        <p:txBody>
          <a:bodyPr anchor="ctr" anchorCtr="1">
            <a:normAutofit/>
          </a:bodyPr>
          <a:lstStyle>
            <a:lvl1pPr marL="0" indent="0" algn="ctr">
              <a:lnSpc>
                <a:spcPct val="1500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dirty="0"/>
              <a:t>テキスト　</a:t>
            </a:r>
            <a:r>
              <a:rPr kumimoji="1" lang="en-US" altLang="ja-JP" dirty="0"/>
              <a:t>36</a:t>
            </a:r>
            <a:r>
              <a:rPr kumimoji="1" lang="ja-JP" altLang="en-US" dirty="0"/>
              <a:t>ｐｔ</a:t>
            </a:r>
            <a:endParaRPr kumimoji="1" lang="en-US" altLang="ja-JP" dirty="0"/>
          </a:p>
        </p:txBody>
      </p:sp>
    </p:spTree>
    <p:extLst>
      <p:ext uri="{BB962C8B-B14F-4D97-AF65-F5344CB8AC3E}">
        <p14:creationId xmlns:p14="http://schemas.microsoft.com/office/powerpoint/2010/main" val="2963682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7" name="Content Placeholder 2">
            <a:extLst>
              <a:ext uri="{FF2B5EF4-FFF2-40B4-BE49-F238E27FC236}">
                <a16:creationId xmlns:a16="http://schemas.microsoft.com/office/drawing/2014/main" id="{D2ED7039-7240-DA24-8BA6-1D2BDEFB4F43}"/>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 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3" name="コンテンツ プレースホルダー 27">
            <a:extLst>
              <a:ext uri="{FF2B5EF4-FFF2-40B4-BE49-F238E27FC236}">
                <a16:creationId xmlns:a16="http://schemas.microsoft.com/office/drawing/2014/main" id="{4A52F39E-72C8-609B-56E9-20A624DF48F7}"/>
              </a:ext>
            </a:extLst>
          </p:cNvPr>
          <p:cNvSpPr>
            <a:spLocks noGrp="1"/>
          </p:cNvSpPr>
          <p:nvPr>
            <p:ph sz="quarter" idx="15" hasCustomPrompt="1"/>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rPr>
              <a:t>参考：</a:t>
            </a:r>
            <a:r>
              <a:rPr kumimoji="1" lang="ja-JP" altLang="en-US" sz="1100" dirty="0">
                <a:solidFill>
                  <a:srgbClr val="404040"/>
                </a:solidFill>
                <a:latin typeface="HGPｺﾞｼｯｸE" panose="020B0900000000000000" pitchFamily="50" charset="-128"/>
                <a:ea typeface="HGPｺﾞｼｯｸE" panose="020B0900000000000000" pitchFamily="50" charset="-128"/>
              </a:rPr>
              <a:t>内閣府「平成</a:t>
            </a:r>
            <a:r>
              <a:rPr kumimoji="1" lang="en-US" altLang="ja-JP" sz="1100" dirty="0">
                <a:solidFill>
                  <a:srgbClr val="404040"/>
                </a:solidFill>
                <a:latin typeface="HGPｺﾞｼｯｸE" panose="020B0900000000000000" pitchFamily="50" charset="-128"/>
                <a:ea typeface="HGPｺﾞｼｯｸE" panose="020B0900000000000000" pitchFamily="50" charset="-128"/>
              </a:rPr>
              <a:t>30</a:t>
            </a:r>
            <a:r>
              <a:rPr kumimoji="1" lang="ja-JP" altLang="en-US" sz="1100" dirty="0">
                <a:solidFill>
                  <a:srgbClr val="404040"/>
                </a:solidFill>
                <a:latin typeface="HGPｺﾞｼｯｸE" panose="020B0900000000000000" pitchFamily="50" charset="-128"/>
                <a:ea typeface="HGPｺﾞｼｯｸE" panose="020B0900000000000000" pitchFamily="50" charset="-128"/>
              </a:rPr>
              <a:t>年７月豪雨を踏まえた水害・土砂災害からの避難のあり方について（報告）</a:t>
            </a:r>
            <a:r>
              <a:rPr kumimoji="1" lang="en-US" altLang="ja-JP" sz="1100" dirty="0">
                <a:solidFill>
                  <a:srgbClr val="404040"/>
                </a:solidFill>
                <a:latin typeface="HGPｺﾞｼｯｸE" panose="020B0900000000000000" pitchFamily="50" charset="-128"/>
                <a:ea typeface="HGPｺﾞｼｯｸE" panose="020B0900000000000000" pitchFamily="50" charset="-128"/>
              </a:rPr>
              <a:t>【</a:t>
            </a:r>
            <a:r>
              <a:rPr kumimoji="1" lang="ja-JP" altLang="en-US" sz="1100" dirty="0">
                <a:solidFill>
                  <a:srgbClr val="404040"/>
                </a:solidFill>
                <a:latin typeface="HGPｺﾞｼｯｸE" panose="020B0900000000000000" pitchFamily="50" charset="-128"/>
                <a:ea typeface="HGPｺﾞｼｯｸE" panose="020B0900000000000000" pitchFamily="50" charset="-128"/>
              </a:rPr>
              <a:t>参考資料</a:t>
            </a:r>
            <a:r>
              <a:rPr kumimoji="1" lang="en-US" altLang="ja-JP" sz="1100" dirty="0">
                <a:solidFill>
                  <a:srgbClr val="404040"/>
                </a:solidFill>
                <a:latin typeface="HGPｺﾞｼｯｸE" panose="020B0900000000000000" pitchFamily="50" charset="-128"/>
                <a:ea typeface="HGPｺﾞｼｯｸE" panose="020B0900000000000000" pitchFamily="50" charset="-128"/>
              </a:rPr>
              <a:t>】</a:t>
            </a:r>
            <a:r>
              <a:rPr kumimoji="1" lang="ja-JP" altLang="en-US" sz="11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4132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白紙">
    <p:bg>
      <p:bgPr>
        <a:solidFill>
          <a:srgbClr val="FFC30C"/>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7">
            <a:extLst>
              <a:ext uri="{FF2B5EF4-FFF2-40B4-BE49-F238E27FC236}">
                <a16:creationId xmlns:a16="http://schemas.microsoft.com/office/drawing/2014/main" id="{6DB48874-6F15-E1F2-F800-185C1D7F4A57}"/>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dirty="0"/>
              <a:t>タイトル　３２</a:t>
            </a:r>
            <a:r>
              <a:rPr kumimoji="1" lang="en-US" altLang="ja-JP" dirty="0"/>
              <a:t>pt</a:t>
            </a:r>
            <a:endParaRPr kumimoji="1" lang="ja-JP" altLang="en-US" dirty="0"/>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2" name="Content Placeholder 2">
            <a:extLst>
              <a:ext uri="{FF2B5EF4-FFF2-40B4-BE49-F238E27FC236}">
                <a16:creationId xmlns:a16="http://schemas.microsoft.com/office/drawing/2014/main" id="{F13CBBF9-CDFD-1878-2E43-9A76673F7AD6}"/>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 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3222884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7" name="テキスト プレースホルダー 3">
            <a:extLst>
              <a:ext uri="{FF2B5EF4-FFF2-40B4-BE49-F238E27FC236}">
                <a16:creationId xmlns:a16="http://schemas.microsoft.com/office/drawing/2014/main" id="{5BB4FAE5-E45B-5176-65C8-5A1FD4669915}"/>
              </a:ext>
            </a:extLst>
          </p:cNvPr>
          <p:cNvSpPr>
            <a:spLocks noGrp="1"/>
          </p:cNvSpPr>
          <p:nvPr>
            <p:ph type="body" sz="quarter" idx="14" hasCustomPrompt="1"/>
          </p:nvPr>
        </p:nvSpPr>
        <p:spPr>
          <a:xfrm>
            <a:off x="2469794" y="1107309"/>
            <a:ext cx="5554726" cy="584775"/>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dirty="0"/>
              <a:t>テキスト　</a:t>
            </a:r>
            <a:r>
              <a:rPr kumimoji="1" lang="en-US" altLang="ja-JP" dirty="0"/>
              <a:t>36</a:t>
            </a:r>
            <a:r>
              <a:rPr kumimoji="1" lang="ja-JP" altLang="en-US" dirty="0"/>
              <a:t>ｐｔ</a:t>
            </a:r>
            <a:endParaRPr kumimoji="1" lang="en-US" altLang="ja-JP" dirty="0"/>
          </a:p>
        </p:txBody>
      </p:sp>
      <p:sp>
        <p:nvSpPr>
          <p:cNvPr id="2" name="四角形: 角を丸くする 1">
            <a:extLst>
              <a:ext uri="{FF2B5EF4-FFF2-40B4-BE49-F238E27FC236}">
                <a16:creationId xmlns:a16="http://schemas.microsoft.com/office/drawing/2014/main" id="{4C4094D8-B1E7-F3A0-BFFC-537DA03B2D71}"/>
              </a:ext>
            </a:extLst>
          </p:cNvPr>
          <p:cNvSpPr/>
          <p:nvPr userDrawn="1"/>
        </p:nvSpPr>
        <p:spPr>
          <a:xfrm>
            <a:off x="1246185" y="2202828"/>
            <a:ext cx="6651630" cy="3046179"/>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500"/>
              </a:lnSpc>
            </a:pPr>
            <a:endParaRPr kumimoji="1"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 name="テキスト プレースホルダー 3">
            <a:extLst>
              <a:ext uri="{FF2B5EF4-FFF2-40B4-BE49-F238E27FC236}">
                <a16:creationId xmlns:a16="http://schemas.microsoft.com/office/drawing/2014/main" id="{64DBFA4A-25F7-AD99-B80A-6077FC794475}"/>
              </a:ext>
            </a:extLst>
          </p:cNvPr>
          <p:cNvSpPr>
            <a:spLocks noGrp="1"/>
          </p:cNvSpPr>
          <p:nvPr>
            <p:ph type="body" sz="quarter" idx="13" hasCustomPrompt="1"/>
          </p:nvPr>
        </p:nvSpPr>
        <p:spPr>
          <a:xfrm>
            <a:off x="1246185" y="2202828"/>
            <a:ext cx="6651630" cy="3046179"/>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dirty="0"/>
              <a:t>テキスト　</a:t>
            </a:r>
            <a:r>
              <a:rPr kumimoji="1" lang="en-US" altLang="ja-JP" dirty="0"/>
              <a:t>36</a:t>
            </a:r>
            <a:r>
              <a:rPr kumimoji="1" lang="ja-JP" altLang="en-US" dirty="0"/>
              <a:t>ｐｔ</a:t>
            </a:r>
            <a:endParaRPr kumimoji="1" lang="en-US" altLang="ja-JP" dirty="0"/>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pic>
        <p:nvPicPr>
          <p:cNvPr id="4" name="Picture 2" descr="関連画像">
            <a:extLst>
              <a:ext uri="{FF2B5EF4-FFF2-40B4-BE49-F238E27FC236}">
                <a16:creationId xmlns:a16="http://schemas.microsoft.com/office/drawing/2014/main" id="{9FA8734E-840E-8712-B51F-CA500379068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1012794" y="794094"/>
            <a:ext cx="1197022" cy="107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06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テキスト プレースホルダー 7">
            <a:extLst>
              <a:ext uri="{FF2B5EF4-FFF2-40B4-BE49-F238E27FC236}">
                <a16:creationId xmlns:a16="http://schemas.microsoft.com/office/drawing/2014/main" id="{92FB88D4-F2E7-4EE9-F0F5-685AF05B108D}"/>
              </a:ext>
            </a:extLst>
          </p:cNvPr>
          <p:cNvSpPr>
            <a:spLocks noGrp="1"/>
          </p:cNvSpPr>
          <p:nvPr>
            <p:ph type="body" sz="quarter" idx="13" hasCustomPrompt="1"/>
          </p:nvPr>
        </p:nvSpPr>
        <p:spPr>
          <a:xfrm>
            <a:off x="431801" y="647701"/>
            <a:ext cx="8280400" cy="637794"/>
          </a:xfrm>
        </p:spPr>
        <p:txBody>
          <a:bodyPr>
            <a:normAutofit/>
          </a:bodyPr>
          <a:lstStyle>
            <a:lvl1pPr marL="0" indent="0" algn="ctr" defTabSz="457200" rtl="0" eaLnBrk="1" latinLnBrk="0" hangingPunct="1">
              <a:buNone/>
              <a:defRPr kumimoji="1" lang="ja-JP" altLang="en-US" sz="3600" kern="1200" dirty="0">
                <a:solidFill>
                  <a:srgbClr val="404040"/>
                </a:solidFill>
                <a:latin typeface="HGPｺﾞｼｯｸE" panose="020B0900000000000000" pitchFamily="50" charset="-128"/>
                <a:ea typeface="HGPｺﾞｼｯｸE" panose="020B0900000000000000" pitchFamily="50" charset="-128"/>
                <a:cs typeface="+mn-cs"/>
              </a:defRPr>
            </a:lvl1pPr>
          </a:lstStyle>
          <a:p>
            <a:pPr lvl="0"/>
            <a:r>
              <a:rPr kumimoji="1" lang="ja-JP" altLang="en-US" sz="3600" kern="1200" dirty="0">
                <a:solidFill>
                  <a:srgbClr val="404040"/>
                </a:solidFill>
                <a:latin typeface="HGPｺﾞｼｯｸE" panose="020B0900000000000000" pitchFamily="50" charset="-128"/>
                <a:ea typeface="HGPｺﾞｼｯｸE" panose="020B0900000000000000" pitchFamily="50" charset="-128"/>
                <a:cs typeface="+mn-cs"/>
              </a:rPr>
              <a:t>１</a:t>
            </a:r>
            <a:r>
              <a:rPr kumimoji="1" lang="en-US" altLang="ja-JP" sz="3600" kern="1200" dirty="0">
                <a:solidFill>
                  <a:srgbClr val="404040"/>
                </a:solidFill>
                <a:latin typeface="HGPｺﾞｼｯｸE" panose="020B0900000000000000" pitchFamily="50" charset="-128"/>
                <a:ea typeface="HGPｺﾞｼｯｸE" panose="020B0900000000000000" pitchFamily="50" charset="-128"/>
                <a:cs typeface="+mn-cs"/>
              </a:rPr>
              <a:t>.</a:t>
            </a:r>
            <a:r>
              <a:rPr kumimoji="1" lang="ja-JP" altLang="en-US" sz="3600" kern="1200" dirty="0">
                <a:solidFill>
                  <a:srgbClr val="404040"/>
                </a:solidFill>
                <a:latin typeface="HGPｺﾞｼｯｸE" panose="020B0900000000000000" pitchFamily="50" charset="-128"/>
                <a:ea typeface="HGPｺﾞｼｯｸE" panose="020B0900000000000000" pitchFamily="50" charset="-128"/>
                <a:cs typeface="+mn-cs"/>
              </a:rPr>
              <a:t>講座タイトル　３６</a:t>
            </a:r>
            <a:r>
              <a:rPr kumimoji="1" lang="en-US" altLang="ja-JP" sz="3600" kern="1200" dirty="0">
                <a:solidFill>
                  <a:srgbClr val="404040"/>
                </a:solidFill>
                <a:latin typeface="HGPｺﾞｼｯｸE" panose="020B0900000000000000" pitchFamily="50" charset="-128"/>
                <a:ea typeface="HGPｺﾞｼｯｸE" panose="020B0900000000000000" pitchFamily="50" charset="-128"/>
                <a:cs typeface="+mn-cs"/>
              </a:rPr>
              <a:t>pt</a:t>
            </a:r>
          </a:p>
        </p:txBody>
      </p:sp>
      <p:sp>
        <p:nvSpPr>
          <p:cNvPr id="10" name="テキスト ボックス 9">
            <a:extLst>
              <a:ext uri="{FF2B5EF4-FFF2-40B4-BE49-F238E27FC236}">
                <a16:creationId xmlns:a16="http://schemas.microsoft.com/office/drawing/2014/main" id="{7A2A3081-A4A9-F198-FEB2-948B1C39C7F6}"/>
              </a:ext>
            </a:extLst>
          </p:cNvPr>
          <p:cNvSpPr txBox="1"/>
          <p:nvPr userDrawn="1"/>
        </p:nvSpPr>
        <p:spPr>
          <a:xfrm>
            <a:off x="2276475" y="1285494"/>
            <a:ext cx="4591050" cy="590931"/>
          </a:xfrm>
          <a:prstGeom prst="rect">
            <a:avLst/>
          </a:prstGeom>
          <a:noFill/>
        </p:spPr>
        <p:txBody>
          <a:bodyPr wrap="square">
            <a:spAutoFit/>
          </a:body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600" dirty="0">
                <a:solidFill>
                  <a:srgbClr val="404040"/>
                </a:solidFill>
                <a:latin typeface="HGPｺﾞｼｯｸE" panose="020B0900000000000000" pitchFamily="50" charset="-128"/>
                <a:ea typeface="HGPｺﾞｼｯｸE" panose="020B0900000000000000" pitchFamily="50" charset="-128"/>
              </a:rPr>
              <a:t>- </a:t>
            </a:r>
            <a:r>
              <a:rPr kumimoji="1" lang="ja-JP" altLang="en-US" sz="3600" dirty="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3600" dirty="0">
              <a:solidFill>
                <a:srgbClr val="404040"/>
              </a:solidFill>
              <a:latin typeface="HGPｺﾞｼｯｸE" panose="020B0900000000000000" pitchFamily="50" charset="-128"/>
              <a:ea typeface="HGPｺﾞｼｯｸE" panose="020B0900000000000000" pitchFamily="50" charset="-128"/>
            </a:endParaRPr>
          </a:p>
        </p:txBody>
      </p:sp>
      <p:sp>
        <p:nvSpPr>
          <p:cNvPr id="13" name="テキスト プレースホルダー 12">
            <a:extLst>
              <a:ext uri="{FF2B5EF4-FFF2-40B4-BE49-F238E27FC236}">
                <a16:creationId xmlns:a16="http://schemas.microsoft.com/office/drawing/2014/main" id="{05C2C75A-427C-6793-D6D6-D91112E1639D}"/>
              </a:ext>
            </a:extLst>
          </p:cNvPr>
          <p:cNvSpPr>
            <a:spLocks noGrp="1"/>
          </p:cNvSpPr>
          <p:nvPr>
            <p:ph type="body" sz="quarter" idx="14" hasCustomPrompt="1"/>
          </p:nvPr>
        </p:nvSpPr>
        <p:spPr>
          <a:xfrm>
            <a:off x="685800" y="2285999"/>
            <a:ext cx="7753350" cy="4048125"/>
          </a:xfrm>
        </p:spPr>
        <p:txBody>
          <a:bodyPr>
            <a:normAutofit/>
          </a:bodyPr>
          <a:lstStyle>
            <a:lvl1pPr marL="457200" indent="-457200">
              <a:buFont typeface="Arial" panose="020B0604020202020204" pitchFamily="34" charset="0"/>
              <a:buChar char="•"/>
              <a:defRPr sz="3600"/>
            </a:lvl1pPr>
          </a:lstStyle>
          <a:p>
            <a:pPr lvl="0"/>
            <a:r>
              <a:rPr kumimoji="1" lang="ja-JP" altLang="en-US" dirty="0"/>
              <a:t>テキスト</a:t>
            </a:r>
          </a:p>
        </p:txBody>
      </p:sp>
    </p:spTree>
    <p:extLst>
      <p:ext uri="{BB962C8B-B14F-4D97-AF65-F5344CB8AC3E}">
        <p14:creationId xmlns:p14="http://schemas.microsoft.com/office/powerpoint/2010/main" val="1865385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2505757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42" name="テキスト プレースホルダー 41">
            <a:extLst>
              <a:ext uri="{FF2B5EF4-FFF2-40B4-BE49-F238E27FC236}">
                <a16:creationId xmlns:a16="http://schemas.microsoft.com/office/drawing/2014/main" id="{71D47848-AFC2-B663-C6BC-6D4CF6CA1419}"/>
              </a:ext>
            </a:extLst>
          </p:cNvPr>
          <p:cNvSpPr>
            <a:spLocks noGrp="1"/>
          </p:cNvSpPr>
          <p:nvPr>
            <p:ph type="body" sz="quarter" idx="18" hasCustomPrompt="1"/>
          </p:nvPr>
        </p:nvSpPr>
        <p:spPr>
          <a:xfrm>
            <a:off x="688975" y="1312863"/>
            <a:ext cx="7920038" cy="1116012"/>
          </a:xfrm>
        </p:spPr>
        <p:txBody>
          <a:bodyPr/>
          <a:lstStyle>
            <a:lvl1pPr marL="0" indent="0">
              <a:buNone/>
              <a:defRPr/>
            </a:lvl1pPr>
          </a:lstStyle>
          <a:p>
            <a:pPr lvl="0"/>
            <a:r>
              <a:rPr kumimoji="1" lang="ja-JP" altLang="en-US" dirty="0"/>
              <a:t>目標　２８</a:t>
            </a:r>
            <a:r>
              <a:rPr kumimoji="1" lang="en-US" altLang="ja-JP" dirty="0"/>
              <a:t>pt</a:t>
            </a:r>
            <a:endParaRPr kumimoji="1" lang="ja-JP" altLang="en-US" dirty="0"/>
          </a:p>
        </p:txBody>
      </p:sp>
      <p:sp>
        <p:nvSpPr>
          <p:cNvPr id="33" name="Content Placeholder 2">
            <a:extLst>
              <a:ext uri="{FF2B5EF4-FFF2-40B4-BE49-F238E27FC236}">
                <a16:creationId xmlns:a16="http://schemas.microsoft.com/office/drawing/2014/main" id="{9293497E-8D77-E834-F041-473950E712F1}"/>
              </a:ext>
            </a:extLst>
          </p:cNvPr>
          <p:cNvSpPr>
            <a:spLocks noGrp="1"/>
          </p:cNvSpPr>
          <p:nvPr>
            <p:ph idx="17" hasCustomPrompt="1"/>
          </p:nvPr>
        </p:nvSpPr>
        <p:spPr>
          <a:xfrm>
            <a:off x="409575" y="2719148"/>
            <a:ext cx="8343899" cy="3367088"/>
          </a:xfrm>
          <a:ln w="38100">
            <a:solidFill>
              <a:srgbClr val="35A16B"/>
            </a:solidFill>
          </a:ln>
        </p:spPr>
        <p:txBody>
          <a:bodyPr tIns="720000"/>
          <a:lstStyle>
            <a:lvl1pPr marL="457200" indent="-457200" algn="l">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dirty="0"/>
              <a:t>目次の項目　２８</a:t>
            </a:r>
            <a:r>
              <a:rPr lang="en-US" altLang="ja-JP" dirty="0"/>
              <a:t>pt</a:t>
            </a:r>
            <a:endParaRPr lang="ja-JP" altLang="en-US" dirty="0"/>
          </a:p>
        </p:txBody>
      </p:sp>
      <p:sp>
        <p:nvSpPr>
          <p:cNvPr id="24" name="正方形/長方形 23">
            <a:extLst>
              <a:ext uri="{FF2B5EF4-FFF2-40B4-BE49-F238E27FC236}">
                <a16:creationId xmlns:a16="http://schemas.microsoft.com/office/drawing/2014/main" id="{F65E7374-5B17-EDFC-DB57-8E1271728F62}"/>
              </a:ext>
            </a:extLst>
          </p:cNvPr>
          <p:cNvSpPr/>
          <p:nvPr userDrawn="1"/>
        </p:nvSpPr>
        <p:spPr>
          <a:xfrm>
            <a:off x="0" y="0"/>
            <a:ext cx="9144000" cy="650083"/>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lnSpc>
                <a:spcPct val="90000"/>
              </a:lnSpc>
              <a:spcBef>
                <a:spcPct val="0"/>
              </a:spcBef>
              <a:buNone/>
            </a:pPr>
            <a:r>
              <a:rPr kumimoji="1" lang="ja-JP" altLang="en-US" sz="3200" b="0" kern="1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rPr>
              <a:t>学習目標と内容</a:t>
            </a:r>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テキスト ボックス 16">
            <a:extLst>
              <a:ext uri="{FF2B5EF4-FFF2-40B4-BE49-F238E27FC236}">
                <a16:creationId xmlns:a16="http://schemas.microsoft.com/office/drawing/2014/main" id="{4B705C1E-862A-C1AB-412E-DF608A93043C}"/>
              </a:ext>
            </a:extLst>
          </p:cNvPr>
          <p:cNvSpPr txBox="1"/>
          <p:nvPr userDrawn="1"/>
        </p:nvSpPr>
        <p:spPr>
          <a:xfrm>
            <a:off x="465138" y="2750676"/>
            <a:ext cx="1620957" cy="523220"/>
          </a:xfrm>
          <a:prstGeom prst="rect">
            <a:avLst/>
          </a:prstGeom>
          <a:noFill/>
        </p:spPr>
        <p:txBody>
          <a:bodyPr wrap="none" rtlCol="0">
            <a:spAutoFit/>
          </a:bodyPr>
          <a:lstStyle/>
          <a:p>
            <a:pPr marL="0" lvl="1" algn="just">
              <a:spcAft>
                <a:spcPts val="1200"/>
              </a:spcAft>
            </a:pPr>
            <a:r>
              <a:rPr kumimoji="1"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＜目次＞</a:t>
            </a:r>
          </a:p>
        </p:txBody>
      </p:sp>
      <p:sp>
        <p:nvSpPr>
          <p:cNvPr id="26" name="テキスト プレースホルダー 25">
            <a:extLst>
              <a:ext uri="{FF2B5EF4-FFF2-40B4-BE49-F238E27FC236}">
                <a16:creationId xmlns:a16="http://schemas.microsoft.com/office/drawing/2014/main" id="{65EE58B3-7A76-655F-C20B-A3E1A36A25BE}"/>
              </a:ext>
            </a:extLst>
          </p:cNvPr>
          <p:cNvSpPr>
            <a:spLocks noGrp="1"/>
          </p:cNvSpPr>
          <p:nvPr>
            <p:ph type="body" sz="quarter" idx="16" hasCustomPrompt="1"/>
          </p:nvPr>
        </p:nvSpPr>
        <p:spPr>
          <a:xfrm>
            <a:off x="7132053" y="3429000"/>
            <a:ext cx="1478548" cy="386706"/>
          </a:xfrm>
        </p:spPr>
        <p:txBody>
          <a:bodyPr>
            <a:noAutofit/>
          </a:bodyPr>
          <a:lstStyle>
            <a:lvl1pPr marL="0" indent="0">
              <a:buNone/>
              <a:defRPr sz="2400"/>
            </a:lvl1pPr>
          </a:lstStyle>
          <a:p>
            <a:pPr lvl="0"/>
            <a:r>
              <a:rPr kumimoji="1" lang="en-US" altLang="ja-JP" dirty="0"/>
              <a:t>P.●</a:t>
            </a:r>
            <a:r>
              <a:rPr kumimoji="1" lang="ja-JP" altLang="en-US" dirty="0"/>
              <a:t>～●</a:t>
            </a:r>
          </a:p>
        </p:txBody>
      </p:sp>
      <p:sp>
        <p:nvSpPr>
          <p:cNvPr id="40" name="テキスト ボックス 39">
            <a:extLst>
              <a:ext uri="{FF2B5EF4-FFF2-40B4-BE49-F238E27FC236}">
                <a16:creationId xmlns:a16="http://schemas.microsoft.com/office/drawing/2014/main" id="{0DC3B87E-829C-2415-7C20-F9334224C6B6}"/>
              </a:ext>
            </a:extLst>
          </p:cNvPr>
          <p:cNvSpPr txBox="1"/>
          <p:nvPr userDrawn="1"/>
        </p:nvSpPr>
        <p:spPr>
          <a:xfrm>
            <a:off x="409575" y="762107"/>
            <a:ext cx="8343898" cy="480131"/>
          </a:xfrm>
          <a:prstGeom prst="rect">
            <a:avLst/>
          </a:prstGeom>
          <a:noFill/>
        </p:spPr>
        <p:txBody>
          <a:bodyPr wrap="square" rtlCol="0">
            <a:spAutoFit/>
          </a:bodyPr>
          <a:lstStyle/>
          <a:p>
            <a:pPr marL="228600" indent="-228600" algn="l" defTabSz="914400" rtl="0" eaLnBrk="1" latinLnBrk="0" hangingPunct="1">
              <a:lnSpc>
                <a:spcPct val="90000"/>
              </a:lnSpc>
              <a:spcBef>
                <a:spcPts val="1000"/>
              </a:spcBef>
              <a:spcAft>
                <a:spcPts val="3600"/>
              </a:spcAft>
              <a:buFont typeface="Wingdings" panose="05000000000000000000" pitchFamily="2" charset="2"/>
              <a:buChar char="l"/>
            </a:pPr>
            <a:r>
              <a:rPr kumimoji="1" lang="ja-JP" altLang="en-US" sz="2800" kern="1200" dirty="0">
                <a:solidFill>
                  <a:schemeClr val="tx1">
                    <a:lumMod val="75000"/>
                    <a:lumOff val="25000"/>
                  </a:schemeClr>
                </a:solidFill>
                <a:latin typeface="HGPｺﾞｼｯｸE" panose="020B0900000000000000" pitchFamily="50" charset="-128"/>
                <a:ea typeface="HGPｺﾞｼｯｸE" panose="020B0900000000000000" pitchFamily="50" charset="-128"/>
                <a:cs typeface="+mn-cs"/>
              </a:rPr>
              <a:t>学習目標</a:t>
            </a:r>
            <a:endParaRPr kumimoji="1" lang="en-US" altLang="ja-JP" sz="2800" kern="1200" dirty="0">
              <a:solidFill>
                <a:schemeClr val="tx1">
                  <a:lumMod val="75000"/>
                  <a:lumOff val="25000"/>
                </a:schemeClr>
              </a:solidFill>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1526818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75B9B57-56B0-AE16-7431-4C501BB41D63}"/>
              </a:ext>
            </a:extLst>
          </p:cNvPr>
          <p:cNvSpPr txBox="1"/>
          <p:nvPr userDrawn="1"/>
        </p:nvSpPr>
        <p:spPr>
          <a:xfrm>
            <a:off x="3867320" y="667938"/>
            <a:ext cx="1409360" cy="646331"/>
          </a:xfrm>
          <a:prstGeom prst="rect">
            <a:avLst/>
          </a:prstGeom>
          <a:noFill/>
        </p:spPr>
        <p:txBody>
          <a:bodyPr wrap="none" rtlCol="0">
            <a:spAutoFit/>
          </a:bodyPr>
          <a:lstStyle/>
          <a:p>
            <a:r>
              <a:rPr kumimoji="1"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まとめ</a:t>
            </a:r>
          </a:p>
        </p:txBody>
      </p:sp>
      <p:sp>
        <p:nvSpPr>
          <p:cNvPr id="6" name="テキスト プレースホルダー 12">
            <a:extLst>
              <a:ext uri="{FF2B5EF4-FFF2-40B4-BE49-F238E27FC236}">
                <a16:creationId xmlns:a16="http://schemas.microsoft.com/office/drawing/2014/main" id="{CFC0F973-DF6D-F6C6-76AF-DFCD49AA92E8}"/>
              </a:ext>
            </a:extLst>
          </p:cNvPr>
          <p:cNvSpPr>
            <a:spLocks noGrp="1"/>
          </p:cNvSpPr>
          <p:nvPr>
            <p:ph type="body" sz="quarter" idx="14" hasCustomPrompt="1"/>
          </p:nvPr>
        </p:nvSpPr>
        <p:spPr>
          <a:xfrm>
            <a:off x="685800" y="2009775"/>
            <a:ext cx="7753350" cy="3048000"/>
          </a:xfrm>
        </p:spPr>
        <p:txBody>
          <a:bodyPr>
            <a:normAutofit/>
          </a:bodyPr>
          <a:lstStyle>
            <a:lvl1pPr marL="457200" indent="-457200">
              <a:buFont typeface="Arial" panose="020B0604020202020204" pitchFamily="34" charset="0"/>
              <a:buChar char="•"/>
              <a:defRPr sz="3600"/>
            </a:lvl1pPr>
          </a:lstStyle>
          <a:p>
            <a:pPr lvl="0"/>
            <a:r>
              <a:rPr kumimoji="1" lang="ja-JP" altLang="en-US" dirty="0"/>
              <a:t>テキスト</a:t>
            </a:r>
          </a:p>
        </p:txBody>
      </p:sp>
    </p:spTree>
    <p:extLst>
      <p:ext uri="{BB962C8B-B14F-4D97-AF65-F5344CB8AC3E}">
        <p14:creationId xmlns:p14="http://schemas.microsoft.com/office/powerpoint/2010/main" val="1472957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白紙">
    <p:bg>
      <p:bgPr>
        <a:solidFill>
          <a:srgbClr val="52BBCE"/>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3" name="Content Placeholder 2">
            <a:extLst>
              <a:ext uri="{FF2B5EF4-FFF2-40B4-BE49-F238E27FC236}">
                <a16:creationId xmlns:a16="http://schemas.microsoft.com/office/drawing/2014/main" id="{74A9DF9A-F858-9EF3-2518-D77460A4C472}"/>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dirty="0"/>
              <a:t> 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テキスト プレースホルダー 7">
            <a:extLst>
              <a:ext uri="{FF2B5EF4-FFF2-40B4-BE49-F238E27FC236}">
                <a16:creationId xmlns:a16="http://schemas.microsoft.com/office/drawing/2014/main" id="{A119E065-F0A3-A94C-E72B-64C63AE92CEE}"/>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dirty="0"/>
              <a:t>タイトル　３２</a:t>
            </a:r>
            <a:r>
              <a:rPr kumimoji="1" lang="en-US" altLang="ja-JP" dirty="0"/>
              <a:t>pt</a:t>
            </a:r>
            <a:endParaRPr kumimoji="1" lang="ja-JP" altLang="en-US" dirty="0"/>
          </a:p>
        </p:txBody>
      </p:sp>
    </p:spTree>
    <p:extLst>
      <p:ext uri="{BB962C8B-B14F-4D97-AF65-F5344CB8AC3E}">
        <p14:creationId xmlns:p14="http://schemas.microsoft.com/office/powerpoint/2010/main" val="3855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2441425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4582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57022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4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AF33627-8408-484C-82E0-FBBA0B252109}" type="datetime1">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36910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33AC838-1347-42DC-8205-9FF0B7D30B46}" type="datetime1">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19492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B051BF7-F66B-4531-BCC4-5D7F93C53213}" type="datetime1">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29393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070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5713-B5C3-436A-892A-C08907ECB122}" type="datetime1">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63" r:id="rId5"/>
    <p:sldLayoutId id="2147483664" r:id="rId6"/>
    <p:sldLayoutId id="2147483665" r:id="rId7"/>
    <p:sldLayoutId id="2147483666" r:id="rId8"/>
    <p:sldLayoutId id="2147483667" r:id="rId9"/>
    <p:sldLayoutId id="2147483673" r:id="rId10"/>
    <p:sldLayoutId id="2147483674" r:id="rId11"/>
    <p:sldLayoutId id="2147483668" r:id="rId12"/>
    <p:sldLayoutId id="2147483669" r:id="rId13"/>
    <p:sldLayoutId id="2147483670" r:id="rId14"/>
    <p:sldLayoutId id="214748367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日本語用のフォントを使用)"/>
                <a:ea typeface="HGPｺﾞｼｯｸE" panose="020B0900000000000000" pitchFamily="50" charset="-128"/>
              </a:defRPr>
            </a:lvl1pPr>
          </a:lstStyle>
          <a:p>
            <a:fld id="{E1F85713-B5C3-436A-892A-C08907ECB122}" type="datetime1">
              <a:rPr kumimoji="1" lang="ja-JP" altLang="en-US" smtClean="0"/>
              <a:pPr/>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日本語用のフォントを使用)"/>
                <a:ea typeface="HGPｺﾞｼｯｸE" panose="020B0900000000000000" pitchFamily="50" charset="-128"/>
              </a:defRPr>
            </a:lvl1pPr>
          </a:lstStyle>
          <a:p>
            <a:endParaRPr kumimoji="1" lang="ja-JP" altLang="en-US" dirty="0"/>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dirty="0"/>
          </a:p>
        </p:txBody>
      </p:sp>
      <p:grpSp>
        <p:nvGrpSpPr>
          <p:cNvPr id="19" name="グループ化 18">
            <a:extLst>
              <a:ext uri="{FF2B5EF4-FFF2-40B4-BE49-F238E27FC236}">
                <a16:creationId xmlns:a16="http://schemas.microsoft.com/office/drawing/2014/main" id="{EC3A196A-7276-25D8-A006-4E61D482ECE7}"/>
              </a:ext>
            </a:extLst>
          </p:cNvPr>
          <p:cNvGrpSpPr/>
          <p:nvPr userDrawn="1"/>
        </p:nvGrpSpPr>
        <p:grpSpPr>
          <a:xfrm>
            <a:off x="9330431" y="0"/>
            <a:ext cx="1633491" cy="2574524"/>
            <a:chOff x="9330431" y="133165"/>
            <a:chExt cx="1633491" cy="2574524"/>
          </a:xfrm>
        </p:grpSpPr>
        <p:sp>
          <p:nvSpPr>
            <p:cNvPr id="18" name="正方形/長方形 17">
              <a:extLst>
                <a:ext uri="{FF2B5EF4-FFF2-40B4-BE49-F238E27FC236}">
                  <a16:creationId xmlns:a16="http://schemas.microsoft.com/office/drawing/2014/main" id="{019AEA9E-A2DC-3D7D-014E-CBFF3C86E0A1}"/>
                </a:ext>
              </a:extLst>
            </p:cNvPr>
            <p:cNvSpPr/>
            <p:nvPr userDrawn="1"/>
          </p:nvSpPr>
          <p:spPr>
            <a:xfrm>
              <a:off x="9330431" y="133165"/>
              <a:ext cx="1633491" cy="25745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75D3A48-5040-F542-5CA6-650484E8458D}"/>
                </a:ext>
              </a:extLst>
            </p:cNvPr>
            <p:cNvSpPr/>
            <p:nvPr userDrawn="1"/>
          </p:nvSpPr>
          <p:spPr>
            <a:xfrm>
              <a:off x="9525740" y="301841"/>
              <a:ext cx="1225118" cy="3018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文字の黒</a:t>
              </a:r>
            </a:p>
          </p:txBody>
        </p:sp>
        <p:sp>
          <p:nvSpPr>
            <p:cNvPr id="14" name="正方形/長方形 13">
              <a:extLst>
                <a:ext uri="{FF2B5EF4-FFF2-40B4-BE49-F238E27FC236}">
                  <a16:creationId xmlns:a16="http://schemas.microsoft.com/office/drawing/2014/main" id="{31B1129A-E89B-6362-076F-F8062197152E}"/>
                </a:ext>
              </a:extLst>
            </p:cNvPr>
            <p:cNvSpPr/>
            <p:nvPr userDrawn="1"/>
          </p:nvSpPr>
          <p:spPr>
            <a:xfrm>
              <a:off x="9525740" y="791593"/>
              <a:ext cx="1225118" cy="3018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文字の赤</a:t>
              </a:r>
            </a:p>
          </p:txBody>
        </p:sp>
        <p:sp>
          <p:nvSpPr>
            <p:cNvPr id="15" name="正方形/長方形 14">
              <a:extLst>
                <a:ext uri="{FF2B5EF4-FFF2-40B4-BE49-F238E27FC236}">
                  <a16:creationId xmlns:a16="http://schemas.microsoft.com/office/drawing/2014/main" id="{AD970888-34FA-4A8D-ADAA-56A39032996C}"/>
                </a:ext>
              </a:extLst>
            </p:cNvPr>
            <p:cNvSpPr/>
            <p:nvPr userDrawn="1"/>
          </p:nvSpPr>
          <p:spPr>
            <a:xfrm>
              <a:off x="9525740" y="1281345"/>
              <a:ext cx="1225118" cy="301841"/>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図形の緑</a:t>
              </a:r>
            </a:p>
          </p:txBody>
        </p:sp>
        <p:sp>
          <p:nvSpPr>
            <p:cNvPr id="16" name="正方形/長方形 15">
              <a:extLst>
                <a:ext uri="{FF2B5EF4-FFF2-40B4-BE49-F238E27FC236}">
                  <a16:creationId xmlns:a16="http://schemas.microsoft.com/office/drawing/2014/main" id="{354A3A84-6225-039D-0C5C-178A00CF7FF2}"/>
                </a:ext>
              </a:extLst>
            </p:cNvPr>
            <p:cNvSpPr/>
            <p:nvPr userDrawn="1"/>
          </p:nvSpPr>
          <p:spPr>
            <a:xfrm>
              <a:off x="9525740" y="1771097"/>
              <a:ext cx="1225118" cy="3018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図形のオレンジ</a:t>
              </a:r>
            </a:p>
          </p:txBody>
        </p:sp>
        <p:sp>
          <p:nvSpPr>
            <p:cNvPr id="17" name="正方形/長方形 16">
              <a:extLst>
                <a:ext uri="{FF2B5EF4-FFF2-40B4-BE49-F238E27FC236}">
                  <a16:creationId xmlns:a16="http://schemas.microsoft.com/office/drawing/2014/main" id="{6888E1EE-6DEA-17F9-A308-1D582DAF275C}"/>
                </a:ext>
              </a:extLst>
            </p:cNvPr>
            <p:cNvSpPr/>
            <p:nvPr userDrawn="1"/>
          </p:nvSpPr>
          <p:spPr>
            <a:xfrm>
              <a:off x="9525740" y="2260849"/>
              <a:ext cx="1225118" cy="3018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lumMod val="75000"/>
                      <a:lumOff val="25000"/>
                    </a:schemeClr>
                  </a:solidFill>
                </a:rPr>
                <a:t>背景のグレー</a:t>
              </a:r>
            </a:p>
          </p:txBody>
        </p:sp>
      </p:grpSp>
    </p:spTree>
    <p:extLst>
      <p:ext uri="{BB962C8B-B14F-4D97-AF65-F5344CB8AC3E}">
        <p14:creationId xmlns:p14="http://schemas.microsoft.com/office/powerpoint/2010/main" val="40800915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ftr="0" dt="0"/>
  <p:txStyles>
    <p:titleStyle>
      <a:lvl1pPr algn="l" defTabSz="914400" rtl="0" eaLnBrk="1" latinLnBrk="0" hangingPunct="1">
        <a:lnSpc>
          <a:spcPct val="90000"/>
        </a:lnSpc>
        <a:spcBef>
          <a:spcPct val="0"/>
        </a:spcBef>
        <a:buNone/>
        <a:defRPr kumimoji="1" sz="4400" kern="1200">
          <a:solidFill>
            <a:schemeClr val="tx1">
              <a:lumMod val="75000"/>
              <a:lumOff val="25000"/>
            </a:schemeClr>
          </a:solidFill>
          <a:latin typeface="(日本語用のフォントを使用)"/>
          <a:ea typeface="HGPｺﾞｼｯｸE" panose="020B09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日本語用のフォントを使用)"/>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日本語用のフォントを使用)"/>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日本語用のフォントを使用)"/>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E7E9F0CC-95C4-4B2B-85A9-9C690B239E1E}"/>
              </a:ext>
            </a:extLst>
          </p:cNvPr>
          <p:cNvSpPr>
            <a:spLocks noGrp="1"/>
          </p:cNvSpPr>
          <p:nvPr>
            <p:ph type="title"/>
          </p:nvPr>
        </p:nvSpPr>
        <p:spPr>
          <a:xfrm>
            <a:off x="621392" y="1550082"/>
            <a:ext cx="8000094" cy="2513918"/>
          </a:xfrm>
        </p:spPr>
        <p:txBody>
          <a:bodyPr>
            <a:noAutofit/>
          </a:bodyPr>
          <a:lstStyle/>
          <a:p>
            <a:pPr algn="l"/>
            <a:r>
              <a:rPr lang="en-US" altLang="ja-JP" dirty="0">
                <a:solidFill>
                  <a:schemeClr val="tx1">
                    <a:lumMod val="75000"/>
                    <a:lumOff val="25000"/>
                  </a:schemeClr>
                </a:solidFill>
                <a:latin typeface="HGPｺﾞｼｯｸE"/>
                <a:ea typeface="HGPｺﾞｼｯｸE"/>
              </a:rPr>
              <a:t>C33</a:t>
            </a:r>
            <a:r>
              <a:rPr lang="ja-JP" altLang="en-US" dirty="0">
                <a:solidFill>
                  <a:schemeClr val="tx1">
                    <a:lumMod val="75000"/>
                    <a:lumOff val="25000"/>
                  </a:schemeClr>
                </a:solidFill>
                <a:latin typeface="HGPｺﾞｼｯｸE"/>
                <a:ea typeface="HGPｺﾞｼｯｸE"/>
              </a:rPr>
              <a:t>．避難所の開設・運営</a:t>
            </a:r>
            <a:endPar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5A19C929-E871-447A-BB25-62A675864B85}"/>
              </a:ext>
            </a:extLst>
          </p:cNvPr>
          <p:cNvSpPr/>
          <p:nvPr/>
        </p:nvSpPr>
        <p:spPr>
          <a:xfrm>
            <a:off x="7704967" y="266041"/>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lumMod val="65000"/>
                    <a:lumOff val="35000"/>
                  </a:schemeClr>
                </a:solidFill>
                <a:latin typeface="HGPｺﾞｼｯｸE" panose="020B0900000000000000" pitchFamily="50" charset="-128"/>
                <a:ea typeface="HGPｺﾞｼｯｸE" panose="020B0900000000000000" pitchFamily="50" charset="-128"/>
              </a:rPr>
              <a:t>55</a:t>
            </a: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Tree>
    <p:extLst>
      <p:ext uri="{BB962C8B-B14F-4D97-AF65-F5344CB8AC3E}">
        <p14:creationId xmlns:p14="http://schemas.microsoft.com/office/powerpoint/2010/main" val="2908597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98EBFD63-5E40-4283-8123-68BEDDEC7E93}"/>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10</a:t>
            </a:fld>
            <a:endParaRPr kumimoji="1" lang="ja-JP" altLang="en-US"/>
          </a:p>
        </p:txBody>
      </p:sp>
      <p:sp>
        <p:nvSpPr>
          <p:cNvPr id="9" name="タイトル 1">
            <a:extLst>
              <a:ext uri="{FF2B5EF4-FFF2-40B4-BE49-F238E27FC236}">
                <a16:creationId xmlns:a16="http://schemas.microsoft.com/office/drawing/2014/main" id="{0D48EFE1-EA95-4235-AAC4-E2BCEAB8A686}"/>
              </a:ext>
            </a:extLst>
          </p:cNvPr>
          <p:cNvSpPr txBox="1">
            <a:spLocks/>
          </p:cNvSpPr>
          <p:nvPr/>
        </p:nvSpPr>
        <p:spPr>
          <a:xfrm>
            <a:off x="-8965" y="0"/>
            <a:ext cx="9152965" cy="650875"/>
          </a:xfrm>
          <a:prstGeom prst="rect">
            <a:avLst/>
          </a:prstGeom>
          <a:solidFill>
            <a:srgbClr val="35A16B"/>
          </a:solidFill>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避難所の空間の確保</a:t>
            </a:r>
          </a:p>
        </p:txBody>
      </p:sp>
      <p:sp>
        <p:nvSpPr>
          <p:cNvPr id="10" name="テキスト プレースホルダー 3">
            <a:extLst>
              <a:ext uri="{FF2B5EF4-FFF2-40B4-BE49-F238E27FC236}">
                <a16:creationId xmlns:a16="http://schemas.microsoft.com/office/drawing/2014/main" id="{92786CC8-0166-4259-BDF5-830915EAF5EB}"/>
              </a:ext>
            </a:extLst>
          </p:cNvPr>
          <p:cNvSpPr txBox="1">
            <a:spLocks/>
          </p:cNvSpPr>
          <p:nvPr/>
        </p:nvSpPr>
        <p:spPr>
          <a:xfrm>
            <a:off x="-8965" y="6570000"/>
            <a:ext cx="8217632"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00" dirty="0">
                <a:solidFill>
                  <a:srgbClr val="404040"/>
                </a:solidFill>
                <a:latin typeface="HGPｺﾞｼｯｸE" panose="020B0900000000000000" pitchFamily="50" charset="-128"/>
                <a:ea typeface="HGPｺﾞｼｯｸE" panose="020B0900000000000000" pitchFamily="50" charset="-128"/>
              </a:rPr>
              <a:t>参考：東京都「避難所管理運営の指針 ダイジェスト版」</a:t>
            </a:r>
          </a:p>
        </p:txBody>
      </p:sp>
      <p:pic>
        <p:nvPicPr>
          <p:cNvPr id="11" name="図 10">
            <a:extLst>
              <a:ext uri="{FF2B5EF4-FFF2-40B4-BE49-F238E27FC236}">
                <a16:creationId xmlns:a16="http://schemas.microsoft.com/office/drawing/2014/main" id="{30054DF8-4963-4D11-B6CC-A6FA1A256576}"/>
              </a:ext>
            </a:extLst>
          </p:cNvPr>
          <p:cNvPicPr>
            <a:picLocks noChangeAspect="1"/>
          </p:cNvPicPr>
          <p:nvPr/>
        </p:nvPicPr>
        <p:blipFill rotWithShape="1">
          <a:blip r:embed="rId3"/>
          <a:srcRect t="6545"/>
          <a:stretch/>
        </p:blipFill>
        <p:spPr>
          <a:xfrm>
            <a:off x="1075338" y="2037189"/>
            <a:ext cx="6754123" cy="4203142"/>
          </a:xfrm>
          <a:prstGeom prst="rect">
            <a:avLst/>
          </a:prstGeom>
        </p:spPr>
      </p:pic>
      <p:sp>
        <p:nvSpPr>
          <p:cNvPr id="12" name="テキスト ボックス 11">
            <a:extLst>
              <a:ext uri="{FF2B5EF4-FFF2-40B4-BE49-F238E27FC236}">
                <a16:creationId xmlns:a16="http://schemas.microsoft.com/office/drawing/2014/main" id="{6FC66621-2A93-439B-8E9C-7A5B2CDA3E83}"/>
              </a:ext>
            </a:extLst>
          </p:cNvPr>
          <p:cNvSpPr txBox="1"/>
          <p:nvPr/>
        </p:nvSpPr>
        <p:spPr>
          <a:xfrm>
            <a:off x="1453199" y="6111303"/>
            <a:ext cx="623760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rPr>
              <a:t>図．避難所レイアウト例（避難所利用者が生活する場所）</a:t>
            </a:r>
            <a:endParaRPr kumimoji="1" lang="ja-JP" altLang="en-US" sz="2000" i="0" u="none" strike="noStrike" kern="1200" cap="none" spc="0" normalizeH="0" baseline="30000" noProof="0" dirty="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309224D5-3549-4FCB-B390-8E451F092842}"/>
              </a:ext>
            </a:extLst>
          </p:cNvPr>
          <p:cNvSpPr/>
          <p:nvPr/>
        </p:nvSpPr>
        <p:spPr>
          <a:xfrm>
            <a:off x="262800" y="780766"/>
            <a:ext cx="8618400" cy="1097664"/>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避難所利用者が生活する場所には、様々な空間が必要になります</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16058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8069DC88-98CD-424E-AB8F-9C1CA2A0AC49}"/>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11</a:t>
            </a:fld>
            <a:endParaRPr kumimoji="1" lang="ja-JP" altLang="en-US"/>
          </a:p>
        </p:txBody>
      </p:sp>
      <p:sp>
        <p:nvSpPr>
          <p:cNvPr id="10" name="タイトル 2">
            <a:extLst>
              <a:ext uri="{FF2B5EF4-FFF2-40B4-BE49-F238E27FC236}">
                <a16:creationId xmlns:a16="http://schemas.microsoft.com/office/drawing/2014/main" id="{BB5A26D5-BD92-4012-B76F-DD6B77076F67}"/>
              </a:ext>
            </a:extLst>
          </p:cNvPr>
          <p:cNvSpPr txBox="1">
            <a:spLocks/>
          </p:cNvSpPr>
          <p:nvPr/>
        </p:nvSpPr>
        <p:spPr>
          <a:xfrm>
            <a:off x="693957" y="172632"/>
            <a:ext cx="775608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こんなとき、どうする？</a:t>
            </a:r>
          </a:p>
        </p:txBody>
      </p:sp>
      <p:sp>
        <p:nvSpPr>
          <p:cNvPr id="7" name="正方形/長方形 6">
            <a:extLst>
              <a:ext uri="{FF2B5EF4-FFF2-40B4-BE49-F238E27FC236}">
                <a16:creationId xmlns:a16="http://schemas.microsoft.com/office/drawing/2014/main" id="{C5F09A85-8D4B-49F5-ADCB-B1F720CB72E4}"/>
              </a:ext>
            </a:extLst>
          </p:cNvPr>
          <p:cNvSpPr/>
          <p:nvPr/>
        </p:nvSpPr>
        <p:spPr>
          <a:xfrm>
            <a:off x="283864" y="958447"/>
            <a:ext cx="8511793" cy="3693319"/>
          </a:xfrm>
          <a:prstGeom prst="rect">
            <a:avLst/>
          </a:prstGeom>
        </p:spPr>
        <p:txBody>
          <a:bodyPr wrap="square">
            <a:spAutoFit/>
          </a:bodyPr>
          <a:lstStyle/>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あなたが運営者の立場だったら、どうるするか考えて</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みましょう！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a:spcAft>
                <a:spcPts val="600"/>
              </a:spcAft>
            </a:pPr>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問い</a:t>
            </a:r>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１分 </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marL="342900" indent="-342900">
              <a:buFont typeface="Arial" panose="020B0604020202020204" pitchFamily="34" charset="0"/>
              <a:buChar char="•"/>
            </a:pPr>
            <a:r>
              <a:rPr lang="ja-JP" altLang="en-US" sz="2800" dirty="0">
                <a:solidFill>
                  <a:srgbClr val="404040"/>
                </a:solidFill>
                <a:latin typeface="HGPｺﾞｼｯｸE" panose="020B0900000000000000" pitchFamily="50" charset="-128"/>
                <a:ea typeface="HGPｺﾞｼｯｸE" panose="020B0900000000000000" pitchFamily="50" charset="-128"/>
              </a:rPr>
              <a:t>避難所には、耳や目が不自由な方など、様々な方がこられる可能性があります。</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そのような方には支援が必要ですが、外見だけで</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分からないことも多く、どのようなことに困るのかも様々です。どのように把握したらいいでしょうか？</a:t>
            </a:r>
          </a:p>
        </p:txBody>
      </p:sp>
      <p:sp>
        <p:nvSpPr>
          <p:cNvPr id="8" name="正方形/長方形 7">
            <a:extLst>
              <a:ext uri="{FF2B5EF4-FFF2-40B4-BE49-F238E27FC236}">
                <a16:creationId xmlns:a16="http://schemas.microsoft.com/office/drawing/2014/main" id="{E074900F-34CF-4BDE-A57B-54C4D944F68C}"/>
              </a:ext>
            </a:extLst>
          </p:cNvPr>
          <p:cNvSpPr/>
          <p:nvPr/>
        </p:nvSpPr>
        <p:spPr>
          <a:xfrm>
            <a:off x="3028395" y="4898330"/>
            <a:ext cx="3617881" cy="1538883"/>
          </a:xfrm>
          <a:prstGeom prst="rect">
            <a:avLst/>
          </a:prstGeom>
        </p:spPr>
        <p:txBody>
          <a:bodyPr wrap="square">
            <a:spAutoFit/>
          </a:bodyPr>
          <a:lstStyle/>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Ａ．一人ずつ聞く</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Ｂ．自己申告してもらう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Ｃ．その他</a:t>
            </a:r>
          </a:p>
        </p:txBody>
      </p:sp>
    </p:spTree>
    <p:extLst>
      <p:ext uri="{BB962C8B-B14F-4D97-AF65-F5344CB8AC3E}">
        <p14:creationId xmlns:p14="http://schemas.microsoft.com/office/powerpoint/2010/main" val="346335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8069DC88-98CD-424E-AB8F-9C1CA2A0AC49}"/>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12</a:t>
            </a:fld>
            <a:endParaRPr kumimoji="1" lang="ja-JP" altLang="en-US"/>
          </a:p>
        </p:txBody>
      </p:sp>
      <p:sp>
        <p:nvSpPr>
          <p:cNvPr id="10" name="タイトル 2">
            <a:extLst>
              <a:ext uri="{FF2B5EF4-FFF2-40B4-BE49-F238E27FC236}">
                <a16:creationId xmlns:a16="http://schemas.microsoft.com/office/drawing/2014/main" id="{BB5A26D5-BD92-4012-B76F-DD6B77076F67}"/>
              </a:ext>
            </a:extLst>
          </p:cNvPr>
          <p:cNvSpPr txBox="1">
            <a:spLocks/>
          </p:cNvSpPr>
          <p:nvPr/>
        </p:nvSpPr>
        <p:spPr>
          <a:xfrm>
            <a:off x="693957" y="172632"/>
            <a:ext cx="775608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こんなとき、どうする？</a:t>
            </a:r>
          </a:p>
        </p:txBody>
      </p:sp>
      <p:sp>
        <p:nvSpPr>
          <p:cNvPr id="12" name="正方形/長方形 11">
            <a:extLst>
              <a:ext uri="{FF2B5EF4-FFF2-40B4-BE49-F238E27FC236}">
                <a16:creationId xmlns:a16="http://schemas.microsoft.com/office/drawing/2014/main" id="{E3EE83AF-6F0B-4583-8102-03AAECBFED11}"/>
              </a:ext>
            </a:extLst>
          </p:cNvPr>
          <p:cNvSpPr/>
          <p:nvPr/>
        </p:nvSpPr>
        <p:spPr>
          <a:xfrm>
            <a:off x="283864" y="958447"/>
            <a:ext cx="8511793" cy="1815882"/>
          </a:xfrm>
          <a:prstGeom prst="rect">
            <a:avLst/>
          </a:prstGeom>
        </p:spPr>
        <p:txBody>
          <a:bodyPr wrap="square">
            <a:spAutoFit/>
          </a:bodyPr>
          <a:lstStyle/>
          <a:p>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グループ検討</a:t>
            </a:r>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５分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marL="342900" indent="-342900">
              <a:buFont typeface="Arial" panose="020B0604020202020204" pitchFamily="34" charset="0"/>
              <a:buChar char="•"/>
            </a:pPr>
            <a:r>
              <a:rPr lang="ja-JP" altLang="en-US" sz="2800" dirty="0">
                <a:solidFill>
                  <a:srgbClr val="404040"/>
                </a:solidFill>
                <a:latin typeface="HGPｺﾞｼｯｸE" panose="020B0900000000000000" pitchFamily="50" charset="-128"/>
                <a:ea typeface="HGPｺﾞｼｯｸE" panose="020B0900000000000000" pitchFamily="50" charset="-128"/>
              </a:rPr>
              <a:t>グループで、自分ならどうするか、それはなぜか、</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よりよい方法はないか、について意見を交換して</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みましょう。</a:t>
            </a:r>
          </a:p>
        </p:txBody>
      </p:sp>
      <p:sp>
        <p:nvSpPr>
          <p:cNvPr id="13" name="スマイル 12">
            <a:extLst>
              <a:ext uri="{FF2B5EF4-FFF2-40B4-BE49-F238E27FC236}">
                <a16:creationId xmlns:a16="http://schemas.microsoft.com/office/drawing/2014/main" id="{25733AFF-B004-46F2-8D16-9DB2C1C42613}"/>
              </a:ext>
            </a:extLst>
          </p:cNvPr>
          <p:cNvSpPr/>
          <p:nvPr/>
        </p:nvSpPr>
        <p:spPr bwMode="auto">
          <a:xfrm>
            <a:off x="2460624" y="3885016"/>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4" name="スマイル 13">
            <a:extLst>
              <a:ext uri="{FF2B5EF4-FFF2-40B4-BE49-F238E27FC236}">
                <a16:creationId xmlns:a16="http://schemas.microsoft.com/office/drawing/2014/main" id="{70B952E5-82D0-44A9-91B9-41434042CFFD}"/>
              </a:ext>
            </a:extLst>
          </p:cNvPr>
          <p:cNvSpPr/>
          <p:nvPr/>
        </p:nvSpPr>
        <p:spPr bwMode="auto">
          <a:xfrm>
            <a:off x="6061075" y="5278438"/>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スマイル 14">
            <a:extLst>
              <a:ext uri="{FF2B5EF4-FFF2-40B4-BE49-F238E27FC236}">
                <a16:creationId xmlns:a16="http://schemas.microsoft.com/office/drawing/2014/main" id="{A8991A22-5F62-482B-A150-3345B56DAB73}"/>
              </a:ext>
            </a:extLst>
          </p:cNvPr>
          <p:cNvSpPr/>
          <p:nvPr/>
        </p:nvSpPr>
        <p:spPr bwMode="auto">
          <a:xfrm>
            <a:off x="2459831" y="4542241"/>
            <a:ext cx="541337"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スマイル 15">
            <a:extLst>
              <a:ext uri="{FF2B5EF4-FFF2-40B4-BE49-F238E27FC236}">
                <a16:creationId xmlns:a16="http://schemas.microsoft.com/office/drawing/2014/main" id="{0C2307C8-4B0A-45B1-8C9B-AF42B2EC8E70}"/>
              </a:ext>
            </a:extLst>
          </p:cNvPr>
          <p:cNvSpPr/>
          <p:nvPr/>
        </p:nvSpPr>
        <p:spPr bwMode="auto">
          <a:xfrm>
            <a:off x="2460624" y="5232803"/>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スマイル 16">
            <a:extLst>
              <a:ext uri="{FF2B5EF4-FFF2-40B4-BE49-F238E27FC236}">
                <a16:creationId xmlns:a16="http://schemas.microsoft.com/office/drawing/2014/main" id="{B5DD4297-03F4-408A-A8A9-FD32E1836D89}"/>
              </a:ext>
            </a:extLst>
          </p:cNvPr>
          <p:cNvSpPr/>
          <p:nvPr/>
        </p:nvSpPr>
        <p:spPr bwMode="auto">
          <a:xfrm>
            <a:off x="6061075" y="3915570"/>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8" name="スマイル 17">
            <a:extLst>
              <a:ext uri="{FF2B5EF4-FFF2-40B4-BE49-F238E27FC236}">
                <a16:creationId xmlns:a16="http://schemas.microsoft.com/office/drawing/2014/main" id="{94E98D5A-3B95-48BB-B927-84F0EF90E9D4}"/>
              </a:ext>
            </a:extLst>
          </p:cNvPr>
          <p:cNvSpPr/>
          <p:nvPr/>
        </p:nvSpPr>
        <p:spPr bwMode="auto">
          <a:xfrm>
            <a:off x="6060281" y="4609308"/>
            <a:ext cx="541338"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四角形: 角を丸くする 18">
            <a:extLst>
              <a:ext uri="{FF2B5EF4-FFF2-40B4-BE49-F238E27FC236}">
                <a16:creationId xmlns:a16="http://schemas.microsoft.com/office/drawing/2014/main" id="{C4E73F2E-834A-495E-ACA4-0D20E85878D2}"/>
              </a:ext>
            </a:extLst>
          </p:cNvPr>
          <p:cNvSpPr/>
          <p:nvPr/>
        </p:nvSpPr>
        <p:spPr>
          <a:xfrm>
            <a:off x="3238010" y="4084639"/>
            <a:ext cx="2603500" cy="1589088"/>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話し合い</a:t>
            </a:r>
          </a:p>
        </p:txBody>
      </p:sp>
      <p:sp>
        <p:nvSpPr>
          <p:cNvPr id="20" name="正方形/長方形 19">
            <a:extLst>
              <a:ext uri="{FF2B5EF4-FFF2-40B4-BE49-F238E27FC236}">
                <a16:creationId xmlns:a16="http://schemas.microsoft.com/office/drawing/2014/main" id="{F3EA12F2-B550-484F-B25A-3D9A1C42DA35}"/>
              </a:ext>
            </a:extLst>
          </p:cNvPr>
          <p:cNvSpPr/>
          <p:nvPr/>
        </p:nvSpPr>
        <p:spPr>
          <a:xfrm>
            <a:off x="3865753" y="4627969"/>
            <a:ext cx="1696847" cy="523220"/>
          </a:xfrm>
          <a:prstGeom prst="rect">
            <a:avLst/>
          </a:prstGeom>
        </p:spPr>
        <p:txBody>
          <a:bodyPr wrap="square">
            <a:spAutoFit/>
          </a:bodyPr>
          <a:lstStyle/>
          <a:p>
            <a:r>
              <a:rPr lang="ja-JP" altLang="en-US" sz="2800">
                <a:solidFill>
                  <a:srgbClr val="404040"/>
                </a:solidFill>
                <a:latin typeface="HGPｺﾞｼｯｸE" panose="020B0900000000000000" pitchFamily="50" charset="-128"/>
                <a:ea typeface="HGPｺﾞｼｯｸE" panose="020B0900000000000000" pitchFamily="50" charset="-128"/>
              </a:rPr>
              <a:t>話し合い</a:t>
            </a:r>
          </a:p>
        </p:txBody>
      </p:sp>
    </p:spTree>
    <p:extLst>
      <p:ext uri="{BB962C8B-B14F-4D97-AF65-F5344CB8AC3E}">
        <p14:creationId xmlns:p14="http://schemas.microsoft.com/office/powerpoint/2010/main" val="45559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1EE1FBA4-DB43-4D6F-A920-EB57EAABB532}"/>
              </a:ext>
            </a:extLst>
          </p:cNvPr>
          <p:cNvSpPr>
            <a:spLocks noGrp="1"/>
          </p:cNvSpPr>
          <p:nvPr>
            <p:ph type="title"/>
          </p:nvPr>
        </p:nvSpPr>
        <p:spPr>
          <a:xfrm>
            <a:off x="0" y="-2282"/>
            <a:ext cx="9144000" cy="650083"/>
          </a:xfrm>
        </p:spPr>
        <p:txBody>
          <a:bodyPr/>
          <a:lstStyle/>
          <a:p>
            <a:r>
              <a:rPr lang="ja-JP" altLang="en-US" dirty="0"/>
              <a:t>避難者名簿の作成</a:t>
            </a:r>
          </a:p>
        </p:txBody>
      </p:sp>
      <p:sp>
        <p:nvSpPr>
          <p:cNvPr id="15" name="スライド番号プレースホルダー 3">
            <a:extLst>
              <a:ext uri="{FF2B5EF4-FFF2-40B4-BE49-F238E27FC236}">
                <a16:creationId xmlns:a16="http://schemas.microsoft.com/office/drawing/2014/main" id="{DBFEB435-6E44-45AE-9668-CE263C0D8825}"/>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13</a:t>
            </a:fld>
            <a:endParaRPr kumimoji="1" lang="ja-JP" altLang="en-US"/>
          </a:p>
        </p:txBody>
      </p:sp>
      <p:sp>
        <p:nvSpPr>
          <p:cNvPr id="19" name="正方形/長方形 18">
            <a:extLst>
              <a:ext uri="{FF2B5EF4-FFF2-40B4-BE49-F238E27FC236}">
                <a16:creationId xmlns:a16="http://schemas.microsoft.com/office/drawing/2014/main" id="{E3CB05F8-958E-4732-9C28-732356C4868F}"/>
              </a:ext>
            </a:extLst>
          </p:cNvPr>
          <p:cNvSpPr/>
          <p:nvPr/>
        </p:nvSpPr>
        <p:spPr>
          <a:xfrm>
            <a:off x="262015" y="733872"/>
            <a:ext cx="8619970" cy="1082824"/>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spc="-100" dirty="0">
                <a:solidFill>
                  <a:srgbClr val="404040"/>
                </a:solidFill>
                <a:latin typeface="HGPｺﾞｼｯｸE" panose="020B0900000000000000" pitchFamily="50" charset="-128"/>
                <a:ea typeface="HGPｺﾞｼｯｸE" panose="020B0900000000000000" pitchFamily="50" charset="-128"/>
              </a:rPr>
              <a:t>避難生活開始後、世帯ごとに詳細な名簿を作成しましょう</a:t>
            </a:r>
            <a:endParaRPr lang="en-US" altLang="ja-JP" sz="2800" spc="-100" dirty="0">
              <a:solidFill>
                <a:srgbClr val="404040"/>
              </a:solidFill>
              <a:latin typeface="HGPｺﾞｼｯｸE" panose="020B0900000000000000" pitchFamily="50" charset="-128"/>
              <a:ea typeface="HGPｺﾞｼｯｸE" panose="020B0900000000000000" pitchFamily="50" charset="-128"/>
            </a:endParaRPr>
          </a:p>
        </p:txBody>
      </p:sp>
      <p:sp>
        <p:nvSpPr>
          <p:cNvPr id="20" name="矢印: 五方向 19">
            <a:extLst>
              <a:ext uri="{FF2B5EF4-FFF2-40B4-BE49-F238E27FC236}">
                <a16:creationId xmlns:a16="http://schemas.microsoft.com/office/drawing/2014/main" id="{1E8D3995-C9C0-4135-A423-FB74058147F4}"/>
              </a:ext>
            </a:extLst>
          </p:cNvPr>
          <p:cNvSpPr/>
          <p:nvPr/>
        </p:nvSpPr>
        <p:spPr>
          <a:xfrm>
            <a:off x="391550" y="1999132"/>
            <a:ext cx="3564984" cy="475397"/>
          </a:xfrm>
          <a:prstGeom prst="homePlat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bg1"/>
                </a:solidFill>
                <a:latin typeface="HGPｺﾞｼｯｸE" panose="020B0900000000000000" pitchFamily="50" charset="-128"/>
                <a:ea typeface="HGPｺﾞｼｯｸE" panose="020B0900000000000000" pitchFamily="50" charset="-128"/>
              </a:rPr>
              <a:t>避難者名簿の活用</a:t>
            </a:r>
            <a:endParaRPr lang="en-US" altLang="ja-JP" sz="2400" b="1">
              <a:solidFill>
                <a:schemeClr val="bg1"/>
              </a:solidFill>
              <a:latin typeface="HGPｺﾞｼｯｸE" panose="020B0900000000000000" pitchFamily="50" charset="-128"/>
              <a:ea typeface="HGPｺﾞｼｯｸE" panose="020B0900000000000000" pitchFamily="50" charset="-128"/>
            </a:endParaRPr>
          </a:p>
        </p:txBody>
      </p:sp>
      <p:sp>
        <p:nvSpPr>
          <p:cNvPr id="11" name="矢印: 五方向 10">
            <a:extLst>
              <a:ext uri="{FF2B5EF4-FFF2-40B4-BE49-F238E27FC236}">
                <a16:creationId xmlns:a16="http://schemas.microsoft.com/office/drawing/2014/main" id="{C4388FAE-1583-416B-BCA7-719D0B94C4E9}"/>
              </a:ext>
            </a:extLst>
          </p:cNvPr>
          <p:cNvSpPr/>
          <p:nvPr/>
        </p:nvSpPr>
        <p:spPr>
          <a:xfrm>
            <a:off x="391550" y="4573480"/>
            <a:ext cx="3564984" cy="475397"/>
          </a:xfrm>
          <a:prstGeom prst="homePlat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bg1"/>
                </a:solidFill>
                <a:latin typeface="HGPｺﾞｼｯｸE" panose="020B0900000000000000" pitchFamily="50" charset="-128"/>
                <a:ea typeface="HGPｺﾞｼｯｸE" panose="020B0900000000000000" pitchFamily="50" charset="-128"/>
              </a:rPr>
              <a:t>ポイント</a:t>
            </a:r>
            <a:endParaRPr lang="en-US" altLang="ja-JP" sz="2400" b="1">
              <a:solidFill>
                <a:schemeClr val="bg1"/>
              </a:solidFill>
              <a:latin typeface="HGPｺﾞｼｯｸE" panose="020B0900000000000000" pitchFamily="50" charset="-128"/>
              <a:ea typeface="HGPｺﾞｼｯｸE" panose="020B0900000000000000" pitchFamily="50" charset="-128"/>
            </a:endParaRPr>
          </a:p>
        </p:txBody>
      </p:sp>
      <p:sp>
        <p:nvSpPr>
          <p:cNvPr id="12" name="テキスト プレースホルダー 2">
            <a:extLst>
              <a:ext uri="{FF2B5EF4-FFF2-40B4-BE49-F238E27FC236}">
                <a16:creationId xmlns:a16="http://schemas.microsoft.com/office/drawing/2014/main" id="{5837146C-6444-44CA-B806-CEA85FBC882B}"/>
              </a:ext>
            </a:extLst>
          </p:cNvPr>
          <p:cNvSpPr txBox="1">
            <a:spLocks/>
          </p:cNvSpPr>
          <p:nvPr/>
        </p:nvSpPr>
        <p:spPr>
          <a:xfrm>
            <a:off x="470502" y="2545545"/>
            <a:ext cx="8281612" cy="13370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どのような人が避難しているか把握し、</a:t>
            </a:r>
            <a:r>
              <a:rPr lang="ja-JP" altLang="en-US" sz="2000" dirty="0">
                <a:solidFill>
                  <a:srgbClr val="FF2800"/>
                </a:solidFill>
                <a:latin typeface="HGPｺﾞｼｯｸE" panose="020B0900000000000000" pitchFamily="50" charset="-128"/>
                <a:ea typeface="HGPｺﾞｼｯｸE" panose="020B0900000000000000" pitchFamily="50" charset="-128"/>
              </a:rPr>
              <a:t>避難者の特性に応じた支援を実施</a:t>
            </a:r>
            <a:r>
              <a:rPr lang="ja-JP" altLang="en-US" sz="2000" dirty="0">
                <a:solidFill>
                  <a:srgbClr val="404040"/>
                </a:solidFill>
                <a:latin typeface="HGPｺﾞｼｯｸE" panose="020B0900000000000000" pitchFamily="50" charset="-128"/>
                <a:ea typeface="HGPｺﾞｼｯｸE" panose="020B0900000000000000" pitchFamily="50" charset="-128"/>
              </a:rPr>
              <a:t>するために活用</a:t>
            </a:r>
            <a:endParaRPr lang="en-US" altLang="ja-JP" sz="2000" dirty="0">
              <a:solidFill>
                <a:srgbClr val="404040"/>
              </a:solidFill>
              <a:latin typeface="HGPｺﾞｼｯｸE" panose="020B0900000000000000" pitchFamily="50" charset="-128"/>
              <a:ea typeface="HGPｺﾞｼｯｸE" panose="020B0900000000000000" pitchFamily="50" charset="-128"/>
            </a:endParaRPr>
          </a:p>
          <a:p>
            <a:pPr lvl="1"/>
            <a:r>
              <a:rPr lang="ja-JP" altLang="en-US" sz="2000" dirty="0">
                <a:solidFill>
                  <a:srgbClr val="404040"/>
                </a:solidFill>
                <a:latin typeface="HGPｺﾞｼｯｸE" panose="020B0900000000000000" pitchFamily="50" charset="-128"/>
                <a:ea typeface="HGPｺﾞｼｯｸE" panose="020B0900000000000000" pitchFamily="50" charset="-128"/>
              </a:rPr>
              <a:t>避難者の人数や状況を把握して、</a:t>
            </a:r>
            <a:r>
              <a:rPr lang="ja-JP" altLang="en-US" sz="2000" dirty="0">
                <a:solidFill>
                  <a:srgbClr val="FF2800"/>
                </a:solidFill>
                <a:latin typeface="HGPｺﾞｼｯｸE" panose="020B0900000000000000" pitchFamily="50" charset="-128"/>
                <a:ea typeface="HGPｺﾞｼｯｸE" panose="020B0900000000000000" pitchFamily="50" charset="-128"/>
              </a:rPr>
              <a:t>物資等（水・食料・生活必需品等）を配布する</a:t>
            </a:r>
            <a:endParaRPr lang="en-US" altLang="ja-JP" sz="2000" dirty="0">
              <a:solidFill>
                <a:srgbClr val="FF2800"/>
              </a:solidFill>
              <a:latin typeface="HGPｺﾞｼｯｸE" panose="020B0900000000000000" pitchFamily="50" charset="-128"/>
              <a:ea typeface="HGPｺﾞｼｯｸE" panose="020B0900000000000000" pitchFamily="50" charset="-128"/>
            </a:endParaRPr>
          </a:p>
          <a:p>
            <a:pPr lvl="1"/>
            <a:r>
              <a:rPr lang="ja-JP" altLang="en-US" sz="2000" dirty="0">
                <a:solidFill>
                  <a:srgbClr val="404040"/>
                </a:solidFill>
                <a:latin typeface="HGPｺﾞｼｯｸE" panose="020B0900000000000000" pitchFamily="50" charset="-128"/>
                <a:ea typeface="HGPｺﾞｼｯｸE" panose="020B0900000000000000" pitchFamily="50" charset="-128"/>
              </a:rPr>
              <a:t>避難者の職能や特技等を把握して、</a:t>
            </a:r>
            <a:r>
              <a:rPr lang="ja-JP" altLang="en-US" sz="2000" dirty="0">
                <a:solidFill>
                  <a:srgbClr val="FF2800"/>
                </a:solidFill>
                <a:latin typeface="HGPｺﾞｼｯｸE" panose="020B0900000000000000" pitchFamily="50" charset="-128"/>
                <a:ea typeface="HGPｺﾞｼｯｸE" panose="020B0900000000000000" pitchFamily="50" charset="-128"/>
              </a:rPr>
              <a:t>避難所運営に積極的に協力してもらう人を確保する</a:t>
            </a:r>
            <a:endParaRPr lang="en-US" altLang="ja-JP" sz="2000" dirty="0">
              <a:solidFill>
                <a:srgbClr val="404040"/>
              </a:solidFill>
              <a:latin typeface="HGPｺﾞｼｯｸE" panose="020B0900000000000000" pitchFamily="50" charset="-128"/>
              <a:ea typeface="HGPｺﾞｼｯｸE" panose="020B0900000000000000" pitchFamily="50" charset="-128"/>
            </a:endParaRPr>
          </a:p>
          <a:p>
            <a:pPr marL="457200" lvl="1" indent="0">
              <a:buNone/>
            </a:pP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3" name="テキスト プレースホルダー 2">
            <a:extLst>
              <a:ext uri="{FF2B5EF4-FFF2-40B4-BE49-F238E27FC236}">
                <a16:creationId xmlns:a16="http://schemas.microsoft.com/office/drawing/2014/main" id="{14095D4A-08DB-4ADD-A6D7-3B8B2582F395}"/>
              </a:ext>
            </a:extLst>
          </p:cNvPr>
          <p:cNvSpPr txBox="1">
            <a:spLocks/>
          </p:cNvSpPr>
          <p:nvPr/>
        </p:nvSpPr>
        <p:spPr>
          <a:xfrm>
            <a:off x="531899" y="5104717"/>
            <a:ext cx="8101642" cy="1753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きめ細やかな支援を実現するため、</a:t>
            </a:r>
            <a:r>
              <a:rPr lang="ja-JP" altLang="en-US" sz="2000" dirty="0">
                <a:solidFill>
                  <a:srgbClr val="FF2800"/>
                </a:solidFill>
                <a:latin typeface="HGPｺﾞｼｯｸE" panose="020B0900000000000000" pitchFamily="50" charset="-128"/>
                <a:ea typeface="HGPｺﾞｼｯｸE" panose="020B0900000000000000" pitchFamily="50" charset="-128"/>
              </a:rPr>
              <a:t>名簿にはできるだけ細かく記載</a:t>
            </a: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してもらう　（氏名、生年月日、性別、住所、支援の必要性の有無等（健康状態、保育・介護の要否など）、職能・特技など）</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lvl="1"/>
            <a:r>
              <a:rPr lang="ja-JP" altLang="en-US" sz="2000" dirty="0">
                <a:solidFill>
                  <a:srgbClr val="FF2800"/>
                </a:solidFill>
                <a:latin typeface="HGPｺﾞｼｯｸE" panose="020B0900000000000000" pitchFamily="50" charset="-128"/>
                <a:ea typeface="HGPｺﾞｼｯｸE" panose="020B0900000000000000" pitchFamily="50" charset="-128"/>
              </a:rPr>
              <a:t>個人情報のため、情報管理を徹底</a:t>
            </a: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する</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lvl="1"/>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受け入れ時は、代表者氏名や人数、配慮が必要かなどを把握する</a:t>
            </a:r>
            <a:endParaRPr lang="en-US" altLang="ja-JP" sz="1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9934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1EE1FBA4-DB43-4D6F-A920-EB57EAABB532}"/>
              </a:ext>
            </a:extLst>
          </p:cNvPr>
          <p:cNvSpPr>
            <a:spLocks noGrp="1"/>
          </p:cNvSpPr>
          <p:nvPr>
            <p:ph type="title"/>
          </p:nvPr>
        </p:nvSpPr>
        <p:spPr>
          <a:xfrm>
            <a:off x="0" y="4334"/>
            <a:ext cx="9144000" cy="650083"/>
          </a:xfrm>
        </p:spPr>
        <p:txBody>
          <a:bodyPr/>
          <a:lstStyle/>
          <a:p>
            <a:r>
              <a:rPr lang="ja-JP" altLang="en-US" dirty="0"/>
              <a:t>避難者名簿の項目例</a:t>
            </a:r>
          </a:p>
        </p:txBody>
      </p:sp>
      <p:sp>
        <p:nvSpPr>
          <p:cNvPr id="15" name="スライド番号プレースホルダー 3">
            <a:extLst>
              <a:ext uri="{FF2B5EF4-FFF2-40B4-BE49-F238E27FC236}">
                <a16:creationId xmlns:a16="http://schemas.microsoft.com/office/drawing/2014/main" id="{DBFEB435-6E44-45AE-9668-CE263C0D8825}"/>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14</a:t>
            </a:fld>
            <a:endParaRPr kumimoji="1" lang="ja-JP" altLang="en-US"/>
          </a:p>
        </p:txBody>
      </p:sp>
      <p:sp>
        <p:nvSpPr>
          <p:cNvPr id="19" name="正方形/長方形 18">
            <a:extLst>
              <a:ext uri="{FF2B5EF4-FFF2-40B4-BE49-F238E27FC236}">
                <a16:creationId xmlns:a16="http://schemas.microsoft.com/office/drawing/2014/main" id="{E3CB05F8-958E-4732-9C28-732356C4868F}"/>
              </a:ext>
            </a:extLst>
          </p:cNvPr>
          <p:cNvSpPr/>
          <p:nvPr/>
        </p:nvSpPr>
        <p:spPr>
          <a:xfrm>
            <a:off x="262015" y="733872"/>
            <a:ext cx="8619970" cy="1082824"/>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避難者名簿の活用を踏まえ、あらかじめ避難名簿の</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様式を整えておきましょう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p:txBody>
      </p:sp>
      <p:graphicFrame>
        <p:nvGraphicFramePr>
          <p:cNvPr id="2" name="表 2">
            <a:extLst>
              <a:ext uri="{FF2B5EF4-FFF2-40B4-BE49-F238E27FC236}">
                <a16:creationId xmlns:a16="http://schemas.microsoft.com/office/drawing/2014/main" id="{F6A8D560-1B84-4886-A226-FED979499EFF}"/>
              </a:ext>
            </a:extLst>
          </p:cNvPr>
          <p:cNvGraphicFramePr>
            <a:graphicFrameLocks noGrp="1"/>
          </p:cNvGraphicFramePr>
          <p:nvPr>
            <p:extLst>
              <p:ext uri="{D42A27DB-BD31-4B8C-83A1-F6EECF244321}">
                <p14:modId xmlns:p14="http://schemas.microsoft.com/office/powerpoint/2010/main" val="1442628489"/>
              </p:ext>
            </p:extLst>
          </p:nvPr>
        </p:nvGraphicFramePr>
        <p:xfrm>
          <a:off x="513786" y="1928268"/>
          <a:ext cx="8004368" cy="4784040"/>
        </p:xfrm>
        <a:graphic>
          <a:graphicData uri="http://schemas.openxmlformats.org/drawingml/2006/table">
            <a:tbl>
              <a:tblPr firstRow="1" bandRow="1">
                <a:tableStyleId>{5C22544A-7EE6-4342-B048-85BDC9FD1C3A}</a:tableStyleId>
              </a:tblPr>
              <a:tblGrid>
                <a:gridCol w="4002184">
                  <a:extLst>
                    <a:ext uri="{9D8B030D-6E8A-4147-A177-3AD203B41FA5}">
                      <a16:colId xmlns:a16="http://schemas.microsoft.com/office/drawing/2014/main" val="3193574878"/>
                    </a:ext>
                  </a:extLst>
                </a:gridCol>
                <a:gridCol w="4002184">
                  <a:extLst>
                    <a:ext uri="{9D8B030D-6E8A-4147-A177-3AD203B41FA5}">
                      <a16:colId xmlns:a16="http://schemas.microsoft.com/office/drawing/2014/main" val="4135258788"/>
                    </a:ext>
                  </a:extLst>
                </a:gridCol>
              </a:tblGrid>
              <a:tr h="670230">
                <a:tc gridSpan="2">
                  <a:txBody>
                    <a:bodyPr/>
                    <a:lstStyle/>
                    <a:p>
                      <a:pPr algn="ctr"/>
                      <a:r>
                        <a:rPr kumimoji="1" lang="ja-JP" altLang="en-US" sz="2000" dirty="0">
                          <a:latin typeface="HGPｺﾞｼｯｸE" panose="020B0900000000000000" pitchFamily="50" charset="-128"/>
                          <a:ea typeface="HGPｺﾞｼｯｸE" panose="020B0900000000000000" pitchFamily="50" charset="-128"/>
                        </a:rPr>
                        <a:t>避難者名簿の項目例</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35A16B"/>
                    </a:solidFill>
                  </a:tcPr>
                </a:tc>
                <a:tc hMerge="1">
                  <a:txBody>
                    <a:bodyPr/>
                    <a:lstStyle/>
                    <a:p>
                      <a:endParaRPr kumimoji="1" lang="ja-JP" altLang="en-US" dirty="0"/>
                    </a:p>
                  </a:txBody>
                  <a:tcPr>
                    <a:solidFill>
                      <a:schemeClr val="accent2"/>
                    </a:solidFill>
                  </a:tcPr>
                </a:tc>
                <a:extLst>
                  <a:ext uri="{0D108BD9-81ED-4DB2-BD59-A6C34878D82A}">
                    <a16:rowId xmlns:a16="http://schemas.microsoft.com/office/drawing/2014/main" val="3013531239"/>
                  </a:ext>
                </a:extLst>
              </a:tr>
              <a:tr h="670230">
                <a:tc>
                  <a:txBody>
                    <a:bodyPr/>
                    <a:lstStyle/>
                    <a:p>
                      <a:r>
                        <a:rPr kumimoji="1" lang="ja-JP" altLang="en-US" sz="2000" dirty="0">
                          <a:solidFill>
                            <a:srgbClr val="404040"/>
                          </a:solidFill>
                          <a:latin typeface="HGPｺﾞｼｯｸE" panose="020B0900000000000000" pitchFamily="50" charset="-128"/>
                          <a:ea typeface="HGPｺﾞｼｯｸE" panose="020B0900000000000000" pitchFamily="50" charset="-128"/>
                        </a:rPr>
                        <a:t>入所年月日</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rgbClr val="404040"/>
                          </a:solidFill>
                          <a:latin typeface="HGPｺﾞｼｯｸE" panose="020B0900000000000000" pitchFamily="50" charset="-128"/>
                          <a:ea typeface="HGPｺﾞｼｯｸE" panose="020B0900000000000000" pitchFamily="50" charset="-128"/>
                        </a:rPr>
                        <a:t>自宅の被害状況</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solidFill>
                  </a:tcPr>
                </a:tc>
                <a:extLst>
                  <a:ext uri="{0D108BD9-81ED-4DB2-BD59-A6C34878D82A}">
                    <a16:rowId xmlns:a16="http://schemas.microsoft.com/office/drawing/2014/main" val="2313083206"/>
                  </a:ext>
                </a:extLst>
              </a:tr>
              <a:tr h="670230">
                <a:tc>
                  <a:txBody>
                    <a:bodyPr/>
                    <a:lstStyle/>
                    <a:p>
                      <a:r>
                        <a:rPr kumimoji="1" lang="ja-JP" altLang="en-US" sz="2000" dirty="0">
                          <a:solidFill>
                            <a:srgbClr val="404040"/>
                          </a:solidFill>
                          <a:latin typeface="HGPｺﾞｼｯｸE" panose="020B0900000000000000" pitchFamily="50" charset="-128"/>
                          <a:ea typeface="HGPｺﾞｼｯｸE" panose="020B0900000000000000" pitchFamily="50" charset="-128"/>
                        </a:rPr>
                        <a:t>氏名（世帯主、家族）</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r>
                        <a:rPr kumimoji="1" lang="ja-JP" altLang="en-US" sz="2000" dirty="0">
                          <a:solidFill>
                            <a:srgbClr val="404040"/>
                          </a:solidFill>
                          <a:latin typeface="HGPｺﾞｼｯｸE" panose="020B0900000000000000" pitchFamily="50" charset="-128"/>
                          <a:ea typeface="HGPｺﾞｼｯｸE" panose="020B0900000000000000" pitchFamily="50" charset="-128"/>
                        </a:rPr>
                        <a:t>特に配慮が必要なこと</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0854814"/>
                  </a:ext>
                </a:extLst>
              </a:tr>
              <a:tr h="670230">
                <a:tc>
                  <a:txBody>
                    <a:bodyPr/>
                    <a:lstStyle/>
                    <a:p>
                      <a:r>
                        <a:rPr kumimoji="1" lang="ja-JP" altLang="en-US" sz="2000" dirty="0">
                          <a:solidFill>
                            <a:srgbClr val="404040"/>
                          </a:solidFill>
                          <a:latin typeface="HGPｺﾞｼｯｸE" panose="020B0900000000000000" pitchFamily="50" charset="-128"/>
                          <a:ea typeface="HGPｺﾞｼｯｸE" panose="020B0900000000000000" pitchFamily="50" charset="-128"/>
                        </a:rPr>
                        <a:t>年齢（世帯主、家族）</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solidFill>
                  </a:tcPr>
                </a:tc>
                <a:tc>
                  <a:txBody>
                    <a:bodyPr/>
                    <a:lstStyle/>
                    <a:p>
                      <a:r>
                        <a:rPr kumimoji="1" lang="ja-JP" altLang="en-US" sz="2000" dirty="0">
                          <a:solidFill>
                            <a:srgbClr val="404040"/>
                          </a:solidFill>
                          <a:latin typeface="HGPｺﾞｼｯｸE" panose="020B0900000000000000" pitchFamily="50" charset="-128"/>
                          <a:ea typeface="HGPｺﾞｼｯｸE" panose="020B0900000000000000" pitchFamily="50" charset="-128"/>
                        </a:rPr>
                        <a:t>運営に協力できること</a:t>
                      </a:r>
                      <a:endParaRPr kumimoji="1" lang="en-US" altLang="ja-JP" sz="2000" dirty="0">
                        <a:solidFill>
                          <a:srgbClr val="404040"/>
                        </a:solidFill>
                        <a:latin typeface="HGPｺﾞｼｯｸE" panose="020B0900000000000000" pitchFamily="50" charset="-128"/>
                        <a:ea typeface="HGPｺﾞｼｯｸE" panose="020B0900000000000000" pitchFamily="50" charset="-128"/>
                      </a:endParaRPr>
                    </a:p>
                    <a:p>
                      <a:r>
                        <a:rPr kumimoji="1" lang="ja-JP" altLang="en-US" sz="2000" dirty="0">
                          <a:solidFill>
                            <a:srgbClr val="404040"/>
                          </a:solidFill>
                          <a:latin typeface="HGPｺﾞｼｯｸE" panose="020B0900000000000000" pitchFamily="50" charset="-128"/>
                          <a:ea typeface="HGPｺﾞｼｯｸE" panose="020B0900000000000000" pitchFamily="50" charset="-128"/>
                        </a:rPr>
                        <a:t>（特技・免許等）</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solidFill>
                  </a:tcPr>
                </a:tc>
                <a:extLst>
                  <a:ext uri="{0D108BD9-81ED-4DB2-BD59-A6C34878D82A}">
                    <a16:rowId xmlns:a16="http://schemas.microsoft.com/office/drawing/2014/main" val="2306339417"/>
                  </a:ext>
                </a:extLst>
              </a:tr>
              <a:tr h="670230">
                <a:tc>
                  <a:txBody>
                    <a:bodyPr/>
                    <a:lstStyle/>
                    <a:p>
                      <a:r>
                        <a:rPr kumimoji="1" lang="ja-JP" altLang="en-US" sz="2000" dirty="0">
                          <a:solidFill>
                            <a:srgbClr val="404040"/>
                          </a:solidFill>
                          <a:latin typeface="HGPｺﾞｼｯｸE" panose="020B0900000000000000" pitchFamily="50" charset="-128"/>
                          <a:ea typeface="HGPｺﾞｼｯｸE" panose="020B0900000000000000" pitchFamily="50" charset="-128"/>
                        </a:rPr>
                        <a:t>性別（世帯主、家族）</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r>
                        <a:rPr kumimoji="1" lang="ja-JP" altLang="en-US" sz="2000" dirty="0">
                          <a:solidFill>
                            <a:srgbClr val="404040"/>
                          </a:solidFill>
                          <a:latin typeface="HGPｺﾞｼｯｸE" panose="020B0900000000000000" pitchFamily="50" charset="-128"/>
                          <a:ea typeface="HGPｺﾞｼｯｸE" panose="020B0900000000000000" pitchFamily="50" charset="-128"/>
                        </a:rPr>
                        <a:t>安否確認への対応</a:t>
                      </a:r>
                      <a:endParaRPr kumimoji="1" lang="en-US" altLang="ja-JP" sz="2000" dirty="0">
                        <a:solidFill>
                          <a:srgbClr val="404040"/>
                        </a:solidFill>
                        <a:latin typeface="HGPｺﾞｼｯｸE" panose="020B0900000000000000" pitchFamily="50" charset="-128"/>
                        <a:ea typeface="HGPｺﾞｼｯｸE" panose="020B0900000000000000" pitchFamily="50" charset="-128"/>
                      </a:endParaRPr>
                    </a:p>
                    <a:p>
                      <a:r>
                        <a:rPr kumimoji="1" lang="ja-JP" altLang="en-US" sz="2000" dirty="0">
                          <a:solidFill>
                            <a:srgbClr val="404040"/>
                          </a:solidFill>
                          <a:latin typeface="HGPｺﾞｼｯｸE" panose="020B0900000000000000" pitchFamily="50" charset="-128"/>
                          <a:ea typeface="HGPｺﾞｼｯｸE" panose="020B0900000000000000" pitchFamily="50" charset="-128"/>
                        </a:rPr>
                        <a:t>（公開・非公開）</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8348827"/>
                  </a:ext>
                </a:extLst>
              </a:tr>
              <a:tr h="670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rgbClr val="404040"/>
                          </a:solidFill>
                          <a:latin typeface="HGPｺﾞｼｯｸE" panose="020B0900000000000000" pitchFamily="50" charset="-128"/>
                          <a:ea typeface="HGPｺﾞｼｯｸE" panose="020B0900000000000000" pitchFamily="50" charset="-128"/>
                        </a:rPr>
                        <a:t>住所</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solidFill>
                  </a:tcPr>
                </a:tc>
                <a:tc>
                  <a:txBody>
                    <a:bodyPr/>
                    <a:lstStyle/>
                    <a:p>
                      <a:r>
                        <a:rPr kumimoji="1" lang="ja-JP" altLang="en-US" sz="2000" dirty="0">
                          <a:solidFill>
                            <a:srgbClr val="404040"/>
                          </a:solidFill>
                          <a:latin typeface="HGPｺﾞｼｯｸE" panose="020B0900000000000000" pitchFamily="50" charset="-128"/>
                          <a:ea typeface="HGPｺﾞｼｯｸE" panose="020B0900000000000000" pitchFamily="50" charset="-128"/>
                        </a:rPr>
                        <a:t>自家用車の駐車の有無</a:t>
                      </a:r>
                      <a:endParaRPr kumimoji="1" lang="en-US" altLang="ja-JP" sz="2000" dirty="0">
                        <a:solidFill>
                          <a:srgbClr val="404040"/>
                        </a:solidFill>
                        <a:latin typeface="HGPｺﾞｼｯｸE" panose="020B0900000000000000" pitchFamily="50" charset="-128"/>
                        <a:ea typeface="HGPｺﾞｼｯｸE" panose="020B0900000000000000" pitchFamily="50" charset="-128"/>
                      </a:endParaRPr>
                    </a:p>
                    <a:p>
                      <a:r>
                        <a:rPr kumimoji="1" lang="ja-JP" altLang="en-US" sz="2000" dirty="0">
                          <a:solidFill>
                            <a:srgbClr val="404040"/>
                          </a:solidFill>
                          <a:latin typeface="HGPｺﾞｼｯｸE" panose="020B0900000000000000" pitchFamily="50" charset="-128"/>
                          <a:ea typeface="HGPｺﾞｼｯｸE" panose="020B0900000000000000" pitchFamily="50" charset="-128"/>
                        </a:rPr>
                        <a:t>（自家用車の情報）</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solidFill>
                  </a:tcPr>
                </a:tc>
                <a:extLst>
                  <a:ext uri="{0D108BD9-81ED-4DB2-BD59-A6C34878D82A}">
                    <a16:rowId xmlns:a16="http://schemas.microsoft.com/office/drawing/2014/main" val="1593334676"/>
                  </a:ext>
                </a:extLst>
              </a:tr>
              <a:tr h="670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rgbClr val="404040"/>
                          </a:solidFill>
                          <a:latin typeface="HGPｺﾞｼｯｸE" panose="020B0900000000000000" pitchFamily="50" charset="-128"/>
                          <a:ea typeface="HGPｺﾞｼｯｸE" panose="020B0900000000000000" pitchFamily="50" charset="-128"/>
                        </a:rPr>
                        <a:t>電話番号</a:t>
                      </a: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r>
                        <a:rPr kumimoji="1" lang="ja-JP" altLang="en-US" sz="2000" dirty="0">
                          <a:solidFill>
                            <a:srgbClr val="404040"/>
                          </a:solidFill>
                          <a:latin typeface="HGPｺﾞｼｯｸE" panose="020B0900000000000000" pitchFamily="50" charset="-128"/>
                          <a:ea typeface="HGPｺﾞｼｯｸE" panose="020B0900000000000000" pitchFamily="50" charset="-128"/>
                        </a:rPr>
                        <a:t>ペットの状況（同伴希望等）</a:t>
                      </a:r>
                      <a:endParaRPr lang="ja-JP" altLang="en-US" sz="2000" dirty="0">
                        <a:solidFill>
                          <a:srgbClr val="404040"/>
                        </a:solidFill>
                      </a:endParaRPr>
                    </a:p>
                  </a:txBody>
                  <a:tcPr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5102542"/>
                  </a:ext>
                </a:extLst>
              </a:tr>
            </a:tbl>
          </a:graphicData>
        </a:graphic>
      </p:graphicFrame>
    </p:spTree>
    <p:extLst>
      <p:ext uri="{BB962C8B-B14F-4D97-AF65-F5344CB8AC3E}">
        <p14:creationId xmlns:p14="http://schemas.microsoft.com/office/powerpoint/2010/main" val="294093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8069DC88-98CD-424E-AB8F-9C1CA2A0AC49}"/>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15</a:t>
            </a:fld>
            <a:endParaRPr kumimoji="1" lang="ja-JP" altLang="en-US"/>
          </a:p>
        </p:txBody>
      </p:sp>
      <p:sp>
        <p:nvSpPr>
          <p:cNvPr id="10" name="タイトル 2">
            <a:extLst>
              <a:ext uri="{FF2B5EF4-FFF2-40B4-BE49-F238E27FC236}">
                <a16:creationId xmlns:a16="http://schemas.microsoft.com/office/drawing/2014/main" id="{BB5A26D5-BD92-4012-B76F-DD6B77076F67}"/>
              </a:ext>
            </a:extLst>
          </p:cNvPr>
          <p:cNvSpPr txBox="1">
            <a:spLocks/>
          </p:cNvSpPr>
          <p:nvPr/>
        </p:nvSpPr>
        <p:spPr>
          <a:xfrm>
            <a:off x="693957" y="172632"/>
            <a:ext cx="775608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こんなとき、どうする？</a:t>
            </a:r>
          </a:p>
        </p:txBody>
      </p:sp>
      <p:sp>
        <p:nvSpPr>
          <p:cNvPr id="12" name="正方形/長方形 11">
            <a:extLst>
              <a:ext uri="{FF2B5EF4-FFF2-40B4-BE49-F238E27FC236}">
                <a16:creationId xmlns:a16="http://schemas.microsoft.com/office/drawing/2014/main" id="{E3EE83AF-6F0B-4583-8102-03AAECBFED11}"/>
              </a:ext>
            </a:extLst>
          </p:cNvPr>
          <p:cNvSpPr/>
          <p:nvPr/>
        </p:nvSpPr>
        <p:spPr>
          <a:xfrm>
            <a:off x="283864" y="958447"/>
            <a:ext cx="8511793" cy="3693319"/>
          </a:xfrm>
          <a:prstGeom prst="rect">
            <a:avLst/>
          </a:prstGeom>
        </p:spPr>
        <p:txBody>
          <a:bodyPr wrap="square">
            <a:spAutoFit/>
          </a:bodyPr>
          <a:lstStyle/>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あなたが運営者の立場だったら、どうするか考えて</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みましょう！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a:spcAft>
                <a:spcPts val="600"/>
              </a:spcAft>
            </a:pPr>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問い</a:t>
            </a:r>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１分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marL="342900" indent="-342900">
              <a:buFont typeface="Arial" panose="020B0604020202020204" pitchFamily="34" charset="0"/>
              <a:buChar char="•"/>
            </a:pPr>
            <a:r>
              <a:rPr lang="ja-JP" altLang="en-US" sz="2800" spc="-120" dirty="0">
                <a:solidFill>
                  <a:srgbClr val="404040"/>
                </a:solidFill>
                <a:latin typeface="HGPｺﾞｼｯｸE" panose="020B0900000000000000" pitchFamily="50" charset="-128"/>
                <a:ea typeface="HGPｺﾞｼｯｸE" panose="020B0900000000000000" pitchFamily="50" charset="-128"/>
              </a:rPr>
              <a:t>災害の規模が大きく、避難所での生活が長引きそうです</a:t>
            </a:r>
            <a:r>
              <a:rPr lang="ja-JP" altLang="en-US" sz="2800" dirty="0">
                <a:solidFill>
                  <a:srgbClr val="404040"/>
                </a:solidFill>
                <a:latin typeface="HGPｺﾞｼｯｸE" panose="020B0900000000000000" pitchFamily="50" charset="-128"/>
                <a:ea typeface="HGPｺﾞｼｯｸE" panose="020B0900000000000000" pitchFamily="50" charset="-128"/>
              </a:rPr>
              <a:t>。夜の消灯時間を</a:t>
            </a:r>
            <a:r>
              <a:rPr lang="en-US" altLang="ja-JP" sz="2800" dirty="0">
                <a:solidFill>
                  <a:srgbClr val="404040"/>
                </a:solidFill>
                <a:latin typeface="HGPｺﾞｼｯｸE" panose="020B0900000000000000" pitchFamily="50" charset="-128"/>
                <a:ea typeface="HGPｺﾞｼｯｸE" panose="020B0900000000000000" pitchFamily="50" charset="-128"/>
              </a:rPr>
              <a:t>22</a:t>
            </a:r>
            <a:r>
              <a:rPr lang="ja-JP" altLang="en-US" sz="2800" dirty="0">
                <a:solidFill>
                  <a:srgbClr val="404040"/>
                </a:solidFill>
                <a:latin typeface="HGPｺﾞｼｯｸE" panose="020B0900000000000000" pitchFamily="50" charset="-128"/>
                <a:ea typeface="HGPｺﾞｼｯｸE" panose="020B0900000000000000" pitchFamily="50" charset="-128"/>
              </a:rPr>
              <a:t>時としていましたが、幼稚園の</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お子さんのお母さんたちから、「子どもが</a:t>
            </a:r>
            <a:r>
              <a:rPr lang="en-US" altLang="ja-JP" sz="2800" dirty="0">
                <a:solidFill>
                  <a:srgbClr val="404040"/>
                </a:solidFill>
                <a:latin typeface="HGPｺﾞｼｯｸE" panose="020B0900000000000000" pitchFamily="50" charset="-128"/>
                <a:ea typeface="HGPｺﾞｼｯｸE" panose="020B0900000000000000" pitchFamily="50" charset="-128"/>
              </a:rPr>
              <a:t>21</a:t>
            </a:r>
            <a:r>
              <a:rPr lang="ja-JP" altLang="en-US" sz="2800" dirty="0">
                <a:solidFill>
                  <a:srgbClr val="404040"/>
                </a:solidFill>
                <a:latin typeface="HGPｺﾞｼｯｸE" panose="020B0900000000000000" pitchFamily="50" charset="-128"/>
                <a:ea typeface="HGPｺﾞｼｯｸE" panose="020B0900000000000000" pitchFamily="50" charset="-128"/>
              </a:rPr>
              <a:t>時頃眠たくなるが、明るくて寝れないので、何とかならないか？」と相談されました。どのように対応しますか？</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p:txBody>
      </p:sp>
      <p:sp>
        <p:nvSpPr>
          <p:cNvPr id="21" name="正方形/長方形 20">
            <a:extLst>
              <a:ext uri="{FF2B5EF4-FFF2-40B4-BE49-F238E27FC236}">
                <a16:creationId xmlns:a16="http://schemas.microsoft.com/office/drawing/2014/main" id="{9DC078A0-8117-41AA-A747-A65A2219DD29}"/>
              </a:ext>
            </a:extLst>
          </p:cNvPr>
          <p:cNvSpPr/>
          <p:nvPr/>
        </p:nvSpPr>
        <p:spPr>
          <a:xfrm>
            <a:off x="2665557" y="4802878"/>
            <a:ext cx="4421044" cy="1538883"/>
          </a:xfrm>
          <a:prstGeom prst="rect">
            <a:avLst/>
          </a:prstGeom>
        </p:spPr>
        <p:txBody>
          <a:bodyPr wrap="square">
            <a:spAutoFit/>
          </a:bodyPr>
          <a:lstStyle/>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Ａ．消灯時間を</a:t>
            </a:r>
            <a:r>
              <a:rPr lang="en-US" altLang="ja-JP" sz="2800" dirty="0">
                <a:solidFill>
                  <a:srgbClr val="404040"/>
                </a:solidFill>
                <a:latin typeface="HGPｺﾞｼｯｸE" panose="020B0900000000000000" pitchFamily="50" charset="-128"/>
                <a:ea typeface="HGPｺﾞｼｯｸE" panose="020B0900000000000000" pitchFamily="50" charset="-128"/>
              </a:rPr>
              <a:t>21</a:t>
            </a:r>
            <a:r>
              <a:rPr lang="ja-JP" altLang="en-US" sz="2800" dirty="0">
                <a:solidFill>
                  <a:srgbClr val="404040"/>
                </a:solidFill>
                <a:latin typeface="HGPｺﾞｼｯｸE" panose="020B0900000000000000" pitchFamily="50" charset="-128"/>
                <a:ea typeface="HGPｺﾞｼｯｸE" panose="020B0900000000000000" pitchFamily="50" charset="-128"/>
              </a:rPr>
              <a:t>時にする</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Ｂ．我慢してもらう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Ｃ．その他</a:t>
            </a:r>
          </a:p>
        </p:txBody>
      </p:sp>
    </p:spTree>
    <p:extLst>
      <p:ext uri="{BB962C8B-B14F-4D97-AF65-F5344CB8AC3E}">
        <p14:creationId xmlns:p14="http://schemas.microsoft.com/office/powerpoint/2010/main" val="195949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8069DC88-98CD-424E-AB8F-9C1CA2A0AC49}"/>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16</a:t>
            </a:fld>
            <a:endParaRPr kumimoji="1" lang="ja-JP" altLang="en-US"/>
          </a:p>
        </p:txBody>
      </p:sp>
      <p:sp>
        <p:nvSpPr>
          <p:cNvPr id="10" name="タイトル 2">
            <a:extLst>
              <a:ext uri="{FF2B5EF4-FFF2-40B4-BE49-F238E27FC236}">
                <a16:creationId xmlns:a16="http://schemas.microsoft.com/office/drawing/2014/main" id="{BB5A26D5-BD92-4012-B76F-DD6B77076F67}"/>
              </a:ext>
            </a:extLst>
          </p:cNvPr>
          <p:cNvSpPr txBox="1">
            <a:spLocks/>
          </p:cNvSpPr>
          <p:nvPr/>
        </p:nvSpPr>
        <p:spPr>
          <a:xfrm>
            <a:off x="693957" y="172632"/>
            <a:ext cx="775608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こんなとき、どうする？</a:t>
            </a:r>
          </a:p>
        </p:txBody>
      </p:sp>
      <p:sp>
        <p:nvSpPr>
          <p:cNvPr id="12" name="正方形/長方形 11">
            <a:extLst>
              <a:ext uri="{FF2B5EF4-FFF2-40B4-BE49-F238E27FC236}">
                <a16:creationId xmlns:a16="http://schemas.microsoft.com/office/drawing/2014/main" id="{E3EE83AF-6F0B-4583-8102-03AAECBFED11}"/>
              </a:ext>
            </a:extLst>
          </p:cNvPr>
          <p:cNvSpPr/>
          <p:nvPr/>
        </p:nvSpPr>
        <p:spPr>
          <a:xfrm>
            <a:off x="283864" y="958447"/>
            <a:ext cx="8511793" cy="1815882"/>
          </a:xfrm>
          <a:prstGeom prst="rect">
            <a:avLst/>
          </a:prstGeom>
        </p:spPr>
        <p:txBody>
          <a:bodyPr wrap="square">
            <a:spAutoFit/>
          </a:bodyPr>
          <a:lstStyle/>
          <a:p>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グループ検討</a:t>
            </a:r>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５分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marL="342900" indent="-342900">
              <a:buFont typeface="Arial" panose="020B0604020202020204" pitchFamily="34" charset="0"/>
              <a:buChar char="•"/>
            </a:pPr>
            <a:r>
              <a:rPr lang="ja-JP" altLang="en-US" sz="2800" dirty="0">
                <a:solidFill>
                  <a:srgbClr val="404040"/>
                </a:solidFill>
                <a:latin typeface="HGPｺﾞｼｯｸE" panose="020B0900000000000000" pitchFamily="50" charset="-128"/>
                <a:ea typeface="HGPｺﾞｼｯｸE" panose="020B0900000000000000" pitchFamily="50" charset="-128"/>
              </a:rPr>
              <a:t>グループで、自分ならどうするか、それはなぜか、</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よりよい方法はないか、について意見を交換して</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みましょう。</a:t>
            </a:r>
          </a:p>
        </p:txBody>
      </p:sp>
      <p:sp>
        <p:nvSpPr>
          <p:cNvPr id="13" name="スマイル 12">
            <a:extLst>
              <a:ext uri="{FF2B5EF4-FFF2-40B4-BE49-F238E27FC236}">
                <a16:creationId xmlns:a16="http://schemas.microsoft.com/office/drawing/2014/main" id="{25733AFF-B004-46F2-8D16-9DB2C1C42613}"/>
              </a:ext>
            </a:extLst>
          </p:cNvPr>
          <p:cNvSpPr/>
          <p:nvPr/>
        </p:nvSpPr>
        <p:spPr bwMode="auto">
          <a:xfrm>
            <a:off x="2460624" y="3885016"/>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4" name="スマイル 13">
            <a:extLst>
              <a:ext uri="{FF2B5EF4-FFF2-40B4-BE49-F238E27FC236}">
                <a16:creationId xmlns:a16="http://schemas.microsoft.com/office/drawing/2014/main" id="{70B952E5-82D0-44A9-91B9-41434042CFFD}"/>
              </a:ext>
            </a:extLst>
          </p:cNvPr>
          <p:cNvSpPr/>
          <p:nvPr/>
        </p:nvSpPr>
        <p:spPr bwMode="auto">
          <a:xfrm>
            <a:off x="6061075" y="5278438"/>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スマイル 14">
            <a:extLst>
              <a:ext uri="{FF2B5EF4-FFF2-40B4-BE49-F238E27FC236}">
                <a16:creationId xmlns:a16="http://schemas.microsoft.com/office/drawing/2014/main" id="{A8991A22-5F62-482B-A150-3345B56DAB73}"/>
              </a:ext>
            </a:extLst>
          </p:cNvPr>
          <p:cNvSpPr/>
          <p:nvPr/>
        </p:nvSpPr>
        <p:spPr bwMode="auto">
          <a:xfrm>
            <a:off x="2459831" y="4542241"/>
            <a:ext cx="541337"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スマイル 15">
            <a:extLst>
              <a:ext uri="{FF2B5EF4-FFF2-40B4-BE49-F238E27FC236}">
                <a16:creationId xmlns:a16="http://schemas.microsoft.com/office/drawing/2014/main" id="{0C2307C8-4B0A-45B1-8C9B-AF42B2EC8E70}"/>
              </a:ext>
            </a:extLst>
          </p:cNvPr>
          <p:cNvSpPr/>
          <p:nvPr/>
        </p:nvSpPr>
        <p:spPr bwMode="auto">
          <a:xfrm>
            <a:off x="2460624" y="5232803"/>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スマイル 16">
            <a:extLst>
              <a:ext uri="{FF2B5EF4-FFF2-40B4-BE49-F238E27FC236}">
                <a16:creationId xmlns:a16="http://schemas.microsoft.com/office/drawing/2014/main" id="{B5DD4297-03F4-408A-A8A9-FD32E1836D89}"/>
              </a:ext>
            </a:extLst>
          </p:cNvPr>
          <p:cNvSpPr/>
          <p:nvPr/>
        </p:nvSpPr>
        <p:spPr bwMode="auto">
          <a:xfrm>
            <a:off x="6061075" y="3915570"/>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8" name="スマイル 17">
            <a:extLst>
              <a:ext uri="{FF2B5EF4-FFF2-40B4-BE49-F238E27FC236}">
                <a16:creationId xmlns:a16="http://schemas.microsoft.com/office/drawing/2014/main" id="{94E98D5A-3B95-48BB-B927-84F0EF90E9D4}"/>
              </a:ext>
            </a:extLst>
          </p:cNvPr>
          <p:cNvSpPr/>
          <p:nvPr/>
        </p:nvSpPr>
        <p:spPr bwMode="auto">
          <a:xfrm>
            <a:off x="6060281" y="4609308"/>
            <a:ext cx="541338"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四角形: 角を丸くする 18">
            <a:extLst>
              <a:ext uri="{FF2B5EF4-FFF2-40B4-BE49-F238E27FC236}">
                <a16:creationId xmlns:a16="http://schemas.microsoft.com/office/drawing/2014/main" id="{C4E73F2E-834A-495E-ACA4-0D20E85878D2}"/>
              </a:ext>
            </a:extLst>
          </p:cNvPr>
          <p:cNvSpPr/>
          <p:nvPr/>
        </p:nvSpPr>
        <p:spPr>
          <a:xfrm>
            <a:off x="3238010" y="4084639"/>
            <a:ext cx="2603500" cy="1589088"/>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話し合い</a:t>
            </a:r>
          </a:p>
        </p:txBody>
      </p:sp>
      <p:sp>
        <p:nvSpPr>
          <p:cNvPr id="20" name="正方形/長方形 19">
            <a:extLst>
              <a:ext uri="{FF2B5EF4-FFF2-40B4-BE49-F238E27FC236}">
                <a16:creationId xmlns:a16="http://schemas.microsoft.com/office/drawing/2014/main" id="{F3EA12F2-B550-484F-B25A-3D9A1C42DA35}"/>
              </a:ext>
            </a:extLst>
          </p:cNvPr>
          <p:cNvSpPr/>
          <p:nvPr/>
        </p:nvSpPr>
        <p:spPr>
          <a:xfrm>
            <a:off x="3865753" y="4627969"/>
            <a:ext cx="1696847" cy="523220"/>
          </a:xfrm>
          <a:prstGeom prst="rect">
            <a:avLst/>
          </a:prstGeom>
        </p:spPr>
        <p:txBody>
          <a:bodyPr wrap="square">
            <a:spAutoFit/>
          </a:bodyPr>
          <a:lstStyle/>
          <a:p>
            <a:r>
              <a:rPr lang="ja-JP" altLang="en-US" sz="2800">
                <a:solidFill>
                  <a:srgbClr val="404040"/>
                </a:solidFill>
                <a:latin typeface="HGPｺﾞｼｯｸE" panose="020B0900000000000000" pitchFamily="50" charset="-128"/>
                <a:ea typeface="HGPｺﾞｼｯｸE" panose="020B0900000000000000" pitchFamily="50" charset="-128"/>
              </a:rPr>
              <a:t>話し合い</a:t>
            </a:r>
          </a:p>
        </p:txBody>
      </p:sp>
    </p:spTree>
    <p:extLst>
      <p:ext uri="{BB962C8B-B14F-4D97-AF65-F5344CB8AC3E}">
        <p14:creationId xmlns:p14="http://schemas.microsoft.com/office/powerpoint/2010/main" val="146450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236F6F-A772-4245-9CB5-5B3334F985A7}"/>
              </a:ext>
            </a:extLst>
          </p:cNvPr>
          <p:cNvSpPr>
            <a:spLocks noGrp="1"/>
          </p:cNvSpPr>
          <p:nvPr>
            <p:ph type="title"/>
          </p:nvPr>
        </p:nvSpPr>
        <p:spPr>
          <a:xfrm>
            <a:off x="0" y="-3133"/>
            <a:ext cx="9144000" cy="650083"/>
          </a:xfrm>
        </p:spPr>
        <p:txBody>
          <a:bodyPr/>
          <a:lstStyle/>
          <a:p>
            <a:r>
              <a:rPr lang="ja-JP" altLang="en-US" dirty="0"/>
              <a:t>避難生活上のルールの設定と周知</a:t>
            </a:r>
            <a:endParaRPr kumimoji="1" lang="ja-JP" altLang="en-US" dirty="0"/>
          </a:p>
        </p:txBody>
      </p:sp>
      <p:sp>
        <p:nvSpPr>
          <p:cNvPr id="4" name="スライド番号プレースホルダー 3">
            <a:extLst>
              <a:ext uri="{FF2B5EF4-FFF2-40B4-BE49-F238E27FC236}">
                <a16:creationId xmlns:a16="http://schemas.microsoft.com/office/drawing/2014/main" id="{EB8FD1B6-5419-442C-8C1D-B690CB9AB249}"/>
              </a:ext>
            </a:extLst>
          </p:cNvPr>
          <p:cNvSpPr>
            <a:spLocks noGrp="1"/>
          </p:cNvSpPr>
          <p:nvPr>
            <p:ph type="sldNum" sz="quarter" idx="12"/>
          </p:nvPr>
        </p:nvSpPr>
        <p:spPr/>
        <p:txBody>
          <a:bodyPr/>
          <a:lstStyle/>
          <a:p>
            <a:fld id="{48C0FCB9-D989-46F1-965E-624BDAC7E129}" type="slidenum">
              <a:rPr kumimoji="1" lang="ja-JP" altLang="en-US" smtClean="0"/>
              <a:pPr/>
              <a:t>17</a:t>
            </a:fld>
            <a:endParaRPr kumimoji="1" lang="ja-JP" altLang="en-US"/>
          </a:p>
        </p:txBody>
      </p:sp>
      <p:sp>
        <p:nvSpPr>
          <p:cNvPr id="5" name="矢印: 五方向 4">
            <a:extLst>
              <a:ext uri="{FF2B5EF4-FFF2-40B4-BE49-F238E27FC236}">
                <a16:creationId xmlns:a16="http://schemas.microsoft.com/office/drawing/2014/main" id="{8AA36F61-60BF-4917-9605-DC86E3E72D2B}"/>
              </a:ext>
            </a:extLst>
          </p:cNvPr>
          <p:cNvSpPr/>
          <p:nvPr/>
        </p:nvSpPr>
        <p:spPr>
          <a:xfrm>
            <a:off x="358087" y="2098968"/>
            <a:ext cx="8464856" cy="472796"/>
          </a:xfrm>
          <a:prstGeom prst="homePlat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3">
            <a:extLst>
              <a:ext uri="{FF2B5EF4-FFF2-40B4-BE49-F238E27FC236}">
                <a16:creationId xmlns:a16="http://schemas.microsoft.com/office/drawing/2014/main" id="{69B0F5F3-B9BA-4F24-A048-409402F8A2D5}"/>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17</a:t>
            </a:fld>
            <a:endParaRPr kumimoji="1" lang="ja-JP" altLang="en-US"/>
          </a:p>
        </p:txBody>
      </p:sp>
      <p:sp>
        <p:nvSpPr>
          <p:cNvPr id="10" name="正方形/長方形 9">
            <a:extLst>
              <a:ext uri="{FF2B5EF4-FFF2-40B4-BE49-F238E27FC236}">
                <a16:creationId xmlns:a16="http://schemas.microsoft.com/office/drawing/2014/main" id="{D9A4AED2-968B-4C06-B6A7-3CC02D55AF1E}"/>
              </a:ext>
            </a:extLst>
          </p:cNvPr>
          <p:cNvSpPr/>
          <p:nvPr/>
        </p:nvSpPr>
        <p:spPr>
          <a:xfrm>
            <a:off x="262015" y="696035"/>
            <a:ext cx="8619970" cy="1082824"/>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知らない方と共同生活を送るためには、ルールを設けて共通認識を持つことが大切です</a:t>
            </a:r>
          </a:p>
        </p:txBody>
      </p:sp>
      <p:sp>
        <p:nvSpPr>
          <p:cNvPr id="11" name="テキスト プレースホルダー 8">
            <a:extLst>
              <a:ext uri="{FF2B5EF4-FFF2-40B4-BE49-F238E27FC236}">
                <a16:creationId xmlns:a16="http://schemas.microsoft.com/office/drawing/2014/main" id="{A53FF51E-E1C6-4744-8C1C-039EB52DA191}"/>
              </a:ext>
            </a:extLst>
          </p:cNvPr>
          <p:cNvSpPr>
            <a:spLocks noGrp="1"/>
          </p:cNvSpPr>
          <p:nvPr/>
        </p:nvSpPr>
        <p:spPr>
          <a:xfrm>
            <a:off x="287595" y="2062550"/>
            <a:ext cx="8757796" cy="2842876"/>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Wingdings" panose="05000000000000000000" pitchFamily="2" charset="2"/>
              <a:buChar char="l"/>
              <a:defRPr kumimoji="1" sz="2400" kern="1200">
                <a:solidFill>
                  <a:schemeClr val="tx1">
                    <a:lumMod val="85000"/>
                    <a:lumOff val="15000"/>
                  </a:schemeClr>
                </a:solidFill>
                <a:latin typeface="+mn-lt"/>
                <a:ea typeface="+mn-ea"/>
                <a:cs typeface="+mn-cs"/>
              </a:defRPr>
            </a:lvl1pPr>
            <a:lvl2pPr marL="514350" indent="-171450" algn="l" defTabSz="685800" rtl="0" eaLnBrk="1" latinLnBrk="0" hangingPunct="1">
              <a:lnSpc>
                <a:spcPct val="100000"/>
              </a:lnSpc>
              <a:spcBef>
                <a:spcPts val="375"/>
              </a:spcBef>
              <a:buFont typeface="Wingdings" panose="05000000000000000000" pitchFamily="2" charset="2"/>
              <a:buChar char="l"/>
              <a:defRPr kumimoji="1" sz="1800" kern="1200">
                <a:solidFill>
                  <a:schemeClr val="tx1">
                    <a:lumMod val="85000"/>
                    <a:lumOff val="15000"/>
                  </a:schemeClr>
                </a:solidFill>
                <a:latin typeface="+mn-lt"/>
                <a:ea typeface="+mn-ea"/>
                <a:cs typeface="+mn-cs"/>
              </a:defRPr>
            </a:lvl2pPr>
            <a:lvl3pPr marL="857250" indent="-171450" algn="l" defTabSz="685800" rtl="0" eaLnBrk="1" latinLnBrk="0" hangingPunct="1">
              <a:lnSpc>
                <a:spcPct val="100000"/>
              </a:lnSpc>
              <a:spcBef>
                <a:spcPts val="375"/>
              </a:spcBef>
              <a:buFont typeface="Wingdings" panose="05000000000000000000" pitchFamily="2" charset="2"/>
              <a:buChar char="l"/>
              <a:defRPr kumimoji="1" sz="14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l"/>
              <a:defRPr kumimoji="1" sz="120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dirty="0">
                <a:solidFill>
                  <a:schemeClr val="bg1"/>
                </a:solidFill>
                <a:latin typeface="HGPｺﾞｼｯｸE" panose="020B0900000000000000" pitchFamily="50" charset="-128"/>
                <a:ea typeface="HGPｺﾞｼｯｸE" panose="020B0900000000000000" pitchFamily="50" charset="-128"/>
              </a:rPr>
              <a:t>避難所生活に必要なルール（例）</a:t>
            </a:r>
            <a:endParaRPr kumimoji="1" lang="en-US" altLang="ja-JP" sz="2800" dirty="0">
              <a:solidFill>
                <a:schemeClr val="bg1"/>
              </a:solidFill>
              <a:latin typeface="HGPｺﾞｼｯｸE" panose="020B0900000000000000" pitchFamily="50" charset="-128"/>
              <a:ea typeface="HGPｺﾞｼｯｸE" panose="020B0900000000000000" pitchFamily="50" charset="-128"/>
            </a:endParaRPr>
          </a:p>
          <a:p>
            <a:pPr marL="361950" lvl="1">
              <a:buClr>
                <a:srgbClr val="404040"/>
              </a:buClr>
            </a:pPr>
            <a:r>
              <a:rPr lang="ja-JP" altLang="en-US" sz="2400" b="1" u="sng" dirty="0">
                <a:solidFill>
                  <a:srgbClr val="FF2800"/>
                </a:solidFill>
                <a:latin typeface="HGPｺﾞｼｯｸE" panose="020B0900000000000000" pitchFamily="50" charset="-128"/>
                <a:ea typeface="HGPｺﾞｼｯｸE" panose="020B0900000000000000" pitchFamily="50" charset="-128"/>
              </a:rPr>
              <a:t>避難所全体共通</a:t>
            </a:r>
            <a:r>
              <a:rPr lang="ja-JP" altLang="en-US" sz="2400" b="1" dirty="0">
                <a:solidFill>
                  <a:srgbClr val="404040"/>
                </a:solidFill>
                <a:latin typeface="HGPｺﾞｼｯｸE" panose="020B0900000000000000" pitchFamily="50" charset="-128"/>
                <a:ea typeface="HGPｺﾞｼｯｸE" panose="020B0900000000000000" pitchFamily="50" charset="-128"/>
              </a:rPr>
              <a:t>のルール記載項目（例）</a:t>
            </a:r>
            <a:endParaRPr lang="en-US" altLang="ja-JP" sz="2400" b="1" dirty="0">
              <a:solidFill>
                <a:srgbClr val="404040"/>
              </a:solidFill>
              <a:latin typeface="HGPｺﾞｼｯｸE" panose="020B0900000000000000" pitchFamily="50" charset="-128"/>
              <a:ea typeface="HGPｺﾞｼｯｸE" panose="020B0900000000000000" pitchFamily="50" charset="-128"/>
            </a:endParaRPr>
          </a:p>
          <a:p>
            <a:pPr marL="538163" lvl="2" indent="0">
              <a:buNone/>
            </a:pPr>
            <a:r>
              <a:rPr lang="ja-JP" altLang="en-US" sz="1600" dirty="0">
                <a:solidFill>
                  <a:srgbClr val="404040"/>
                </a:solidFill>
                <a:latin typeface="HGPｺﾞｼｯｸE" panose="020B0900000000000000" pitchFamily="50" charset="-128"/>
                <a:ea typeface="HGPｺﾞｼｯｸE" panose="020B0900000000000000" pitchFamily="50" charset="-128"/>
              </a:rPr>
              <a:t>避難所の運営主体／避難者名簿登録／土足の可否／部屋の使用可否／食料配布／喫煙等</a:t>
            </a:r>
            <a:endParaRPr lang="en-US" altLang="ja-JP" sz="1600" dirty="0">
              <a:solidFill>
                <a:srgbClr val="404040"/>
              </a:solidFill>
              <a:latin typeface="HGPｺﾞｼｯｸE" panose="020B0900000000000000" pitchFamily="50" charset="-128"/>
              <a:ea typeface="HGPｺﾞｼｯｸE" panose="020B0900000000000000" pitchFamily="50" charset="-128"/>
            </a:endParaRPr>
          </a:p>
          <a:p>
            <a:pPr marL="265113" lvl="1" indent="-88900">
              <a:buClr>
                <a:srgbClr val="404040"/>
              </a:buClr>
            </a:pPr>
            <a:r>
              <a:rPr lang="ja-JP" altLang="en-US" sz="2400" b="1" u="sng" dirty="0">
                <a:solidFill>
                  <a:srgbClr val="FF2800"/>
                </a:solidFill>
                <a:latin typeface="HGPｺﾞｼｯｸE" panose="020B0900000000000000" pitchFamily="50" charset="-128"/>
                <a:ea typeface="HGPｺﾞｼｯｸE" panose="020B0900000000000000" pitchFamily="50" charset="-128"/>
              </a:rPr>
              <a:t>共同生活上</a:t>
            </a:r>
            <a:r>
              <a:rPr lang="ja-JP" altLang="en-US" sz="2400" b="1" dirty="0">
                <a:solidFill>
                  <a:srgbClr val="404040"/>
                </a:solidFill>
                <a:latin typeface="HGPｺﾞｼｯｸE" panose="020B0900000000000000" pitchFamily="50" charset="-128"/>
                <a:ea typeface="HGPｺﾞｼｯｸE" panose="020B0900000000000000" pitchFamily="50" charset="-128"/>
              </a:rPr>
              <a:t>のルール（例）</a:t>
            </a:r>
            <a:endParaRPr lang="en-US" altLang="ja-JP" sz="2400" b="1" dirty="0">
              <a:solidFill>
                <a:srgbClr val="404040"/>
              </a:solidFill>
              <a:latin typeface="HGPｺﾞｼｯｸE" panose="020B0900000000000000" pitchFamily="50" charset="-128"/>
              <a:ea typeface="HGPｺﾞｼｯｸE" panose="020B0900000000000000" pitchFamily="50" charset="-128"/>
            </a:endParaRPr>
          </a:p>
          <a:p>
            <a:pPr marL="538163" lvl="2" indent="0">
              <a:buNone/>
            </a:pPr>
            <a:r>
              <a:rPr lang="ja-JP" altLang="en-US" sz="1600" dirty="0">
                <a:solidFill>
                  <a:srgbClr val="404040"/>
                </a:solidFill>
                <a:latin typeface="HGPｺﾞｼｯｸE" panose="020B0900000000000000" pitchFamily="50" charset="-128"/>
                <a:ea typeface="HGPｺﾞｼｯｸE" panose="020B0900000000000000" pitchFamily="50" charset="-128"/>
              </a:rPr>
              <a:t>生活時間（起床・消灯・食事・放送等）／清掃／洗濯／ごみ処理／プライバシーの保護 等</a:t>
            </a:r>
            <a:endParaRPr lang="en-US" altLang="ja-JP" sz="1600" dirty="0">
              <a:solidFill>
                <a:srgbClr val="404040"/>
              </a:solidFill>
              <a:latin typeface="HGPｺﾞｼｯｸE" panose="020B0900000000000000" pitchFamily="50" charset="-128"/>
              <a:ea typeface="HGPｺﾞｼｯｸE" panose="020B0900000000000000" pitchFamily="50" charset="-128"/>
            </a:endParaRPr>
          </a:p>
          <a:p>
            <a:pPr marL="361950" lvl="1"/>
            <a:r>
              <a:rPr lang="ja-JP" altLang="en-US" sz="2400" b="1" dirty="0">
                <a:solidFill>
                  <a:srgbClr val="404040"/>
                </a:solidFill>
                <a:latin typeface="HGPｺﾞｼｯｸE" panose="020B0900000000000000" pitchFamily="50" charset="-128"/>
                <a:ea typeface="HGPｺﾞｼｯｸE" panose="020B0900000000000000" pitchFamily="50" charset="-128"/>
              </a:rPr>
              <a:t>その他必要とされるルール（例）</a:t>
            </a:r>
            <a:endParaRPr lang="en-US" altLang="ja-JP" sz="2400" b="1" dirty="0">
              <a:solidFill>
                <a:srgbClr val="404040"/>
              </a:solidFill>
              <a:latin typeface="HGPｺﾞｼｯｸE" panose="020B0900000000000000" pitchFamily="50" charset="-128"/>
              <a:ea typeface="HGPｺﾞｼｯｸE" panose="020B0900000000000000" pitchFamily="50" charset="-128"/>
            </a:endParaRPr>
          </a:p>
          <a:p>
            <a:pPr marL="538163" lvl="2" indent="0">
              <a:buNone/>
            </a:pPr>
            <a:r>
              <a:rPr lang="ja-JP" altLang="en-US" sz="1600" dirty="0">
                <a:solidFill>
                  <a:srgbClr val="404040"/>
                </a:solidFill>
                <a:latin typeface="HGPｺﾞｼｯｸE" panose="020B0900000000000000" pitchFamily="50" charset="-128"/>
                <a:ea typeface="HGPｺﾞｼｯｸE" panose="020B0900000000000000" pitchFamily="50" charset="-128"/>
              </a:rPr>
              <a:t>トイレの使用（使用時・清掃時）／火気使用／夜間の警備体制について／ペットの飼育 等</a:t>
            </a:r>
            <a:endParaRPr lang="en-US" altLang="ja-JP" sz="1600" dirty="0">
              <a:solidFill>
                <a:srgbClr val="404040"/>
              </a:solidFill>
              <a:latin typeface="HGPｺﾞｼｯｸE" panose="020B0900000000000000" pitchFamily="50" charset="-128"/>
              <a:ea typeface="HGPｺﾞｼｯｸE" panose="020B0900000000000000" pitchFamily="50" charset="-128"/>
            </a:endParaRPr>
          </a:p>
          <a:p>
            <a:pPr marL="685800" lvl="2" indent="0">
              <a:buNone/>
            </a:pPr>
            <a:endParaRPr lang="en-US" altLang="ja-JP" sz="700" dirty="0">
              <a:solidFill>
                <a:srgbClr val="404040"/>
              </a:solidFill>
              <a:latin typeface="HGPｺﾞｼｯｸE" panose="020B0900000000000000" pitchFamily="50" charset="-128"/>
              <a:ea typeface="HGPｺﾞｼｯｸE" panose="020B0900000000000000" pitchFamily="50" charset="-128"/>
            </a:endParaRPr>
          </a:p>
        </p:txBody>
      </p:sp>
      <p:sp>
        <p:nvSpPr>
          <p:cNvPr id="12" name="テキスト プレースホルダー 9">
            <a:extLst>
              <a:ext uri="{FF2B5EF4-FFF2-40B4-BE49-F238E27FC236}">
                <a16:creationId xmlns:a16="http://schemas.microsoft.com/office/drawing/2014/main" id="{BEAB2C58-71CC-437C-8D78-FC2B1F6B945E}"/>
              </a:ext>
            </a:extLst>
          </p:cNvPr>
          <p:cNvSpPr>
            <a:spLocks noGrp="1"/>
          </p:cNvSpPr>
          <p:nvPr/>
        </p:nvSpPr>
        <p:spPr>
          <a:xfrm>
            <a:off x="0" y="6564260"/>
            <a:ext cx="7386901" cy="288000"/>
          </a:xfrm>
          <a:prstGeom prst="rect">
            <a:avLst/>
          </a:prstGeom>
        </p:spPr>
        <p:txBody>
          <a:bodyPr vert="horz" lIns="91440" tIns="45720" rIns="91440" bIns="45720" rtlCol="0" anchor="ctr">
            <a:normAutofit/>
          </a:bodyPr>
          <a:lstStyle>
            <a:lvl1pPr marL="0" indent="0" algn="l" defTabSz="685800" rtl="0" eaLnBrk="1" latinLnBrk="0" hangingPunct="1">
              <a:lnSpc>
                <a:spcPct val="100000"/>
              </a:lnSpc>
              <a:spcBef>
                <a:spcPts val="0"/>
              </a:spcBef>
              <a:buFont typeface="Arial" panose="020B0604020202020204" pitchFamily="34" charset="0"/>
              <a:buNone/>
              <a:defRPr kumimoji="1" sz="1050" kern="1200">
                <a:solidFill>
                  <a:schemeClr val="tx1">
                    <a:lumMod val="85000"/>
                    <a:lumOff val="15000"/>
                  </a:schemeClr>
                </a:solidFill>
                <a:latin typeface="メイリオ" panose="020B0604030504040204" pitchFamily="50" charset="-128"/>
                <a:ea typeface="メイリオ"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1100" dirty="0">
                <a:solidFill>
                  <a:srgbClr val="404040"/>
                </a:solidFill>
                <a:latin typeface="HGPｺﾞｼｯｸE" panose="020B0900000000000000" pitchFamily="50" charset="-128"/>
                <a:ea typeface="HGPｺﾞｼｯｸE" panose="020B0900000000000000" pitchFamily="50" charset="-128"/>
              </a:rPr>
              <a:t>参考：東京法規出版「いのちと健康を守る 避難所づくりに活かす１８の視点」</a:t>
            </a:r>
            <a:endParaRPr kumimoji="1" lang="ja-JP" altLang="en-US" sz="1100" dirty="0">
              <a:solidFill>
                <a:srgbClr val="404040"/>
              </a:solidFill>
              <a:latin typeface="HGPｺﾞｼｯｸE" panose="020B0900000000000000" pitchFamily="50" charset="-128"/>
              <a:ea typeface="HGPｺﾞｼｯｸE" panose="020B0900000000000000" pitchFamily="50" charset="-128"/>
            </a:endParaRPr>
          </a:p>
        </p:txBody>
      </p:sp>
      <p:grpSp>
        <p:nvGrpSpPr>
          <p:cNvPr id="16" name="グループ化 15">
            <a:extLst>
              <a:ext uri="{FF2B5EF4-FFF2-40B4-BE49-F238E27FC236}">
                <a16:creationId xmlns:a16="http://schemas.microsoft.com/office/drawing/2014/main" id="{986F5D9E-7FB1-4FF2-9D22-94D2E288C62A}"/>
              </a:ext>
            </a:extLst>
          </p:cNvPr>
          <p:cNvGrpSpPr/>
          <p:nvPr/>
        </p:nvGrpSpPr>
        <p:grpSpPr>
          <a:xfrm>
            <a:off x="619332" y="5092152"/>
            <a:ext cx="8008620" cy="1331612"/>
            <a:chOff x="-7952394" y="649556"/>
            <a:chExt cx="7905336" cy="1331612"/>
          </a:xfrm>
        </p:grpSpPr>
        <p:sp>
          <p:nvSpPr>
            <p:cNvPr id="17" name="正方形/長方形 16">
              <a:extLst>
                <a:ext uri="{FF2B5EF4-FFF2-40B4-BE49-F238E27FC236}">
                  <a16:creationId xmlns:a16="http://schemas.microsoft.com/office/drawing/2014/main" id="{9FF86AEA-543D-402F-8080-1648F22E7681}"/>
                </a:ext>
              </a:extLst>
            </p:cNvPr>
            <p:cNvSpPr/>
            <p:nvPr/>
          </p:nvSpPr>
          <p:spPr>
            <a:xfrm>
              <a:off x="-7952394" y="649556"/>
              <a:ext cx="7905335" cy="133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E36C5F27-5123-4620-A9B6-E44EF549DEA7}"/>
                </a:ext>
              </a:extLst>
            </p:cNvPr>
            <p:cNvSpPr txBox="1"/>
            <p:nvPr/>
          </p:nvSpPr>
          <p:spPr>
            <a:xfrm>
              <a:off x="-7952394" y="723619"/>
              <a:ext cx="7905336" cy="1231106"/>
            </a:xfrm>
            <a:prstGeom prst="rect">
              <a:avLst/>
            </a:prstGeom>
            <a:noFill/>
          </p:spPr>
          <p:txBody>
            <a:bodyPr wrap="square" rtlCol="0">
              <a:spAutoFit/>
            </a:bodyPr>
            <a:lstStyle/>
            <a:p>
              <a:pPr marL="9525" lvl="1" algn="just"/>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人間関係づくりの必要性</a:t>
              </a:r>
              <a:endPar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9525" lvl="1" algn="just"/>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避難生活の心身の健康には人間関係づくりも必要です。人と人のつながりが強い方と比較して、つながりが弱い方は、睡眠障害及び心理的苦痛のリスクが約５倍高くなる可能性が示唆されている</a:t>
              </a:r>
              <a:endParaRPr lang="en-US" altLang="ja-JP" dirty="0">
                <a:solidFill>
                  <a:srgbClr val="404040"/>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84997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C5BAF7-8ADA-420B-8A23-CD475BBC4F38}"/>
              </a:ext>
            </a:extLst>
          </p:cNvPr>
          <p:cNvSpPr>
            <a:spLocks noGrp="1"/>
          </p:cNvSpPr>
          <p:nvPr>
            <p:ph type="title"/>
          </p:nvPr>
        </p:nvSpPr>
        <p:spPr>
          <a:xfrm>
            <a:off x="0" y="-350"/>
            <a:ext cx="9144000" cy="650083"/>
          </a:xfrm>
        </p:spPr>
        <p:txBody>
          <a:bodyPr/>
          <a:lstStyle/>
          <a:p>
            <a:r>
              <a:rPr lang="ja-JP" altLang="en-US" dirty="0"/>
              <a:t>避難所生活上の課題の発生</a:t>
            </a:r>
            <a:endParaRPr kumimoji="1" lang="ja-JP" altLang="en-US" dirty="0"/>
          </a:p>
        </p:txBody>
      </p:sp>
      <p:sp>
        <p:nvSpPr>
          <p:cNvPr id="4" name="スライド番号プレースホルダー 3">
            <a:extLst>
              <a:ext uri="{FF2B5EF4-FFF2-40B4-BE49-F238E27FC236}">
                <a16:creationId xmlns:a16="http://schemas.microsoft.com/office/drawing/2014/main" id="{1DE27911-DF5D-4946-9ACD-54E8E0E338AD}"/>
              </a:ext>
            </a:extLst>
          </p:cNvPr>
          <p:cNvSpPr>
            <a:spLocks noGrp="1"/>
          </p:cNvSpPr>
          <p:nvPr>
            <p:ph type="sldNum" sz="quarter" idx="12"/>
          </p:nvPr>
        </p:nvSpPr>
        <p:spPr/>
        <p:txBody>
          <a:bodyPr/>
          <a:lstStyle/>
          <a:p>
            <a:fld id="{48C0FCB9-D989-46F1-965E-624BDAC7E129}" type="slidenum">
              <a:rPr kumimoji="1" lang="ja-JP" altLang="en-US" smtClean="0"/>
              <a:pPr/>
              <a:t>18</a:t>
            </a:fld>
            <a:endParaRPr kumimoji="1" lang="ja-JP" altLang="en-US"/>
          </a:p>
        </p:txBody>
      </p:sp>
      <p:sp>
        <p:nvSpPr>
          <p:cNvPr id="5" name="スライド番号プレースホルダー 3">
            <a:extLst>
              <a:ext uri="{FF2B5EF4-FFF2-40B4-BE49-F238E27FC236}">
                <a16:creationId xmlns:a16="http://schemas.microsoft.com/office/drawing/2014/main" id="{05BFA164-D45E-4691-89B8-A85FF0F3E30B}"/>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18</a:t>
            </a:fld>
            <a:endParaRPr kumimoji="1" lang="ja-JP" altLang="en-US"/>
          </a:p>
        </p:txBody>
      </p:sp>
      <p:sp>
        <p:nvSpPr>
          <p:cNvPr id="7" name="テキスト プレースホルダー 8">
            <a:extLst>
              <a:ext uri="{FF2B5EF4-FFF2-40B4-BE49-F238E27FC236}">
                <a16:creationId xmlns:a16="http://schemas.microsoft.com/office/drawing/2014/main" id="{CF4EEDC7-A88C-4C76-9598-DF4B5B77CB6A}"/>
              </a:ext>
            </a:extLst>
          </p:cNvPr>
          <p:cNvSpPr txBox="1">
            <a:spLocks/>
          </p:cNvSpPr>
          <p:nvPr/>
        </p:nvSpPr>
        <p:spPr>
          <a:xfrm>
            <a:off x="358086" y="1852811"/>
            <a:ext cx="8619970" cy="3712094"/>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共通の課題</a:t>
            </a:r>
            <a:endPar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sz="1800" dirty="0">
                <a:solidFill>
                  <a:srgbClr val="FF2800"/>
                </a:solidFill>
                <a:latin typeface="HGPｺﾞｼｯｸE" panose="020B0900000000000000" pitchFamily="50" charset="-128"/>
                <a:ea typeface="HGPｺﾞｼｯｸE" panose="020B0900000000000000" pitchFamily="50" charset="-128"/>
              </a:rPr>
              <a:t>生活空間に制限</a:t>
            </a:r>
            <a:r>
              <a:rPr lang="ja-JP" altLang="en-US" sz="1800" dirty="0">
                <a:solidFill>
                  <a:schemeClr val="tx1">
                    <a:lumMod val="75000"/>
                    <a:lumOff val="25000"/>
                  </a:schemeClr>
                </a:solidFill>
                <a:latin typeface="HGPｺﾞｼｯｸE" panose="020B0900000000000000" pitchFamily="50" charset="-128"/>
                <a:ea typeface="HGPｺﾞｼｯｸE" panose="020B0900000000000000" pitchFamily="50" charset="-128"/>
              </a:rPr>
              <a:t>が生じる</a:t>
            </a:r>
            <a:endParaRPr lang="en-US" altLang="ja-JP" sz="1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lvl="1" indent="0">
              <a:buFont typeface="Arial" panose="020B0604020202020204" pitchFamily="34" charset="0"/>
              <a:buNone/>
            </a:pPr>
            <a:r>
              <a:rPr lang="ja-JP" altLang="en-US" sz="1400" u="sng" dirty="0">
                <a:solidFill>
                  <a:srgbClr val="404040"/>
                </a:solidFill>
                <a:latin typeface="HGPｺﾞｼｯｸE" panose="020B0900000000000000" pitchFamily="50" charset="-128"/>
                <a:ea typeface="HGPｺﾞｼｯｸE" panose="020B0900000000000000" pitchFamily="50" charset="-128"/>
              </a:rPr>
              <a:t>プライバシー</a:t>
            </a:r>
            <a:r>
              <a:rPr lang="ja-JP" altLang="en-US" sz="1400" dirty="0">
                <a:solidFill>
                  <a:srgbClr val="404040"/>
                </a:solidFill>
                <a:latin typeface="HGPｺﾞｼｯｸE" panose="020B0900000000000000" pitchFamily="50" charset="-128"/>
                <a:ea typeface="HGPｺﾞｼｯｸE" panose="020B0900000000000000" pitchFamily="50" charset="-128"/>
              </a:rPr>
              <a:t>の確保が難しい、</a:t>
            </a:r>
            <a:r>
              <a:rPr lang="ja-JP" altLang="en-US" sz="1400" u="sng" dirty="0">
                <a:solidFill>
                  <a:srgbClr val="404040"/>
                </a:solidFill>
                <a:latin typeface="HGPｺﾞｼｯｸE" panose="020B0900000000000000" pitchFamily="50" charset="-128"/>
                <a:ea typeface="HGPｺﾞｼｯｸE" panose="020B0900000000000000" pitchFamily="50" charset="-128"/>
              </a:rPr>
              <a:t>ライフライン（トイレ・浴室など）</a:t>
            </a:r>
            <a:r>
              <a:rPr lang="ja-JP" altLang="en-US" sz="1400" dirty="0">
                <a:solidFill>
                  <a:srgbClr val="404040"/>
                </a:solidFill>
                <a:latin typeface="HGPｺﾞｼｯｸE" panose="020B0900000000000000" pitchFamily="50" charset="-128"/>
                <a:ea typeface="HGPｺﾞｼｯｸE" panose="020B0900000000000000" pitchFamily="50" charset="-128"/>
              </a:rPr>
              <a:t>が使えないなど</a:t>
            </a:r>
            <a:endParaRPr lang="en-US" altLang="ja-JP" sz="1400" dirty="0">
              <a:solidFill>
                <a:srgbClr val="404040"/>
              </a:solidFill>
              <a:latin typeface="HGPｺﾞｼｯｸE" panose="020B0900000000000000" pitchFamily="50" charset="-128"/>
              <a:ea typeface="HGPｺﾞｼｯｸE" panose="020B0900000000000000" pitchFamily="50" charset="-128"/>
            </a:endParaRPr>
          </a:p>
          <a:p>
            <a:r>
              <a:rPr lang="ja-JP" altLang="en-US" sz="1800" dirty="0">
                <a:solidFill>
                  <a:srgbClr val="FF2800"/>
                </a:solidFill>
                <a:latin typeface="HGPｺﾞｼｯｸE" panose="020B0900000000000000" pitchFamily="50" charset="-128"/>
                <a:ea typeface="HGPｺﾞｼｯｸE" panose="020B0900000000000000" pitchFamily="50" charset="-128"/>
              </a:rPr>
              <a:t>衛生環境が著しく悪化</a:t>
            </a:r>
            <a:r>
              <a:rPr lang="ja-JP" altLang="en-US" sz="1800" dirty="0">
                <a:solidFill>
                  <a:schemeClr val="tx1">
                    <a:lumMod val="75000"/>
                    <a:lumOff val="25000"/>
                  </a:schemeClr>
                </a:solidFill>
                <a:latin typeface="HGPｺﾞｼｯｸE" panose="020B0900000000000000" pitchFamily="50" charset="-128"/>
                <a:ea typeface="HGPｺﾞｼｯｸE" panose="020B0900000000000000" pitchFamily="50" charset="-128"/>
              </a:rPr>
              <a:t>する</a:t>
            </a:r>
            <a:endParaRPr lang="en-US" altLang="ja-JP" sz="1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lvl="1" indent="0">
              <a:buFont typeface="Arial" panose="020B0604020202020204" pitchFamily="34" charset="0"/>
              <a:buNone/>
            </a:pPr>
            <a:r>
              <a:rPr lang="ja-JP" altLang="en-US" sz="1400" u="sng" dirty="0">
                <a:solidFill>
                  <a:srgbClr val="404040"/>
                </a:solidFill>
                <a:latin typeface="HGPｺﾞｼｯｸE" panose="020B0900000000000000" pitchFamily="50" charset="-128"/>
                <a:ea typeface="HGPｺﾞｼｯｸE" panose="020B0900000000000000" pitchFamily="50" charset="-128"/>
              </a:rPr>
              <a:t>トイレ環境</a:t>
            </a:r>
            <a:r>
              <a:rPr lang="ja-JP" altLang="en-US" sz="1400" dirty="0">
                <a:solidFill>
                  <a:srgbClr val="404040"/>
                </a:solidFill>
                <a:latin typeface="HGPｺﾞｼｯｸE" panose="020B0900000000000000" pitchFamily="50" charset="-128"/>
                <a:ea typeface="HGPｺﾞｼｯｸE" panose="020B0900000000000000" pitchFamily="50" charset="-128"/>
              </a:rPr>
              <a:t>の悪化、清掃が行き届かないなど</a:t>
            </a:r>
            <a:endParaRPr lang="en-US" altLang="ja-JP" sz="1400" dirty="0">
              <a:solidFill>
                <a:srgbClr val="404040"/>
              </a:solidFill>
              <a:latin typeface="HGPｺﾞｼｯｸE" panose="020B0900000000000000" pitchFamily="50" charset="-128"/>
              <a:ea typeface="HGPｺﾞｼｯｸE" panose="020B0900000000000000" pitchFamily="50" charset="-128"/>
            </a:endParaRPr>
          </a:p>
          <a:p>
            <a:r>
              <a:rPr lang="ja-JP" altLang="en-US" sz="1800" dirty="0">
                <a:solidFill>
                  <a:srgbClr val="FF2800"/>
                </a:solidFill>
                <a:latin typeface="HGPｺﾞｼｯｸE" panose="020B0900000000000000" pitchFamily="50" charset="-128"/>
                <a:ea typeface="HGPｺﾞｼｯｸE" panose="020B0900000000000000" pitchFamily="50" charset="-128"/>
              </a:rPr>
              <a:t>健康問題</a:t>
            </a:r>
            <a:r>
              <a:rPr lang="ja-JP" altLang="en-US" sz="1800" dirty="0">
                <a:solidFill>
                  <a:schemeClr val="tx1">
                    <a:lumMod val="75000"/>
                    <a:lumOff val="25000"/>
                  </a:schemeClr>
                </a:solidFill>
                <a:latin typeface="HGPｺﾞｼｯｸE" panose="020B0900000000000000" pitchFamily="50" charset="-128"/>
                <a:ea typeface="HGPｺﾞｼｯｸE" panose="020B0900000000000000" pitchFamily="50" charset="-128"/>
              </a:rPr>
              <a:t>が生じる</a:t>
            </a:r>
            <a:endParaRPr lang="en-US" altLang="ja-JP" sz="1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lvl="1" indent="0">
              <a:buFont typeface="Arial" panose="020B0604020202020204" pitchFamily="34" charset="0"/>
              <a:buNone/>
            </a:pPr>
            <a:r>
              <a:rPr lang="ja-JP" altLang="en-US" sz="1400" u="sng" dirty="0">
                <a:solidFill>
                  <a:srgbClr val="404040"/>
                </a:solidFill>
                <a:latin typeface="HGPｺﾞｼｯｸE" panose="020B0900000000000000" pitchFamily="50" charset="-128"/>
                <a:ea typeface="HGPｺﾞｼｯｸE" panose="020B0900000000000000" pitchFamily="50" charset="-128"/>
              </a:rPr>
              <a:t>エコノミークラス症候群、生活不活発病、感染症</a:t>
            </a:r>
            <a:r>
              <a:rPr lang="ja-JP" altLang="en-US" sz="1400" dirty="0">
                <a:solidFill>
                  <a:srgbClr val="404040"/>
                </a:solidFill>
                <a:latin typeface="HGPｺﾞｼｯｸE" panose="020B0900000000000000" pitchFamily="50" charset="-128"/>
                <a:ea typeface="HGPｺﾞｼｯｸE" panose="020B0900000000000000" pitchFamily="50" charset="-128"/>
              </a:rPr>
              <a:t>など</a:t>
            </a:r>
            <a:endParaRPr lang="en-US" altLang="ja-JP" sz="1400" dirty="0">
              <a:solidFill>
                <a:srgbClr val="404040"/>
              </a:solidFill>
              <a:latin typeface="HGPｺﾞｼｯｸE" panose="020B0900000000000000" pitchFamily="50" charset="-128"/>
              <a:ea typeface="HGPｺﾞｼｯｸE" panose="020B0900000000000000" pitchFamily="50" charset="-128"/>
            </a:endParaRPr>
          </a:p>
          <a:p>
            <a:r>
              <a:rPr lang="ja-JP" altLang="en-US" sz="1800" dirty="0">
                <a:solidFill>
                  <a:srgbClr val="FF2800"/>
                </a:solidFill>
                <a:latin typeface="HGPｺﾞｼｯｸE" panose="020B0900000000000000" pitchFamily="50" charset="-128"/>
                <a:ea typeface="HGPｺﾞｼｯｸE" panose="020B0900000000000000" pitchFamily="50" charset="-128"/>
              </a:rPr>
              <a:t>個別対応に限界</a:t>
            </a:r>
            <a:r>
              <a:rPr lang="ja-JP" altLang="en-US" sz="1800" dirty="0">
                <a:solidFill>
                  <a:schemeClr val="tx1">
                    <a:lumMod val="75000"/>
                    <a:lumOff val="25000"/>
                  </a:schemeClr>
                </a:solidFill>
                <a:latin typeface="HGPｺﾞｼｯｸE" panose="020B0900000000000000" pitchFamily="50" charset="-128"/>
                <a:ea typeface="HGPｺﾞｼｯｸE" panose="020B0900000000000000" pitchFamily="50" charset="-128"/>
              </a:rPr>
              <a:t>がある</a:t>
            </a:r>
            <a:endParaRPr lang="en-US" altLang="ja-JP" sz="1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lvl="1" indent="0">
              <a:buFont typeface="Arial" panose="020B0604020202020204" pitchFamily="34" charset="0"/>
              <a:buNone/>
            </a:pPr>
            <a:r>
              <a:rPr lang="ja-JP" altLang="en-US" sz="1400" dirty="0">
                <a:solidFill>
                  <a:srgbClr val="404040"/>
                </a:solidFill>
                <a:latin typeface="HGPｺﾞｼｯｸE" panose="020B0900000000000000" pitchFamily="50" charset="-128"/>
                <a:ea typeface="HGPｺﾞｼｯｸE" panose="020B0900000000000000" pitchFamily="50" charset="-128"/>
              </a:rPr>
              <a:t>配慮が必要な方への対応、ペットへの対応など</a:t>
            </a:r>
            <a:endParaRPr lang="en-US" altLang="ja-JP" sz="1400" dirty="0">
              <a:solidFill>
                <a:srgbClr val="404040"/>
              </a:solidFill>
              <a:latin typeface="HGPｺﾞｼｯｸE" panose="020B0900000000000000" pitchFamily="50" charset="-128"/>
              <a:ea typeface="HGPｺﾞｼｯｸE" panose="020B0900000000000000" pitchFamily="50" charset="-128"/>
            </a:endParaRPr>
          </a:p>
          <a:p>
            <a:r>
              <a:rPr lang="ja-JP" altLang="en-US" sz="1800" dirty="0">
                <a:solidFill>
                  <a:srgbClr val="FF2800"/>
                </a:solidFill>
                <a:latin typeface="HGPｺﾞｼｯｸE" panose="020B0900000000000000" pitchFamily="50" charset="-128"/>
                <a:ea typeface="HGPｺﾞｼｯｸE" panose="020B0900000000000000" pitchFamily="50" charset="-128"/>
              </a:rPr>
              <a:t>女性・くらし目線の配慮</a:t>
            </a:r>
            <a:r>
              <a:rPr lang="ja-JP" altLang="en-US" sz="1800" dirty="0">
                <a:solidFill>
                  <a:schemeClr val="tx1">
                    <a:lumMod val="75000"/>
                    <a:lumOff val="25000"/>
                  </a:schemeClr>
                </a:solidFill>
                <a:latin typeface="HGPｺﾞｼｯｸE" panose="020B0900000000000000" pitchFamily="50" charset="-128"/>
                <a:ea typeface="HGPｺﾞｼｯｸE" panose="020B0900000000000000" pitchFamily="50" charset="-128"/>
              </a:rPr>
              <a:t>が行き届かない</a:t>
            </a:r>
            <a:endParaRPr lang="en-US" altLang="ja-JP" sz="1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lvl="1" indent="0">
              <a:buFont typeface="Arial" panose="020B0604020202020204" pitchFamily="34" charset="0"/>
              <a:buNone/>
            </a:pPr>
            <a:r>
              <a:rPr lang="ja-JP" altLang="en-US" sz="1400" dirty="0">
                <a:solidFill>
                  <a:srgbClr val="404040"/>
                </a:solidFill>
                <a:latin typeface="HGPｺﾞｼｯｸE" panose="020B0900000000000000" pitchFamily="50" charset="-128"/>
                <a:ea typeface="HGPｺﾞｼｯｸE" panose="020B0900000000000000" pitchFamily="50" charset="-128"/>
              </a:rPr>
              <a:t>女性特有に配慮すべきことへの対応、性別固定役割、</a:t>
            </a:r>
            <a:r>
              <a:rPr lang="en-US" altLang="ja-JP" sz="1400" dirty="0">
                <a:solidFill>
                  <a:srgbClr val="404040"/>
                </a:solidFill>
                <a:latin typeface="HGPｺﾞｼｯｸE" panose="020B0900000000000000" pitchFamily="50" charset="-128"/>
                <a:ea typeface="HGPｺﾞｼｯｸE" panose="020B0900000000000000" pitchFamily="50" charset="-128"/>
              </a:rPr>
              <a:t>DV</a:t>
            </a:r>
            <a:r>
              <a:rPr lang="ja-JP" altLang="en-US" sz="1400" dirty="0">
                <a:solidFill>
                  <a:srgbClr val="404040"/>
                </a:solidFill>
                <a:latin typeface="HGPｺﾞｼｯｸE" panose="020B0900000000000000" pitchFamily="50" charset="-128"/>
                <a:ea typeface="HGPｺﾞｼｯｸE" panose="020B0900000000000000" pitchFamily="50" charset="-128"/>
              </a:rPr>
              <a:t>被害など</a:t>
            </a:r>
            <a:endParaRPr lang="en-US" altLang="ja-JP" sz="1400" dirty="0">
              <a:solidFill>
                <a:srgbClr val="404040"/>
              </a:solidFill>
              <a:latin typeface="HGPｺﾞｼｯｸE" panose="020B0900000000000000" pitchFamily="50" charset="-128"/>
              <a:ea typeface="HGPｺﾞｼｯｸE" panose="020B0900000000000000" pitchFamily="50" charset="-128"/>
            </a:endParaRPr>
          </a:p>
        </p:txBody>
      </p:sp>
      <p:sp>
        <p:nvSpPr>
          <p:cNvPr id="8" name="テキスト プレースホルダー 8">
            <a:extLst>
              <a:ext uri="{FF2B5EF4-FFF2-40B4-BE49-F238E27FC236}">
                <a16:creationId xmlns:a16="http://schemas.microsoft.com/office/drawing/2014/main" id="{2FBBFE82-1076-4A14-9D3B-2FB087A5CFE9}"/>
              </a:ext>
            </a:extLst>
          </p:cNvPr>
          <p:cNvSpPr txBox="1">
            <a:spLocks/>
          </p:cNvSpPr>
          <p:nvPr/>
        </p:nvSpPr>
        <p:spPr>
          <a:xfrm>
            <a:off x="360020" y="5575377"/>
            <a:ext cx="8423960" cy="1045362"/>
          </a:xfrm>
          <a:prstGeom prst="rect">
            <a:avLst/>
          </a:prstGeom>
          <a:solidFill>
            <a:srgbClr val="FF2800"/>
          </a:solidFill>
          <a:ln w="28575">
            <a:solidFill>
              <a:srgbClr val="FF2800"/>
            </a:solidFill>
          </a:ln>
        </p:spPr>
        <p:txBody>
          <a:bodyPr vert="horz" lIns="91440" tIns="45720" rIns="91440" bIns="45720" rtlCol="0" anchor="ctr">
            <a:noAutofit/>
          </a:bodyPr>
          <a:lstStyle>
            <a:lvl1pPr marL="171450" indent="-171450" algn="l" defTabSz="685800" rtl="0" eaLnBrk="1" latinLnBrk="0" hangingPunct="1">
              <a:lnSpc>
                <a:spcPct val="100000"/>
              </a:lnSpc>
              <a:spcBef>
                <a:spcPts val="750"/>
              </a:spcBef>
              <a:buFont typeface="Wingdings" panose="05000000000000000000" pitchFamily="2" charset="2"/>
              <a:buChar char="l"/>
              <a:defRPr kumimoji="1" sz="2400" kern="1200">
                <a:solidFill>
                  <a:schemeClr val="tx1">
                    <a:lumMod val="85000"/>
                    <a:lumOff val="15000"/>
                  </a:schemeClr>
                </a:solidFill>
                <a:latin typeface="+mn-lt"/>
                <a:ea typeface="+mn-ea"/>
                <a:cs typeface="+mn-cs"/>
              </a:defRPr>
            </a:lvl1pPr>
            <a:lvl2pPr marL="514350" indent="-171450" algn="l" defTabSz="685800" rtl="0" eaLnBrk="1" latinLnBrk="0" hangingPunct="1">
              <a:lnSpc>
                <a:spcPct val="100000"/>
              </a:lnSpc>
              <a:spcBef>
                <a:spcPts val="375"/>
              </a:spcBef>
              <a:buFont typeface="Wingdings" panose="05000000000000000000" pitchFamily="2" charset="2"/>
              <a:buChar char="l"/>
              <a:defRPr kumimoji="1" sz="1800" kern="1200">
                <a:solidFill>
                  <a:schemeClr val="tx1">
                    <a:lumMod val="85000"/>
                    <a:lumOff val="15000"/>
                  </a:schemeClr>
                </a:solidFill>
                <a:latin typeface="+mn-lt"/>
                <a:ea typeface="+mn-ea"/>
                <a:cs typeface="+mn-cs"/>
              </a:defRPr>
            </a:lvl2pPr>
            <a:lvl3pPr marL="857250" indent="-171450" algn="l" defTabSz="685800" rtl="0" eaLnBrk="1" latinLnBrk="0" hangingPunct="1">
              <a:lnSpc>
                <a:spcPct val="100000"/>
              </a:lnSpc>
              <a:spcBef>
                <a:spcPts val="375"/>
              </a:spcBef>
              <a:buFont typeface="Wingdings" panose="05000000000000000000" pitchFamily="2" charset="2"/>
              <a:buChar char="l"/>
              <a:defRPr kumimoji="1" sz="14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l"/>
              <a:defRPr kumimoji="1" sz="120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l"/>
              <a:defRPr kumimoji="1"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Wingdings" panose="05000000000000000000" pitchFamily="2" charset="2"/>
              <a:buNone/>
              <a:tabLst/>
              <a:defRPr/>
            </a:pPr>
            <a:r>
              <a:rPr kumimoji="1" lang="ja-JP" altLang="en-US" sz="2400" i="0" u="none" strike="noStrike" kern="120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日頃から課題への対応を考えておきましょう。地域の状況を</a:t>
            </a:r>
            <a:br>
              <a:rPr kumimoji="1" lang="en-US" altLang="ja-JP" sz="2400" i="0" u="none" strike="noStrike" kern="120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br>
            <a:r>
              <a:rPr kumimoji="1" lang="ja-JP" altLang="en-US" sz="2400" i="0" u="none" strike="noStrike" kern="120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踏まえて、必要な取り決め</a:t>
            </a:r>
            <a:r>
              <a:rPr lang="ja-JP" altLang="en-US" dirty="0">
                <a:solidFill>
                  <a:schemeClr val="bg1"/>
                </a:solidFill>
                <a:latin typeface="HGPｺﾞｼｯｸE" panose="020B0900000000000000" pitchFamily="50" charset="-128"/>
                <a:ea typeface="HGPｺﾞｼｯｸE" panose="020B0900000000000000" pitchFamily="50" charset="-128"/>
              </a:rPr>
              <a:t>を作るなどの取組みを進め</a:t>
            </a:r>
            <a:r>
              <a:rPr kumimoji="1" lang="ja-JP" altLang="en-US" sz="2400" i="0" u="none" strike="noStrike" kern="120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rPr>
              <a:t>ましょう。</a:t>
            </a:r>
            <a:endParaRPr kumimoji="1" lang="en-US" altLang="ja-JP" sz="1800" i="0" u="sng" strike="noStrike" kern="1200" cap="none" spc="0" normalizeH="0" baseline="0" noProof="0" dirty="0">
              <a:ln>
                <a:noFill/>
              </a:ln>
              <a:solidFill>
                <a:schemeClr val="bg1"/>
              </a:solidFill>
              <a:effectLst/>
              <a:uLnTx/>
              <a:uFillTx/>
              <a:latin typeface="HGPｺﾞｼｯｸE" panose="020B0900000000000000" pitchFamily="50" charset="-128"/>
              <a:ea typeface="HGPｺﾞｼｯｸE" panose="020B0900000000000000" pitchFamily="50" charset="-128"/>
            </a:endParaRPr>
          </a:p>
        </p:txBody>
      </p:sp>
      <p:sp>
        <p:nvSpPr>
          <p:cNvPr id="10" name="正方形/長方形 9">
            <a:extLst>
              <a:ext uri="{FF2B5EF4-FFF2-40B4-BE49-F238E27FC236}">
                <a16:creationId xmlns:a16="http://schemas.microsoft.com/office/drawing/2014/main" id="{3630CAFE-E820-43D4-A984-FA5EF946A66E}"/>
              </a:ext>
            </a:extLst>
          </p:cNvPr>
          <p:cNvSpPr/>
          <p:nvPr/>
        </p:nvSpPr>
        <p:spPr>
          <a:xfrm>
            <a:off x="262015" y="739236"/>
            <a:ext cx="8619970" cy="1068267"/>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避難所は様々な人達との集団生活のため、色々な課題が発生し、その対応が必要となります</a:t>
            </a:r>
          </a:p>
        </p:txBody>
      </p:sp>
    </p:spTree>
    <p:extLst>
      <p:ext uri="{BB962C8B-B14F-4D97-AF65-F5344CB8AC3E}">
        <p14:creationId xmlns:p14="http://schemas.microsoft.com/office/powerpoint/2010/main" val="399291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C5BAF7-8ADA-420B-8A23-CD475BBC4F38}"/>
              </a:ext>
            </a:extLst>
          </p:cNvPr>
          <p:cNvSpPr>
            <a:spLocks noGrp="1"/>
          </p:cNvSpPr>
          <p:nvPr>
            <p:ph type="title"/>
          </p:nvPr>
        </p:nvSpPr>
        <p:spPr>
          <a:xfrm>
            <a:off x="0" y="-350"/>
            <a:ext cx="9144000" cy="650083"/>
          </a:xfrm>
        </p:spPr>
        <p:txBody>
          <a:bodyPr/>
          <a:lstStyle/>
          <a:p>
            <a:r>
              <a:rPr lang="ja-JP" altLang="en-US" dirty="0"/>
              <a:t>在宅避難の実態と課題</a:t>
            </a:r>
            <a:endParaRPr kumimoji="1" lang="ja-JP" altLang="en-US" dirty="0"/>
          </a:p>
        </p:txBody>
      </p:sp>
      <p:sp>
        <p:nvSpPr>
          <p:cNvPr id="4" name="スライド番号プレースホルダー 3">
            <a:extLst>
              <a:ext uri="{FF2B5EF4-FFF2-40B4-BE49-F238E27FC236}">
                <a16:creationId xmlns:a16="http://schemas.microsoft.com/office/drawing/2014/main" id="{1DE27911-DF5D-4946-9ACD-54E8E0E338AD}"/>
              </a:ext>
            </a:extLst>
          </p:cNvPr>
          <p:cNvSpPr>
            <a:spLocks noGrp="1"/>
          </p:cNvSpPr>
          <p:nvPr>
            <p:ph type="sldNum" sz="quarter" idx="12"/>
          </p:nvPr>
        </p:nvSpPr>
        <p:spPr/>
        <p:txBody>
          <a:bodyPr/>
          <a:lstStyle/>
          <a:p>
            <a:fld id="{48C0FCB9-D989-46F1-965E-624BDAC7E129}" type="slidenum">
              <a:rPr kumimoji="1" lang="ja-JP" altLang="en-US" smtClean="0"/>
              <a:pPr/>
              <a:t>19</a:t>
            </a:fld>
            <a:endParaRPr kumimoji="1" lang="ja-JP" altLang="en-US"/>
          </a:p>
        </p:txBody>
      </p:sp>
      <p:sp>
        <p:nvSpPr>
          <p:cNvPr id="5" name="スライド番号プレースホルダー 3">
            <a:extLst>
              <a:ext uri="{FF2B5EF4-FFF2-40B4-BE49-F238E27FC236}">
                <a16:creationId xmlns:a16="http://schemas.microsoft.com/office/drawing/2014/main" id="{05BFA164-D45E-4691-89B8-A85FF0F3E30B}"/>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19</a:t>
            </a:fld>
            <a:endParaRPr kumimoji="1" lang="ja-JP" altLang="en-US"/>
          </a:p>
        </p:txBody>
      </p:sp>
      <p:sp>
        <p:nvSpPr>
          <p:cNvPr id="7" name="テキスト プレースホルダー 8">
            <a:extLst>
              <a:ext uri="{FF2B5EF4-FFF2-40B4-BE49-F238E27FC236}">
                <a16:creationId xmlns:a16="http://schemas.microsoft.com/office/drawing/2014/main" id="{CF4EEDC7-A88C-4C76-9598-DF4B5B77CB6A}"/>
              </a:ext>
            </a:extLst>
          </p:cNvPr>
          <p:cNvSpPr txBox="1">
            <a:spLocks/>
          </p:cNvSpPr>
          <p:nvPr/>
        </p:nvSpPr>
        <p:spPr>
          <a:xfrm>
            <a:off x="358086" y="2041682"/>
            <a:ext cx="8619970" cy="570793"/>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35A16B"/>
                </a:solidFill>
                <a:latin typeface="HGPｺﾞｼｯｸE" panose="020B0900000000000000" pitchFamily="50" charset="-128"/>
                <a:ea typeface="HGPｺﾞｼｯｸE" panose="020B0900000000000000" pitchFamily="50" charset="-128"/>
              </a:rPr>
              <a:t>避難の実態 </a:t>
            </a: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（熊本地震）</a:t>
            </a:r>
            <a:endPar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0" name="正方形/長方形 9">
            <a:extLst>
              <a:ext uri="{FF2B5EF4-FFF2-40B4-BE49-F238E27FC236}">
                <a16:creationId xmlns:a16="http://schemas.microsoft.com/office/drawing/2014/main" id="{3630CAFE-E820-43D4-A984-FA5EF946A66E}"/>
              </a:ext>
            </a:extLst>
          </p:cNvPr>
          <p:cNvSpPr/>
          <p:nvPr/>
        </p:nvSpPr>
        <p:spPr>
          <a:xfrm>
            <a:off x="262015" y="739236"/>
            <a:ext cx="8619970" cy="1068267"/>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指定避難所に避難している方以外にも、様々な理由で</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在宅避難している避難者もいます</a:t>
            </a:r>
          </a:p>
        </p:txBody>
      </p:sp>
      <p:sp>
        <p:nvSpPr>
          <p:cNvPr id="14" name="テキスト プレースホルダー 2">
            <a:extLst>
              <a:ext uri="{FF2B5EF4-FFF2-40B4-BE49-F238E27FC236}">
                <a16:creationId xmlns:a16="http://schemas.microsoft.com/office/drawing/2014/main" id="{6065095F-2692-4B3F-B5C8-1303C1A4F571}"/>
              </a:ext>
            </a:extLst>
          </p:cNvPr>
          <p:cNvSpPr txBox="1">
            <a:spLocks/>
          </p:cNvSpPr>
          <p:nvPr/>
        </p:nvSpPr>
        <p:spPr>
          <a:xfrm>
            <a:off x="437038" y="2686496"/>
            <a:ext cx="8180594" cy="13370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lnSpc>
                <a:spcPct val="110000"/>
              </a:lnSpc>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様々な理由で</a:t>
            </a:r>
            <a:r>
              <a:rPr lang="ja-JP" altLang="en-US" sz="2000" dirty="0">
                <a:solidFill>
                  <a:srgbClr val="FF0000"/>
                </a:solidFill>
                <a:latin typeface="HGPｺﾞｼｯｸE" panose="020B0900000000000000" pitchFamily="50" charset="-128"/>
                <a:ea typeface="HGPｺﾞｼｯｸE" panose="020B0900000000000000" pitchFamily="50" charset="-128"/>
              </a:rPr>
              <a:t>指定避難所に来られない被災者が多くいた</a:t>
            </a:r>
            <a:endPar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lvl="1">
              <a:lnSpc>
                <a:spcPct val="110000"/>
              </a:lnSpc>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地元福祉団体（地域包括支援センターなど）、応援保健師、民間団体と共同し、在宅避難者の把握に努めた事で、支援につながった</a:t>
            </a:r>
          </a:p>
          <a:p>
            <a:pPr marL="457200" lvl="1" indent="0">
              <a:lnSpc>
                <a:spcPct val="110000"/>
              </a:lnSpc>
              <a:buNone/>
            </a:pP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5" name="テキスト プレースホルダー 2">
            <a:extLst>
              <a:ext uri="{FF2B5EF4-FFF2-40B4-BE49-F238E27FC236}">
                <a16:creationId xmlns:a16="http://schemas.microsoft.com/office/drawing/2014/main" id="{CBB9C767-3F72-4AE9-90D5-F7FF84AFEECD}"/>
              </a:ext>
            </a:extLst>
          </p:cNvPr>
          <p:cNvSpPr txBox="1">
            <a:spLocks/>
          </p:cNvSpPr>
          <p:nvPr/>
        </p:nvSpPr>
        <p:spPr>
          <a:xfrm>
            <a:off x="498435" y="4871905"/>
            <a:ext cx="8101642" cy="1753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lnSpc>
                <a:spcPct val="110000"/>
              </a:lnSpc>
            </a:pPr>
            <a:r>
              <a:rPr lang="ja-JP" altLang="en-US" sz="2000" dirty="0">
                <a:solidFill>
                  <a:srgbClr val="FF0000"/>
                </a:solidFill>
                <a:latin typeface="HGPｺﾞｼｯｸE" panose="020B0900000000000000" pitchFamily="50" charset="-128"/>
                <a:ea typeface="HGPｺﾞｼｯｸE" panose="020B0900000000000000" pitchFamily="50" charset="-128"/>
              </a:rPr>
              <a:t>余震も多く、風雨にさらされた損壊家屋に居住を続け非常に危険な状況の方もいた</a:t>
            </a:r>
            <a:endPar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lvl="1">
              <a:lnSpc>
                <a:spcPct val="110000"/>
              </a:lnSpc>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被災者の自発的行動がない場合、適切な支援及び把握が非常に</a:t>
            </a:r>
            <a:b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困難だった</a:t>
            </a:r>
          </a:p>
        </p:txBody>
      </p:sp>
      <p:sp>
        <p:nvSpPr>
          <p:cNvPr id="16" name="テキスト プレースホルダー 8">
            <a:extLst>
              <a:ext uri="{FF2B5EF4-FFF2-40B4-BE49-F238E27FC236}">
                <a16:creationId xmlns:a16="http://schemas.microsoft.com/office/drawing/2014/main" id="{23BD898C-B6B3-46F7-AC6E-C06730C3373F}"/>
              </a:ext>
            </a:extLst>
          </p:cNvPr>
          <p:cNvSpPr txBox="1">
            <a:spLocks/>
          </p:cNvSpPr>
          <p:nvPr/>
        </p:nvSpPr>
        <p:spPr>
          <a:xfrm>
            <a:off x="358086" y="4197114"/>
            <a:ext cx="8619970" cy="570793"/>
          </a:xfrm>
          <a:prstGeom prst="rect">
            <a:avLst/>
          </a:prstGeom>
          <a:noFill/>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FF0000"/>
                </a:solidFill>
                <a:latin typeface="HGPｺﾞｼｯｸE" panose="020B0900000000000000" pitchFamily="50" charset="-128"/>
                <a:ea typeface="HGPｺﾞｼｯｸE" panose="020B0900000000000000" pitchFamily="50" charset="-128"/>
              </a:rPr>
              <a:t>在宅避難などの課題 </a:t>
            </a: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（熊本地震）</a:t>
            </a:r>
            <a:endPar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480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DA2C5130-9549-42E1-ADB9-FA26F9FBCDB0}"/>
              </a:ext>
            </a:extLst>
          </p:cNvPr>
          <p:cNvSpPr>
            <a:spLocks noGrp="1"/>
          </p:cNvSpPr>
          <p:nvPr>
            <p:ph type="title"/>
          </p:nvPr>
        </p:nvSpPr>
        <p:spPr>
          <a:xfrm>
            <a:off x="0" y="-2448"/>
            <a:ext cx="9144000" cy="650083"/>
          </a:xfrm>
        </p:spPr>
        <p:txBody>
          <a:bodyPr/>
          <a:lstStyle/>
          <a:p>
            <a:r>
              <a:rPr kumimoji="1" lang="ja-JP" altLang="en-US" dirty="0"/>
              <a:t>〇避難所運営の担い手</a:t>
            </a:r>
          </a:p>
        </p:txBody>
      </p:sp>
      <p:sp>
        <p:nvSpPr>
          <p:cNvPr id="13" name="スライド番号プレースホルダー 3">
            <a:extLst>
              <a:ext uri="{FF2B5EF4-FFF2-40B4-BE49-F238E27FC236}">
                <a16:creationId xmlns:a16="http://schemas.microsoft.com/office/drawing/2014/main" id="{CD97FDD6-1E61-425B-8914-04E881A3269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2</a:t>
            </a:fld>
            <a:endParaRPr kumimoji="1" lang="ja-JP" altLang="en-US"/>
          </a:p>
        </p:txBody>
      </p:sp>
      <p:sp>
        <p:nvSpPr>
          <p:cNvPr id="15" name="正方形/長方形 14">
            <a:extLst>
              <a:ext uri="{FF2B5EF4-FFF2-40B4-BE49-F238E27FC236}">
                <a16:creationId xmlns:a16="http://schemas.microsoft.com/office/drawing/2014/main" id="{3C799B70-8D21-4CD5-961C-CC5BD10844EB}"/>
              </a:ext>
            </a:extLst>
          </p:cNvPr>
          <p:cNvSpPr/>
          <p:nvPr/>
        </p:nvSpPr>
        <p:spPr>
          <a:xfrm>
            <a:off x="262015" y="780766"/>
            <a:ext cx="8619970" cy="1073670"/>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避難所生活の「質の向上」のため、自主防災組織等が</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中心となり、市区町村と協力して運営を行いましょう</a:t>
            </a:r>
          </a:p>
        </p:txBody>
      </p:sp>
      <p:sp>
        <p:nvSpPr>
          <p:cNvPr id="17" name="楕円 16">
            <a:extLst>
              <a:ext uri="{FF2B5EF4-FFF2-40B4-BE49-F238E27FC236}">
                <a16:creationId xmlns:a16="http://schemas.microsoft.com/office/drawing/2014/main" id="{F8BF9563-8479-4813-973B-E5F14C5E1B28}"/>
              </a:ext>
            </a:extLst>
          </p:cNvPr>
          <p:cNvSpPr/>
          <p:nvPr/>
        </p:nvSpPr>
        <p:spPr>
          <a:xfrm>
            <a:off x="5631927" y="3615718"/>
            <a:ext cx="2729266" cy="2667033"/>
          </a:xfrm>
          <a:prstGeom prst="ellipse">
            <a:avLst/>
          </a:prstGeom>
          <a:noFill/>
          <a:ln w="381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endParaRPr kumimoji="1" lang="ja-JP" altLang="en-US" sz="1350">
              <a:solidFill>
                <a:prstClr val="white"/>
              </a:solidFill>
              <a:latin typeface="HGPｺﾞｼｯｸE" panose="020B0900000000000000" pitchFamily="50" charset="-128"/>
              <a:ea typeface="HGPｺﾞｼｯｸE" panose="020B0900000000000000" pitchFamily="50" charset="-128"/>
            </a:endParaRPr>
          </a:p>
        </p:txBody>
      </p:sp>
      <p:sp>
        <p:nvSpPr>
          <p:cNvPr id="18" name="楕円 17">
            <a:extLst>
              <a:ext uri="{FF2B5EF4-FFF2-40B4-BE49-F238E27FC236}">
                <a16:creationId xmlns:a16="http://schemas.microsoft.com/office/drawing/2014/main" id="{69F6D29E-4CD4-402E-AEC0-50DDAE291DC8}"/>
              </a:ext>
            </a:extLst>
          </p:cNvPr>
          <p:cNvSpPr/>
          <p:nvPr/>
        </p:nvSpPr>
        <p:spPr>
          <a:xfrm>
            <a:off x="6162682" y="3143489"/>
            <a:ext cx="1516259" cy="1481685"/>
          </a:xfrm>
          <a:prstGeom prst="ellipse">
            <a:avLst/>
          </a:prstGeom>
          <a:solidFill>
            <a:srgbClr val="D0001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endParaRPr kumimoji="1" lang="ja-JP" altLang="en-US" sz="1500">
              <a:solidFill>
                <a:srgbClr val="FF0000"/>
              </a:solidFill>
              <a:latin typeface="HGPｺﾞｼｯｸE" panose="020B0900000000000000" pitchFamily="50" charset="-128"/>
              <a:ea typeface="HGPｺﾞｼｯｸE" panose="020B0900000000000000" pitchFamily="50" charset="-128"/>
            </a:endParaRPr>
          </a:p>
        </p:txBody>
      </p:sp>
      <p:sp>
        <p:nvSpPr>
          <p:cNvPr id="19" name="テキスト ボックス 5">
            <a:extLst>
              <a:ext uri="{FF2B5EF4-FFF2-40B4-BE49-F238E27FC236}">
                <a16:creationId xmlns:a16="http://schemas.microsoft.com/office/drawing/2014/main" id="{01CC8A0C-6183-4186-910C-1843020110F5}"/>
              </a:ext>
            </a:extLst>
          </p:cNvPr>
          <p:cNvSpPr txBox="1"/>
          <p:nvPr/>
        </p:nvSpPr>
        <p:spPr>
          <a:xfrm>
            <a:off x="6283685" y="3462012"/>
            <a:ext cx="1244451"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r>
              <a:rPr kumimoji="1" lang="ja-JP" altLang="en-US" sz="2000" dirty="0">
                <a:solidFill>
                  <a:prstClr val="white"/>
                </a:solidFill>
                <a:latin typeface="HGPｺﾞｼｯｸE" panose="020B0900000000000000" pitchFamily="50" charset="-128"/>
                <a:ea typeface="HGPｺﾞｼｯｸE" panose="020B0900000000000000" pitchFamily="50" charset="-128"/>
              </a:rPr>
              <a:t>自主防災組織等</a:t>
            </a:r>
          </a:p>
        </p:txBody>
      </p:sp>
      <p:sp>
        <p:nvSpPr>
          <p:cNvPr id="20" name="楕円 19">
            <a:extLst>
              <a:ext uri="{FF2B5EF4-FFF2-40B4-BE49-F238E27FC236}">
                <a16:creationId xmlns:a16="http://schemas.microsoft.com/office/drawing/2014/main" id="{F8578376-7D8F-43B4-93C0-439E3999A3A5}"/>
              </a:ext>
            </a:extLst>
          </p:cNvPr>
          <p:cNvSpPr/>
          <p:nvPr/>
        </p:nvSpPr>
        <p:spPr>
          <a:xfrm>
            <a:off x="4966170" y="4073665"/>
            <a:ext cx="1516259" cy="1481685"/>
          </a:xfrm>
          <a:prstGeom prst="ellipse">
            <a:avLst/>
          </a:prstGeom>
          <a:solidFill>
            <a:srgbClr val="52BB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endParaRPr kumimoji="1" lang="ja-JP" altLang="en-US" sz="1500">
              <a:solidFill>
                <a:prstClr val="white"/>
              </a:solidFill>
              <a:latin typeface="HGPｺﾞｼｯｸE" panose="020B0900000000000000" pitchFamily="50" charset="-128"/>
              <a:ea typeface="HGPｺﾞｼｯｸE" panose="020B0900000000000000" pitchFamily="50" charset="-128"/>
            </a:endParaRPr>
          </a:p>
        </p:txBody>
      </p:sp>
      <p:sp>
        <p:nvSpPr>
          <p:cNvPr id="21" name="テキスト ボックス 9">
            <a:extLst>
              <a:ext uri="{FF2B5EF4-FFF2-40B4-BE49-F238E27FC236}">
                <a16:creationId xmlns:a16="http://schemas.microsoft.com/office/drawing/2014/main" id="{F30050AD-A955-45C7-8F41-03A9C0E4D61B}"/>
              </a:ext>
            </a:extLst>
          </p:cNvPr>
          <p:cNvSpPr txBox="1"/>
          <p:nvPr/>
        </p:nvSpPr>
        <p:spPr>
          <a:xfrm>
            <a:off x="4971755" y="4621608"/>
            <a:ext cx="150371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r>
              <a:rPr kumimoji="1" lang="ja-JP" altLang="en-US" sz="2000">
                <a:solidFill>
                  <a:prstClr val="white"/>
                </a:solidFill>
                <a:latin typeface="HGPｺﾞｼｯｸE" panose="020B0900000000000000" pitchFamily="50" charset="-128"/>
                <a:ea typeface="HGPｺﾞｼｯｸE" panose="020B0900000000000000" pitchFamily="50" charset="-128"/>
              </a:rPr>
              <a:t>施設管理者</a:t>
            </a:r>
          </a:p>
        </p:txBody>
      </p:sp>
      <p:sp>
        <p:nvSpPr>
          <p:cNvPr id="22" name="楕円 21">
            <a:extLst>
              <a:ext uri="{FF2B5EF4-FFF2-40B4-BE49-F238E27FC236}">
                <a16:creationId xmlns:a16="http://schemas.microsoft.com/office/drawing/2014/main" id="{3A781C86-E6AD-4402-ADF6-100D201B2FC5}"/>
              </a:ext>
            </a:extLst>
          </p:cNvPr>
          <p:cNvSpPr/>
          <p:nvPr/>
        </p:nvSpPr>
        <p:spPr>
          <a:xfrm>
            <a:off x="6162682" y="5001441"/>
            <a:ext cx="1516259" cy="1481685"/>
          </a:xfrm>
          <a:prstGeom prst="ellipse">
            <a:avLst/>
          </a:prstGeom>
          <a:solidFill>
            <a:srgbClr val="FF99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endParaRPr kumimoji="1" lang="ja-JP" altLang="en-US" sz="1500">
              <a:solidFill>
                <a:prstClr val="white"/>
              </a:solidFill>
              <a:latin typeface="HGPｺﾞｼｯｸE" panose="020B0900000000000000" pitchFamily="50" charset="-128"/>
              <a:ea typeface="HGPｺﾞｼｯｸE" panose="020B0900000000000000" pitchFamily="50" charset="-128"/>
            </a:endParaRPr>
          </a:p>
        </p:txBody>
      </p:sp>
      <p:sp>
        <p:nvSpPr>
          <p:cNvPr id="23" name="テキスト ボックス 11">
            <a:extLst>
              <a:ext uri="{FF2B5EF4-FFF2-40B4-BE49-F238E27FC236}">
                <a16:creationId xmlns:a16="http://schemas.microsoft.com/office/drawing/2014/main" id="{ABC17DEE-4460-47A0-B79E-2411A9DC0089}"/>
              </a:ext>
            </a:extLst>
          </p:cNvPr>
          <p:cNvSpPr txBox="1"/>
          <p:nvPr/>
        </p:nvSpPr>
        <p:spPr>
          <a:xfrm>
            <a:off x="6408346" y="5552555"/>
            <a:ext cx="98519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r>
              <a:rPr kumimoji="1" lang="ja-JP" altLang="en-US" sz="2000">
                <a:solidFill>
                  <a:prstClr val="white"/>
                </a:solidFill>
                <a:latin typeface="HGPｺﾞｼｯｸE" panose="020B0900000000000000" pitchFamily="50" charset="-128"/>
                <a:ea typeface="HGPｺﾞｼｯｸE" panose="020B0900000000000000" pitchFamily="50" charset="-128"/>
              </a:rPr>
              <a:t>避難者</a:t>
            </a:r>
          </a:p>
        </p:txBody>
      </p:sp>
      <p:sp>
        <p:nvSpPr>
          <p:cNvPr id="24" name="楕円 23">
            <a:extLst>
              <a:ext uri="{FF2B5EF4-FFF2-40B4-BE49-F238E27FC236}">
                <a16:creationId xmlns:a16="http://schemas.microsoft.com/office/drawing/2014/main" id="{70F73A41-F2B6-428E-9EA0-B6D66597AB75}"/>
              </a:ext>
            </a:extLst>
          </p:cNvPr>
          <p:cNvSpPr/>
          <p:nvPr/>
        </p:nvSpPr>
        <p:spPr>
          <a:xfrm>
            <a:off x="7377682" y="4073665"/>
            <a:ext cx="1516259" cy="1481685"/>
          </a:xfrm>
          <a:prstGeom prst="ellipse">
            <a:avLst/>
          </a:prstGeom>
          <a:solidFill>
            <a:srgbClr val="5482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endParaRPr kumimoji="1" lang="ja-JP" altLang="en-US" sz="1500">
              <a:solidFill>
                <a:prstClr val="white"/>
              </a:solidFill>
              <a:latin typeface="HGPｺﾞｼｯｸE" panose="020B0900000000000000" pitchFamily="50" charset="-128"/>
              <a:ea typeface="HGPｺﾞｼｯｸE" panose="020B0900000000000000" pitchFamily="50" charset="-128"/>
            </a:endParaRPr>
          </a:p>
        </p:txBody>
      </p:sp>
      <p:sp>
        <p:nvSpPr>
          <p:cNvPr id="25" name="テキスト ボックス 13">
            <a:extLst>
              <a:ext uri="{FF2B5EF4-FFF2-40B4-BE49-F238E27FC236}">
                <a16:creationId xmlns:a16="http://schemas.microsoft.com/office/drawing/2014/main" id="{4A714EB3-1C46-4B42-AEA5-8CCA42893464}"/>
              </a:ext>
            </a:extLst>
          </p:cNvPr>
          <p:cNvSpPr txBox="1"/>
          <p:nvPr/>
        </p:nvSpPr>
        <p:spPr>
          <a:xfrm>
            <a:off x="7383268" y="4466750"/>
            <a:ext cx="1503712"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r>
              <a:rPr kumimoji="1" lang="ja-JP" altLang="en-US" sz="2000">
                <a:solidFill>
                  <a:prstClr val="white"/>
                </a:solidFill>
                <a:latin typeface="HGPｺﾞｼｯｸE" panose="020B0900000000000000" pitchFamily="50" charset="-128"/>
                <a:ea typeface="HGPｺﾞｼｯｸE" panose="020B0900000000000000" pitchFamily="50" charset="-128"/>
              </a:rPr>
              <a:t>市区町村</a:t>
            </a:r>
            <a:endParaRPr kumimoji="1" lang="en-US" altLang="ja-JP" sz="2000">
              <a:solidFill>
                <a:prstClr val="white"/>
              </a:solidFill>
              <a:latin typeface="HGPｺﾞｼｯｸE" panose="020B0900000000000000" pitchFamily="50" charset="-128"/>
              <a:ea typeface="HGPｺﾞｼｯｸE" panose="020B0900000000000000" pitchFamily="50" charset="-128"/>
            </a:endParaRPr>
          </a:p>
          <a:p>
            <a:pPr algn="ctr" defTabSz="685800"/>
            <a:r>
              <a:rPr kumimoji="1" lang="ja-JP" altLang="en-US" sz="2000">
                <a:solidFill>
                  <a:prstClr val="white"/>
                </a:solidFill>
                <a:latin typeface="HGPｺﾞｼｯｸE" panose="020B0900000000000000" pitchFamily="50" charset="-128"/>
                <a:ea typeface="HGPｺﾞｼｯｸE" panose="020B0900000000000000" pitchFamily="50" charset="-128"/>
              </a:rPr>
              <a:t>派遣職員</a:t>
            </a:r>
          </a:p>
        </p:txBody>
      </p:sp>
      <p:sp>
        <p:nvSpPr>
          <p:cNvPr id="26" name="コンテンツ プレースホルダー 21">
            <a:extLst>
              <a:ext uri="{FF2B5EF4-FFF2-40B4-BE49-F238E27FC236}">
                <a16:creationId xmlns:a16="http://schemas.microsoft.com/office/drawing/2014/main" id="{0B0F3CDF-3F9E-40BD-AF7D-806915E75A8F}"/>
              </a:ext>
            </a:extLst>
          </p:cNvPr>
          <p:cNvSpPr>
            <a:spLocks noGrp="1"/>
          </p:cNvSpPr>
          <p:nvPr/>
        </p:nvSpPr>
        <p:spPr>
          <a:xfrm>
            <a:off x="474283" y="2790353"/>
            <a:ext cx="5384499" cy="4035463"/>
          </a:xfrm>
          <a:prstGeom prst="rect">
            <a:avLst/>
          </a:prstGeom>
          <a:ln>
            <a:noFill/>
            <a:prstDash val="dash"/>
          </a:ln>
        </p:spPr>
        <p:txBody>
          <a:bodyPr/>
          <a:lstStyle>
            <a:lvl1pPr marL="128588" indent="-128588" algn="l" defTabSz="514350" rtl="0" eaLnBrk="1" latinLnBrk="0" hangingPunct="1">
              <a:lnSpc>
                <a:spcPct val="90000"/>
              </a:lnSpc>
              <a:spcBef>
                <a:spcPts val="563"/>
              </a:spcBef>
              <a:buFont typeface="Wingdings" panose="05000000000000000000" pitchFamily="2" charset="2"/>
              <a:buChar char="l"/>
              <a:defRPr kumimoji="1" sz="1800" kern="1200">
                <a:solidFill>
                  <a:schemeClr val="tx1">
                    <a:lumMod val="75000"/>
                    <a:lumOff val="25000"/>
                  </a:schemeClr>
                </a:solidFill>
                <a:latin typeface="+mn-lt"/>
                <a:ea typeface="+mn-ea"/>
                <a:cs typeface="+mn-cs"/>
              </a:defRPr>
            </a:lvl1pPr>
            <a:lvl2pPr marL="385763" indent="-128588" algn="l" defTabSz="514350" rtl="0" eaLnBrk="1" latinLnBrk="0" hangingPunct="1">
              <a:lnSpc>
                <a:spcPct val="90000"/>
              </a:lnSpc>
              <a:spcBef>
                <a:spcPts val="281"/>
              </a:spcBef>
              <a:buFont typeface="Wingdings" panose="05000000000000000000" pitchFamily="2" charset="2"/>
              <a:buChar char="l"/>
              <a:defRPr kumimoji="1" sz="1350" kern="1200">
                <a:solidFill>
                  <a:schemeClr val="tx1">
                    <a:lumMod val="75000"/>
                    <a:lumOff val="25000"/>
                  </a:schemeClr>
                </a:solidFill>
                <a:latin typeface="+mn-lt"/>
                <a:ea typeface="+mn-ea"/>
                <a:cs typeface="+mn-cs"/>
              </a:defRPr>
            </a:lvl2pPr>
            <a:lvl3pPr marL="642938" indent="-128588" algn="l" defTabSz="514350" rtl="0" eaLnBrk="1" latinLnBrk="0" hangingPunct="1">
              <a:lnSpc>
                <a:spcPct val="90000"/>
              </a:lnSpc>
              <a:spcBef>
                <a:spcPts val="281"/>
              </a:spcBef>
              <a:buFont typeface="Wingdings" panose="05000000000000000000" pitchFamily="2" charset="2"/>
              <a:buChar char="l"/>
              <a:defRPr kumimoji="1" sz="1125" kern="1200">
                <a:solidFill>
                  <a:schemeClr val="tx1">
                    <a:lumMod val="75000"/>
                    <a:lumOff val="25000"/>
                  </a:schemeClr>
                </a:solidFill>
                <a:latin typeface="+mn-lt"/>
                <a:ea typeface="+mn-ea"/>
                <a:cs typeface="+mn-cs"/>
              </a:defRPr>
            </a:lvl3pPr>
            <a:lvl4pPr marL="900113" indent="-128588" algn="l" defTabSz="514350" rtl="0" eaLnBrk="1" latinLnBrk="0" hangingPunct="1">
              <a:lnSpc>
                <a:spcPct val="90000"/>
              </a:lnSpc>
              <a:spcBef>
                <a:spcPts val="281"/>
              </a:spcBef>
              <a:buFont typeface="Wingdings" panose="05000000000000000000" pitchFamily="2" charset="2"/>
              <a:buChar char="l"/>
              <a:defRPr kumimoji="1" sz="1013" kern="1200">
                <a:solidFill>
                  <a:schemeClr val="tx1">
                    <a:lumMod val="75000"/>
                    <a:lumOff val="25000"/>
                  </a:schemeClr>
                </a:solidFill>
                <a:latin typeface="+mn-lt"/>
                <a:ea typeface="+mn-ea"/>
                <a:cs typeface="+mn-cs"/>
              </a:defRPr>
            </a:lvl4pPr>
            <a:lvl5pPr marL="1157288" indent="-128588" algn="l" defTabSz="514350" rtl="0" eaLnBrk="1" latinLnBrk="0" hangingPunct="1">
              <a:lnSpc>
                <a:spcPct val="90000"/>
              </a:lnSpc>
              <a:spcBef>
                <a:spcPts val="281"/>
              </a:spcBef>
              <a:buFont typeface="Wingdings" panose="05000000000000000000" pitchFamily="2" charset="2"/>
              <a:buChar char="l"/>
              <a:defRPr kumimoji="1" sz="1013" kern="1200">
                <a:solidFill>
                  <a:schemeClr val="tx1">
                    <a:lumMod val="75000"/>
                    <a:lumOff val="25000"/>
                  </a:schemeClr>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a:lnSpc>
                <a:spcPct val="100000"/>
              </a:lnSpc>
              <a:spcBef>
                <a:spcPts val="0"/>
              </a:spcBef>
              <a:spcAft>
                <a:spcPts val="450"/>
              </a:spcAft>
            </a:pPr>
            <a:r>
              <a:rPr lang="ja-JP" altLang="en-US" sz="2800" dirty="0">
                <a:solidFill>
                  <a:srgbClr val="35A16B"/>
                </a:solidFill>
                <a:latin typeface="HGPｺﾞｼｯｸE" panose="020B0900000000000000" pitchFamily="50" charset="-128"/>
                <a:ea typeface="HGPｺﾞｼｯｸE" panose="020B0900000000000000" pitchFamily="50" charset="-128"/>
              </a:rPr>
              <a:t>自主防災組織等</a:t>
            </a:r>
            <a:br>
              <a:rPr lang="en-US" altLang="ja-JP" dirty="0">
                <a:latin typeface="HGPｺﾞｼｯｸE" panose="020B0900000000000000" pitchFamily="50" charset="-128"/>
                <a:ea typeface="HGPｺﾞｼｯｸE" panose="020B0900000000000000" pitchFamily="50" charset="-128"/>
              </a:rPr>
            </a:br>
            <a:r>
              <a:rPr lang="ja-JP" altLang="en-US" sz="2000" dirty="0">
                <a:latin typeface="HGPｺﾞｼｯｸE" panose="020B0900000000000000" pitchFamily="50" charset="-128"/>
                <a:ea typeface="HGPｺﾞｼｯｸE" panose="020B0900000000000000" pitchFamily="50" charset="-128"/>
              </a:rPr>
              <a:t>避難所運営の</a:t>
            </a:r>
            <a:r>
              <a:rPr lang="ja-JP" altLang="en-US" sz="2000" u="sng" dirty="0">
                <a:solidFill>
                  <a:srgbClr val="FF2800"/>
                </a:solidFill>
                <a:latin typeface="HGPｺﾞｼｯｸE" panose="020B0900000000000000" pitchFamily="50" charset="-128"/>
                <a:ea typeface="HGPｺﾞｼｯｸE" panose="020B0900000000000000" pitchFamily="50" charset="-128"/>
              </a:rPr>
              <a:t>中心的役割を担うことが期待されている</a:t>
            </a:r>
            <a:r>
              <a:rPr lang="ja-JP" altLang="en-US" sz="2000" dirty="0">
                <a:solidFill>
                  <a:srgbClr val="404040"/>
                </a:solidFill>
                <a:latin typeface="HGPｺﾞｼｯｸE" panose="020B0900000000000000" pitchFamily="50" charset="-128"/>
                <a:ea typeface="HGPｺﾞｼｯｸE" panose="020B0900000000000000" pitchFamily="50" charset="-128"/>
              </a:rPr>
              <a:t>（各業務の主担当、女性の参画が重要）</a:t>
            </a:r>
            <a:endParaRPr lang="en-US" altLang="ja-JP" sz="2000" dirty="0">
              <a:solidFill>
                <a:srgbClr val="404040"/>
              </a:solidFill>
              <a:latin typeface="HGPｺﾞｼｯｸE" panose="020B0900000000000000" pitchFamily="50" charset="-128"/>
              <a:ea typeface="HGPｺﾞｼｯｸE" panose="020B0900000000000000" pitchFamily="50" charset="-128"/>
            </a:endParaRPr>
          </a:p>
          <a:p>
            <a:pPr>
              <a:lnSpc>
                <a:spcPct val="100000"/>
              </a:lnSpc>
              <a:spcBef>
                <a:spcPts val="0"/>
              </a:spcBef>
              <a:spcAft>
                <a:spcPts val="450"/>
              </a:spcAft>
            </a:pPr>
            <a:r>
              <a:rPr lang="zh-TW" altLang="en-US" sz="2800" dirty="0">
                <a:solidFill>
                  <a:srgbClr val="35A16B"/>
                </a:solidFill>
                <a:latin typeface="HGPｺﾞｼｯｸE" panose="020B0900000000000000" pitchFamily="50" charset="-128"/>
                <a:ea typeface="HGPｺﾞｼｯｸE" panose="020B0900000000000000" pitchFamily="50" charset="-128"/>
              </a:rPr>
              <a:t>市区町村</a:t>
            </a:r>
            <a:r>
              <a:rPr lang="ja-JP" altLang="en-US" sz="2800" dirty="0">
                <a:solidFill>
                  <a:srgbClr val="35A16B"/>
                </a:solidFill>
                <a:latin typeface="HGPｺﾞｼｯｸE" panose="020B0900000000000000" pitchFamily="50" charset="-128"/>
                <a:ea typeface="HGPｺﾞｼｯｸE" panose="020B0900000000000000" pitchFamily="50" charset="-128"/>
              </a:rPr>
              <a:t>からの</a:t>
            </a:r>
            <a:r>
              <a:rPr lang="zh-TW" altLang="en-US" sz="2800" dirty="0">
                <a:solidFill>
                  <a:srgbClr val="35A16B"/>
                </a:solidFill>
                <a:latin typeface="HGPｺﾞｼｯｸE" panose="020B0900000000000000" pitchFamily="50" charset="-128"/>
                <a:ea typeface="HGPｺﾞｼｯｸE" panose="020B0900000000000000" pitchFamily="50" charset="-128"/>
              </a:rPr>
              <a:t>派遣職員</a:t>
            </a:r>
            <a:br>
              <a:rPr lang="en-US" altLang="ja-JP" dirty="0">
                <a:latin typeface="HGPｺﾞｼｯｸE" panose="020B0900000000000000" pitchFamily="50" charset="-128"/>
                <a:ea typeface="HGPｺﾞｼｯｸE" panose="020B0900000000000000" pitchFamily="50" charset="-128"/>
              </a:rPr>
            </a:br>
            <a:r>
              <a:rPr lang="ja-JP" altLang="en-US" sz="2000" dirty="0">
                <a:latin typeface="HGPｺﾞｼｯｸE" panose="020B0900000000000000" pitchFamily="50" charset="-128"/>
                <a:ea typeface="HGPｺﾞｼｯｸE" panose="020B0900000000000000" pitchFamily="50" charset="-128"/>
              </a:rPr>
              <a:t>災害対策本部との情報収集・伝達</a:t>
            </a:r>
            <a:br>
              <a:rPr lang="ja-JP" altLang="en-US" sz="2000" dirty="0">
                <a:latin typeface="HGPｺﾞｼｯｸE" panose="020B0900000000000000" pitchFamily="50" charset="-128"/>
                <a:ea typeface="HGPｺﾞｼｯｸE" panose="020B0900000000000000" pitchFamily="50" charset="-128"/>
              </a:rPr>
            </a:br>
            <a:r>
              <a:rPr lang="ja-JP" altLang="en-US" sz="2000" dirty="0">
                <a:latin typeface="HGPｺﾞｼｯｸE" panose="020B0900000000000000" pitchFamily="50" charset="-128"/>
                <a:ea typeface="HGPｺﾞｼｯｸE" panose="020B0900000000000000" pitchFamily="50" charset="-128"/>
              </a:rPr>
              <a:t>ボランティアの調整</a:t>
            </a:r>
            <a:endParaRPr lang="en-US" altLang="ja-JP" sz="2000" dirty="0">
              <a:latin typeface="HGPｺﾞｼｯｸE" panose="020B0900000000000000" pitchFamily="50" charset="-128"/>
              <a:ea typeface="HGPｺﾞｼｯｸE" panose="020B0900000000000000" pitchFamily="50" charset="-128"/>
            </a:endParaRPr>
          </a:p>
          <a:p>
            <a:pPr>
              <a:lnSpc>
                <a:spcPct val="100000"/>
              </a:lnSpc>
              <a:spcBef>
                <a:spcPts val="0"/>
              </a:spcBef>
              <a:spcAft>
                <a:spcPts val="450"/>
              </a:spcAft>
            </a:pPr>
            <a:r>
              <a:rPr lang="ja-JP" altLang="en-US" sz="2800" dirty="0">
                <a:solidFill>
                  <a:srgbClr val="35A16B"/>
                </a:solidFill>
                <a:latin typeface="HGPｺﾞｼｯｸE" panose="020B0900000000000000" pitchFamily="50" charset="-128"/>
                <a:ea typeface="HGPｺﾞｼｯｸE" panose="020B0900000000000000" pitchFamily="50" charset="-128"/>
              </a:rPr>
              <a:t>避難者</a:t>
            </a:r>
            <a:br>
              <a:rPr lang="en-US" altLang="ja-JP" dirty="0">
                <a:latin typeface="HGPｺﾞｼｯｸE" panose="020B0900000000000000" pitchFamily="50" charset="-128"/>
                <a:ea typeface="HGPｺﾞｼｯｸE" panose="020B0900000000000000" pitchFamily="50" charset="-128"/>
              </a:rPr>
            </a:br>
            <a:r>
              <a:rPr lang="ja-JP" altLang="en-US" sz="2000" dirty="0">
                <a:latin typeface="HGPｺﾞｼｯｸE" panose="020B0900000000000000" pitchFamily="50" charset="-128"/>
                <a:ea typeface="HGPｺﾞｼｯｸE" panose="020B0900000000000000" pitchFamily="50" charset="-128"/>
              </a:rPr>
              <a:t>避難所運営への自主的な協力</a:t>
            </a:r>
            <a:endParaRPr lang="en-US" altLang="ja-JP" sz="2000" dirty="0">
              <a:latin typeface="HGPｺﾞｼｯｸE" panose="020B0900000000000000" pitchFamily="50" charset="-128"/>
              <a:ea typeface="HGPｺﾞｼｯｸE" panose="020B0900000000000000" pitchFamily="50" charset="-128"/>
            </a:endParaRPr>
          </a:p>
          <a:p>
            <a:pPr>
              <a:lnSpc>
                <a:spcPct val="100000"/>
              </a:lnSpc>
              <a:spcBef>
                <a:spcPts val="0"/>
              </a:spcBef>
              <a:spcAft>
                <a:spcPts val="450"/>
              </a:spcAft>
            </a:pPr>
            <a:r>
              <a:rPr lang="ja-JP" altLang="en-US" sz="2800" dirty="0">
                <a:solidFill>
                  <a:srgbClr val="35A16B"/>
                </a:solidFill>
                <a:latin typeface="HGPｺﾞｼｯｸE" panose="020B0900000000000000" pitchFamily="50" charset="-128"/>
                <a:ea typeface="HGPｺﾞｼｯｸE" panose="020B0900000000000000" pitchFamily="50" charset="-128"/>
              </a:rPr>
              <a:t>施設管理者</a:t>
            </a:r>
            <a:br>
              <a:rPr lang="en-US" altLang="ja-JP" dirty="0">
                <a:latin typeface="HGPｺﾞｼｯｸE" panose="020B0900000000000000" pitchFamily="50" charset="-128"/>
                <a:ea typeface="HGPｺﾞｼｯｸE" panose="020B0900000000000000" pitchFamily="50" charset="-128"/>
              </a:rPr>
            </a:br>
            <a:r>
              <a:rPr lang="ja-JP" altLang="en-US" sz="2000" dirty="0">
                <a:latin typeface="HGPｺﾞｼｯｸE" panose="020B0900000000000000" pitchFamily="50" charset="-128"/>
                <a:ea typeface="HGPｺﾞｼｯｸE" panose="020B0900000000000000" pitchFamily="50" charset="-128"/>
              </a:rPr>
              <a:t>施設管理・維持</a:t>
            </a:r>
            <a:endParaRPr lang="ja-JP" altLang="en-US" dirty="0">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37A05C7A-18F5-4D0D-987C-1663E581FECB}"/>
              </a:ext>
            </a:extLst>
          </p:cNvPr>
          <p:cNvSpPr txBox="1"/>
          <p:nvPr/>
        </p:nvSpPr>
        <p:spPr>
          <a:xfrm>
            <a:off x="553955" y="1962755"/>
            <a:ext cx="8228233" cy="830997"/>
          </a:xfrm>
          <a:prstGeom prst="rect">
            <a:avLst/>
          </a:prstGeom>
          <a:noFill/>
        </p:spPr>
        <p:txBody>
          <a:bodyPr wrap="square" rtlCol="0">
            <a:spAutoFit/>
          </a:bodyPr>
          <a:lstStyle/>
          <a:p>
            <a:r>
              <a:rPr lang="ja-JP" altLang="en-US" sz="2400" dirty="0">
                <a:solidFill>
                  <a:srgbClr val="404040"/>
                </a:solidFill>
                <a:latin typeface="HGPｺﾞｼｯｸE" panose="020B0900000000000000" pitchFamily="50" charset="-128"/>
                <a:ea typeface="HGPｺﾞｼｯｸE" panose="020B0900000000000000" pitchFamily="50" charset="-128"/>
              </a:rPr>
              <a:t>過去の災害では、自治体職員が避難所対応で手一杯になり、他の災害対応業務の実施に支障が生じた</a:t>
            </a:r>
          </a:p>
        </p:txBody>
      </p:sp>
    </p:spTree>
    <p:extLst>
      <p:ext uri="{BB962C8B-B14F-4D97-AF65-F5344CB8AC3E}">
        <p14:creationId xmlns:p14="http://schemas.microsoft.com/office/powerpoint/2010/main" val="4261430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C5BAF7-8ADA-420B-8A23-CD475BBC4F38}"/>
              </a:ext>
            </a:extLst>
          </p:cNvPr>
          <p:cNvSpPr>
            <a:spLocks noGrp="1"/>
          </p:cNvSpPr>
          <p:nvPr>
            <p:ph type="title"/>
          </p:nvPr>
        </p:nvSpPr>
        <p:spPr>
          <a:xfrm>
            <a:off x="0" y="-350"/>
            <a:ext cx="9144000" cy="650083"/>
          </a:xfrm>
        </p:spPr>
        <p:txBody>
          <a:bodyPr/>
          <a:lstStyle/>
          <a:p>
            <a:r>
              <a:rPr lang="ja-JP" altLang="en-US" dirty="0"/>
              <a:t>避難所以外の避難者への対応（在宅避難者など）</a:t>
            </a:r>
          </a:p>
        </p:txBody>
      </p:sp>
      <p:sp>
        <p:nvSpPr>
          <p:cNvPr id="4" name="スライド番号プレースホルダー 3">
            <a:extLst>
              <a:ext uri="{FF2B5EF4-FFF2-40B4-BE49-F238E27FC236}">
                <a16:creationId xmlns:a16="http://schemas.microsoft.com/office/drawing/2014/main" id="{1DE27911-DF5D-4946-9ACD-54E8E0E338AD}"/>
              </a:ext>
            </a:extLst>
          </p:cNvPr>
          <p:cNvSpPr>
            <a:spLocks noGrp="1"/>
          </p:cNvSpPr>
          <p:nvPr>
            <p:ph type="sldNum" sz="quarter" idx="12"/>
          </p:nvPr>
        </p:nvSpPr>
        <p:spPr/>
        <p:txBody>
          <a:bodyPr/>
          <a:lstStyle/>
          <a:p>
            <a:fld id="{48C0FCB9-D989-46F1-965E-624BDAC7E129}" type="slidenum">
              <a:rPr kumimoji="1" lang="ja-JP" altLang="en-US" smtClean="0"/>
              <a:pPr/>
              <a:t>20</a:t>
            </a:fld>
            <a:endParaRPr kumimoji="1" lang="ja-JP" altLang="en-US"/>
          </a:p>
        </p:txBody>
      </p:sp>
      <p:sp>
        <p:nvSpPr>
          <p:cNvPr id="5" name="スライド番号プレースホルダー 3">
            <a:extLst>
              <a:ext uri="{FF2B5EF4-FFF2-40B4-BE49-F238E27FC236}">
                <a16:creationId xmlns:a16="http://schemas.microsoft.com/office/drawing/2014/main" id="{05BFA164-D45E-4691-89B8-A85FF0F3E30B}"/>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20</a:t>
            </a:fld>
            <a:endParaRPr kumimoji="1" lang="ja-JP" altLang="en-US"/>
          </a:p>
        </p:txBody>
      </p:sp>
      <p:sp>
        <p:nvSpPr>
          <p:cNvPr id="10" name="正方形/長方形 9">
            <a:extLst>
              <a:ext uri="{FF2B5EF4-FFF2-40B4-BE49-F238E27FC236}">
                <a16:creationId xmlns:a16="http://schemas.microsoft.com/office/drawing/2014/main" id="{3630CAFE-E820-43D4-A984-FA5EF946A66E}"/>
              </a:ext>
            </a:extLst>
          </p:cNvPr>
          <p:cNvSpPr/>
          <p:nvPr/>
        </p:nvSpPr>
        <p:spPr>
          <a:xfrm>
            <a:off x="262015" y="739236"/>
            <a:ext cx="8619970" cy="1068267"/>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避難所の物資・情報・人的支援は、避難所生活者と</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避難所以外の生活者に等しく配分する必要があります</a:t>
            </a:r>
          </a:p>
        </p:txBody>
      </p:sp>
      <p:sp>
        <p:nvSpPr>
          <p:cNvPr id="12" name="矢印: 五方向 11">
            <a:extLst>
              <a:ext uri="{FF2B5EF4-FFF2-40B4-BE49-F238E27FC236}">
                <a16:creationId xmlns:a16="http://schemas.microsoft.com/office/drawing/2014/main" id="{B0A1C341-9641-4C83-B185-9FCBFA635480}"/>
              </a:ext>
            </a:extLst>
          </p:cNvPr>
          <p:cNvSpPr/>
          <p:nvPr/>
        </p:nvSpPr>
        <p:spPr>
          <a:xfrm>
            <a:off x="358085" y="2144258"/>
            <a:ext cx="8523899" cy="475397"/>
          </a:xfrm>
          <a:prstGeom prst="homePlat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HGPｺﾞｼｯｸE" panose="020B0900000000000000" pitchFamily="50" charset="-128"/>
                <a:ea typeface="HGPｺﾞｼｯｸE" panose="020B0900000000000000" pitchFamily="50" charset="-128"/>
              </a:rPr>
              <a:t>対応の基本</a:t>
            </a:r>
            <a:endParaRPr lang="en-US" altLang="ja-JP" sz="2400" b="1" dirty="0">
              <a:solidFill>
                <a:schemeClr val="bg1"/>
              </a:solidFill>
              <a:latin typeface="HGPｺﾞｼｯｸE" panose="020B0900000000000000" pitchFamily="50" charset="-128"/>
              <a:ea typeface="HGPｺﾞｼｯｸE" panose="020B0900000000000000" pitchFamily="50" charset="-128"/>
            </a:endParaRPr>
          </a:p>
        </p:txBody>
      </p:sp>
      <p:sp>
        <p:nvSpPr>
          <p:cNvPr id="13" name="矢印: 五方向 12">
            <a:extLst>
              <a:ext uri="{FF2B5EF4-FFF2-40B4-BE49-F238E27FC236}">
                <a16:creationId xmlns:a16="http://schemas.microsoft.com/office/drawing/2014/main" id="{3C82FAD7-B454-46A9-A807-2FE72385F416}"/>
              </a:ext>
            </a:extLst>
          </p:cNvPr>
          <p:cNvSpPr/>
          <p:nvPr/>
        </p:nvSpPr>
        <p:spPr>
          <a:xfrm>
            <a:off x="358086" y="4332007"/>
            <a:ext cx="8523898" cy="475397"/>
          </a:xfrm>
          <a:prstGeom prst="homePlat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HGPｺﾞｼｯｸE" panose="020B0900000000000000" pitchFamily="50" charset="-128"/>
                <a:ea typeface="HGPｺﾞｼｯｸE" panose="020B0900000000000000" pitchFamily="50" charset="-128"/>
              </a:rPr>
              <a:t>留意点</a:t>
            </a:r>
            <a:endParaRPr lang="en-US" altLang="ja-JP" sz="2400" b="1" dirty="0">
              <a:solidFill>
                <a:schemeClr val="bg1"/>
              </a:solidFill>
              <a:latin typeface="HGPｺﾞｼｯｸE" panose="020B0900000000000000" pitchFamily="50" charset="-128"/>
              <a:ea typeface="HGPｺﾞｼｯｸE" panose="020B0900000000000000" pitchFamily="50" charset="-128"/>
            </a:endParaRPr>
          </a:p>
        </p:txBody>
      </p:sp>
      <p:sp>
        <p:nvSpPr>
          <p:cNvPr id="14" name="テキスト プレースホルダー 2">
            <a:extLst>
              <a:ext uri="{FF2B5EF4-FFF2-40B4-BE49-F238E27FC236}">
                <a16:creationId xmlns:a16="http://schemas.microsoft.com/office/drawing/2014/main" id="{6065095F-2692-4B3F-B5C8-1303C1A4F571}"/>
              </a:ext>
            </a:extLst>
          </p:cNvPr>
          <p:cNvSpPr txBox="1">
            <a:spLocks/>
          </p:cNvSpPr>
          <p:nvPr/>
        </p:nvSpPr>
        <p:spPr>
          <a:xfrm>
            <a:off x="437038" y="2737617"/>
            <a:ext cx="8180594" cy="13370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lgn="just">
              <a:lnSpc>
                <a:spcPct val="110000"/>
              </a:lnSpc>
            </a:pPr>
            <a:r>
              <a:rPr lang="ja-JP" altLang="en-US" sz="2000" dirty="0">
                <a:solidFill>
                  <a:srgbClr val="FF0000"/>
                </a:solidFill>
                <a:latin typeface="HGPｺﾞｼｯｸE" panose="020B0900000000000000" pitchFamily="50" charset="-128"/>
                <a:ea typeface="HGPｺﾞｼｯｸE" panose="020B0900000000000000" pitchFamily="50" charset="-128"/>
              </a:rPr>
              <a:t>避難所への届け出の呼びかけや状況の聞き取り</a:t>
            </a: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により避難所以外で生活する避難者の状況を把握する</a:t>
            </a:r>
          </a:p>
          <a:p>
            <a:pPr lvl="1" algn="just">
              <a:lnSpc>
                <a:spcPct val="110000"/>
              </a:lnSpc>
            </a:pPr>
            <a:r>
              <a:rPr lang="ja-JP" altLang="en-US" sz="2000" dirty="0">
                <a:solidFill>
                  <a:srgbClr val="FF0000"/>
                </a:solidFill>
                <a:latin typeface="HGPｺﾞｼｯｸE" panose="020B0900000000000000" pitchFamily="50" charset="-128"/>
                <a:ea typeface="HGPｺﾞｼｯｸE" panose="020B0900000000000000" pitchFamily="50" charset="-128"/>
              </a:rPr>
              <a:t>避難者自ら避難所へ物資・情報などを受け取りに来てもらう</a:t>
            </a: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よう</a:t>
            </a:r>
            <a:b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周知する</a:t>
            </a:r>
          </a:p>
          <a:p>
            <a:pPr marL="457200" lvl="1" indent="0">
              <a:buNone/>
            </a:pP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5" name="テキスト プレースホルダー 2">
            <a:extLst>
              <a:ext uri="{FF2B5EF4-FFF2-40B4-BE49-F238E27FC236}">
                <a16:creationId xmlns:a16="http://schemas.microsoft.com/office/drawing/2014/main" id="{CBB9C767-3F72-4AE9-90D5-F7FF84AFEECD}"/>
              </a:ext>
            </a:extLst>
          </p:cNvPr>
          <p:cNvSpPr txBox="1">
            <a:spLocks/>
          </p:cNvSpPr>
          <p:nvPr/>
        </p:nvSpPr>
        <p:spPr>
          <a:xfrm>
            <a:off x="498435" y="4931182"/>
            <a:ext cx="8101642" cy="1753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lnSpc>
                <a:spcPct val="110000"/>
              </a:lnSpc>
            </a:pPr>
            <a:r>
              <a:rPr lang="ja-JP" altLang="en-US" sz="2000" dirty="0">
                <a:solidFill>
                  <a:srgbClr val="404040"/>
                </a:solidFill>
                <a:latin typeface="HGPｺﾞｼｯｸE" panose="020B0900000000000000" pitchFamily="50" charset="-128"/>
                <a:ea typeface="HGPｺﾞｼｯｸE" panose="020B0900000000000000" pitchFamily="50" charset="-128"/>
              </a:rPr>
              <a:t>自ら避難所へ向かうのが難しい方に対しては、配達などを検討する</a:t>
            </a:r>
          </a:p>
          <a:p>
            <a:pPr lvl="1">
              <a:lnSpc>
                <a:spcPct val="110000"/>
              </a:lnSpc>
            </a:pPr>
            <a:r>
              <a:rPr lang="ja-JP" altLang="en-US" sz="2000" dirty="0">
                <a:solidFill>
                  <a:srgbClr val="404040"/>
                </a:solidFill>
                <a:latin typeface="HGPｺﾞｼｯｸE" panose="020B0900000000000000" pitchFamily="50" charset="-128"/>
                <a:ea typeface="HGPｺﾞｼｯｸE" panose="020B0900000000000000" pitchFamily="50" charset="-128"/>
              </a:rPr>
              <a:t>エコノミークラス症候群などによる</a:t>
            </a:r>
            <a:r>
              <a:rPr lang="ja-JP" altLang="en-US" sz="2000" dirty="0">
                <a:solidFill>
                  <a:srgbClr val="FF0000"/>
                </a:solidFill>
                <a:latin typeface="HGPｺﾞｼｯｸE" panose="020B0900000000000000" pitchFamily="50" charset="-128"/>
                <a:ea typeface="HGPｺﾞｼｯｸE" panose="020B0900000000000000" pitchFamily="50" charset="-128"/>
              </a:rPr>
              <a:t>災害関連死の予防啓発を行う</a:t>
            </a:r>
          </a:p>
          <a:p>
            <a:pPr lvl="1">
              <a:lnSpc>
                <a:spcPct val="110000"/>
              </a:lnSpc>
            </a:pPr>
            <a:r>
              <a:rPr lang="ja-JP" altLang="en-US" sz="2000" dirty="0">
                <a:solidFill>
                  <a:srgbClr val="FF0000"/>
                </a:solidFill>
                <a:latin typeface="HGPｺﾞｼｯｸE" panose="020B0900000000000000" pitchFamily="50" charset="-128"/>
                <a:ea typeface="HGPｺﾞｼｯｸE" panose="020B0900000000000000" pitchFamily="50" charset="-128"/>
              </a:rPr>
              <a:t>避難所以外の避難者への支援に関する理解を浸透させる</a:t>
            </a:r>
          </a:p>
        </p:txBody>
      </p:sp>
    </p:spTree>
    <p:extLst>
      <p:ext uri="{BB962C8B-B14F-4D97-AF65-F5344CB8AC3E}">
        <p14:creationId xmlns:p14="http://schemas.microsoft.com/office/powerpoint/2010/main" val="349290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C5BAF7-8ADA-420B-8A23-CD475BBC4F38}"/>
              </a:ext>
            </a:extLst>
          </p:cNvPr>
          <p:cNvSpPr>
            <a:spLocks noGrp="1"/>
          </p:cNvSpPr>
          <p:nvPr>
            <p:ph type="title"/>
          </p:nvPr>
        </p:nvSpPr>
        <p:spPr>
          <a:xfrm>
            <a:off x="0" y="-350"/>
            <a:ext cx="9144000" cy="650083"/>
          </a:xfrm>
        </p:spPr>
        <p:txBody>
          <a:bodyPr/>
          <a:lstStyle/>
          <a:p>
            <a:r>
              <a:rPr lang="ja-JP" altLang="en-US" dirty="0"/>
              <a:t>感染症対策に配慮した避難所運営</a:t>
            </a:r>
          </a:p>
        </p:txBody>
      </p:sp>
      <p:sp>
        <p:nvSpPr>
          <p:cNvPr id="4" name="スライド番号プレースホルダー 3">
            <a:extLst>
              <a:ext uri="{FF2B5EF4-FFF2-40B4-BE49-F238E27FC236}">
                <a16:creationId xmlns:a16="http://schemas.microsoft.com/office/drawing/2014/main" id="{1DE27911-DF5D-4946-9ACD-54E8E0E338AD}"/>
              </a:ext>
            </a:extLst>
          </p:cNvPr>
          <p:cNvSpPr>
            <a:spLocks noGrp="1"/>
          </p:cNvSpPr>
          <p:nvPr>
            <p:ph type="sldNum" sz="quarter" idx="12"/>
          </p:nvPr>
        </p:nvSpPr>
        <p:spPr/>
        <p:txBody>
          <a:bodyPr/>
          <a:lstStyle/>
          <a:p>
            <a:fld id="{48C0FCB9-D989-46F1-965E-624BDAC7E129}" type="slidenum">
              <a:rPr kumimoji="1" lang="ja-JP" altLang="en-US" smtClean="0"/>
              <a:pPr/>
              <a:t>21</a:t>
            </a:fld>
            <a:endParaRPr kumimoji="1" lang="ja-JP" altLang="en-US"/>
          </a:p>
        </p:txBody>
      </p:sp>
      <p:sp>
        <p:nvSpPr>
          <p:cNvPr id="5" name="スライド番号プレースホルダー 3">
            <a:extLst>
              <a:ext uri="{FF2B5EF4-FFF2-40B4-BE49-F238E27FC236}">
                <a16:creationId xmlns:a16="http://schemas.microsoft.com/office/drawing/2014/main" id="{05BFA164-D45E-4691-89B8-A85FF0F3E30B}"/>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21</a:t>
            </a:fld>
            <a:endParaRPr kumimoji="1" lang="ja-JP" altLang="en-US"/>
          </a:p>
        </p:txBody>
      </p:sp>
      <p:sp>
        <p:nvSpPr>
          <p:cNvPr id="10" name="正方形/長方形 9">
            <a:extLst>
              <a:ext uri="{FF2B5EF4-FFF2-40B4-BE49-F238E27FC236}">
                <a16:creationId xmlns:a16="http://schemas.microsoft.com/office/drawing/2014/main" id="{3630CAFE-E820-43D4-A984-FA5EF946A66E}"/>
              </a:ext>
            </a:extLst>
          </p:cNvPr>
          <p:cNvSpPr/>
          <p:nvPr/>
        </p:nvSpPr>
        <p:spPr>
          <a:xfrm>
            <a:off x="262015" y="739236"/>
            <a:ext cx="8619970" cy="1068267"/>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３つの密（密閉・密集・密接）を避ける対応が必要です</a:t>
            </a:r>
          </a:p>
        </p:txBody>
      </p:sp>
      <p:pic>
        <p:nvPicPr>
          <p:cNvPr id="16" name="図 15">
            <a:extLst>
              <a:ext uri="{FF2B5EF4-FFF2-40B4-BE49-F238E27FC236}">
                <a16:creationId xmlns:a16="http://schemas.microsoft.com/office/drawing/2014/main" id="{49952BAA-EB69-4966-94D8-07631C5F79B7}"/>
              </a:ext>
            </a:extLst>
          </p:cNvPr>
          <p:cNvPicPr>
            <a:picLocks noChangeAspect="1"/>
          </p:cNvPicPr>
          <p:nvPr/>
        </p:nvPicPr>
        <p:blipFill rotWithShape="1">
          <a:blip r:embed="rId3"/>
          <a:srcRect t="11501"/>
          <a:stretch/>
        </p:blipFill>
        <p:spPr>
          <a:xfrm>
            <a:off x="4246717" y="1979991"/>
            <a:ext cx="4897283" cy="1917391"/>
          </a:xfrm>
          <a:prstGeom prst="rect">
            <a:avLst/>
          </a:prstGeom>
        </p:spPr>
      </p:pic>
      <p:pic>
        <p:nvPicPr>
          <p:cNvPr id="7" name="図 6">
            <a:extLst>
              <a:ext uri="{FF2B5EF4-FFF2-40B4-BE49-F238E27FC236}">
                <a16:creationId xmlns:a16="http://schemas.microsoft.com/office/drawing/2014/main" id="{69AAC38E-D587-48D9-9184-12143C235998}"/>
              </a:ext>
            </a:extLst>
          </p:cNvPr>
          <p:cNvPicPr>
            <a:picLocks noChangeAspect="1"/>
          </p:cNvPicPr>
          <p:nvPr/>
        </p:nvPicPr>
        <p:blipFill rotWithShape="1">
          <a:blip r:embed="rId4"/>
          <a:srcRect t="3261" b="1"/>
          <a:stretch/>
        </p:blipFill>
        <p:spPr>
          <a:xfrm>
            <a:off x="872553" y="1854259"/>
            <a:ext cx="2542252" cy="2306018"/>
          </a:xfrm>
          <a:prstGeom prst="rect">
            <a:avLst/>
          </a:prstGeom>
        </p:spPr>
      </p:pic>
      <p:pic>
        <p:nvPicPr>
          <p:cNvPr id="35" name="図 34">
            <a:extLst>
              <a:ext uri="{FF2B5EF4-FFF2-40B4-BE49-F238E27FC236}">
                <a16:creationId xmlns:a16="http://schemas.microsoft.com/office/drawing/2014/main" id="{7E260DBD-687D-410F-A182-FD4DE853A528}"/>
              </a:ext>
            </a:extLst>
          </p:cNvPr>
          <p:cNvPicPr>
            <a:picLocks noChangeAspect="1"/>
          </p:cNvPicPr>
          <p:nvPr/>
        </p:nvPicPr>
        <p:blipFill>
          <a:blip r:embed="rId5"/>
          <a:stretch>
            <a:fillRect/>
          </a:stretch>
        </p:blipFill>
        <p:spPr>
          <a:xfrm>
            <a:off x="1700804" y="5337896"/>
            <a:ext cx="3109229" cy="1231499"/>
          </a:xfrm>
          <a:prstGeom prst="rect">
            <a:avLst/>
          </a:prstGeom>
        </p:spPr>
      </p:pic>
      <p:sp>
        <p:nvSpPr>
          <p:cNvPr id="36" name="テキスト プレースホルダー 2">
            <a:extLst>
              <a:ext uri="{FF2B5EF4-FFF2-40B4-BE49-F238E27FC236}">
                <a16:creationId xmlns:a16="http://schemas.microsoft.com/office/drawing/2014/main" id="{1FF6CB04-35BF-4B1F-9D38-EAA2D273B074}"/>
              </a:ext>
            </a:extLst>
          </p:cNvPr>
          <p:cNvSpPr txBox="1">
            <a:spLocks/>
          </p:cNvSpPr>
          <p:nvPr/>
        </p:nvSpPr>
        <p:spPr>
          <a:xfrm>
            <a:off x="4246716" y="3862571"/>
            <a:ext cx="4897284" cy="4088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1" indent="0" algn="ctr">
              <a:spcBef>
                <a:spcPts val="0"/>
              </a:spcBef>
              <a:buNone/>
            </a:pPr>
            <a:r>
              <a:rPr lang="ja-JP" altLang="en-US" sz="2000" dirty="0">
                <a:solidFill>
                  <a:srgbClr val="404040"/>
                </a:solidFill>
                <a:latin typeface="HGPｺﾞｼｯｸE" panose="020B0900000000000000" pitchFamily="50" charset="-128"/>
                <a:ea typeface="HGPｺﾞｼｯｸE" panose="020B0900000000000000" pitchFamily="50" charset="-128"/>
              </a:rPr>
              <a:t>発熱・咳等のある人や</a:t>
            </a:r>
            <a:endParaRPr lang="en-US" altLang="ja-JP" sz="2000" dirty="0">
              <a:solidFill>
                <a:srgbClr val="404040"/>
              </a:solidFill>
              <a:latin typeface="HGPｺﾞｼｯｸE" panose="020B0900000000000000" pitchFamily="50" charset="-128"/>
              <a:ea typeface="HGPｺﾞｼｯｸE" panose="020B0900000000000000" pitchFamily="50" charset="-128"/>
            </a:endParaRPr>
          </a:p>
          <a:p>
            <a:pPr marL="0" lvl="1" indent="0" algn="ctr">
              <a:spcBef>
                <a:spcPts val="0"/>
              </a:spcBef>
              <a:buNone/>
            </a:pPr>
            <a:r>
              <a:rPr lang="ja-JP" altLang="en-US" sz="2000" dirty="0">
                <a:solidFill>
                  <a:srgbClr val="404040"/>
                </a:solidFill>
                <a:latin typeface="HGPｺﾞｼｯｸE" panose="020B0900000000000000" pitchFamily="50" charset="-128"/>
                <a:ea typeface="HGPｺﾞｼｯｸE" panose="020B0900000000000000" pitchFamily="50" charset="-128"/>
              </a:rPr>
              <a:t>濃厚接触者専用スペースのレイアウト（例）</a:t>
            </a:r>
          </a:p>
        </p:txBody>
      </p:sp>
      <p:sp>
        <p:nvSpPr>
          <p:cNvPr id="37" name="テキスト プレースホルダー 2">
            <a:extLst>
              <a:ext uri="{FF2B5EF4-FFF2-40B4-BE49-F238E27FC236}">
                <a16:creationId xmlns:a16="http://schemas.microsoft.com/office/drawing/2014/main" id="{CFF252C0-DA2A-46B7-95DC-56D7CAB1033A}"/>
              </a:ext>
            </a:extLst>
          </p:cNvPr>
          <p:cNvSpPr txBox="1">
            <a:spLocks/>
          </p:cNvSpPr>
          <p:nvPr/>
        </p:nvSpPr>
        <p:spPr>
          <a:xfrm>
            <a:off x="-304963" y="4139524"/>
            <a:ext cx="4897284" cy="4088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1" indent="0" algn="ctr">
              <a:spcBef>
                <a:spcPts val="0"/>
              </a:spcBef>
              <a:buNone/>
            </a:pPr>
            <a:r>
              <a:rPr lang="ja-JP" altLang="en-US" sz="2000" dirty="0">
                <a:solidFill>
                  <a:srgbClr val="404040"/>
                </a:solidFill>
                <a:latin typeface="HGPｺﾞｼｯｸE" panose="020B0900000000000000" pitchFamily="50" charset="-128"/>
                <a:ea typeface="HGPｺﾞｼｯｸE" panose="020B0900000000000000" pitchFamily="50" charset="-128"/>
              </a:rPr>
              <a:t>受付時の感染症対策</a:t>
            </a:r>
          </a:p>
        </p:txBody>
      </p:sp>
      <p:sp>
        <p:nvSpPr>
          <p:cNvPr id="40" name="テキスト プレースホルダー 2">
            <a:extLst>
              <a:ext uri="{FF2B5EF4-FFF2-40B4-BE49-F238E27FC236}">
                <a16:creationId xmlns:a16="http://schemas.microsoft.com/office/drawing/2014/main" id="{899A9349-7CF6-4255-BEDE-E2F3C02D69CD}"/>
              </a:ext>
            </a:extLst>
          </p:cNvPr>
          <p:cNvSpPr txBox="1">
            <a:spLocks/>
          </p:cNvSpPr>
          <p:nvPr/>
        </p:nvSpPr>
        <p:spPr>
          <a:xfrm>
            <a:off x="-304963" y="6215385"/>
            <a:ext cx="4897284" cy="4088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1" indent="0" algn="ctr">
              <a:spcBef>
                <a:spcPts val="0"/>
              </a:spcBef>
              <a:buNone/>
            </a:pPr>
            <a:r>
              <a:rPr lang="ja-JP" altLang="en-US" sz="2000" dirty="0">
                <a:solidFill>
                  <a:srgbClr val="404040"/>
                </a:solidFill>
                <a:latin typeface="HGPｺﾞｼｯｸE" panose="020B0900000000000000" pitchFamily="50" charset="-128"/>
                <a:ea typeface="HGPｺﾞｼｯｸE" panose="020B0900000000000000" pitchFamily="50" charset="-128"/>
              </a:rPr>
              <a:t>感染症に配慮した物資配布</a:t>
            </a:r>
          </a:p>
        </p:txBody>
      </p:sp>
      <p:sp>
        <p:nvSpPr>
          <p:cNvPr id="42" name="テキスト プレースホルダー 2">
            <a:extLst>
              <a:ext uri="{FF2B5EF4-FFF2-40B4-BE49-F238E27FC236}">
                <a16:creationId xmlns:a16="http://schemas.microsoft.com/office/drawing/2014/main" id="{0FBD7306-378B-4F2F-920B-92017B8234D0}"/>
              </a:ext>
            </a:extLst>
          </p:cNvPr>
          <p:cNvSpPr txBox="1">
            <a:spLocks/>
          </p:cNvSpPr>
          <p:nvPr/>
        </p:nvSpPr>
        <p:spPr>
          <a:xfrm>
            <a:off x="4214719" y="6215385"/>
            <a:ext cx="4897284" cy="4088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1" indent="0" algn="ctr">
              <a:spcBef>
                <a:spcPts val="0"/>
              </a:spcBef>
              <a:buNone/>
            </a:pPr>
            <a:r>
              <a:rPr lang="ja-JP" altLang="en-US" sz="2000" dirty="0">
                <a:solidFill>
                  <a:srgbClr val="404040"/>
                </a:solidFill>
                <a:latin typeface="HGPｺﾞｼｯｸE" panose="020B0900000000000000" pitchFamily="50" charset="-128"/>
                <a:ea typeface="HGPｺﾞｼｯｸE" panose="020B0900000000000000" pitchFamily="50" charset="-128"/>
              </a:rPr>
              <a:t>毎日の健康管理</a:t>
            </a:r>
          </a:p>
        </p:txBody>
      </p:sp>
      <p:grpSp>
        <p:nvGrpSpPr>
          <p:cNvPr id="47" name="グループ化 46">
            <a:extLst>
              <a:ext uri="{FF2B5EF4-FFF2-40B4-BE49-F238E27FC236}">
                <a16:creationId xmlns:a16="http://schemas.microsoft.com/office/drawing/2014/main" id="{69686A91-FB92-4C6B-8562-3D6E8DD2BC71}"/>
              </a:ext>
            </a:extLst>
          </p:cNvPr>
          <p:cNvGrpSpPr/>
          <p:nvPr/>
        </p:nvGrpSpPr>
        <p:grpSpPr>
          <a:xfrm>
            <a:off x="78712" y="4562416"/>
            <a:ext cx="2260429" cy="886712"/>
            <a:chOff x="74642" y="4575115"/>
            <a:chExt cx="2143554" cy="1002491"/>
          </a:xfrm>
        </p:grpSpPr>
        <p:sp>
          <p:nvSpPr>
            <p:cNvPr id="46" name="吹き出し: 円形 45">
              <a:extLst>
                <a:ext uri="{FF2B5EF4-FFF2-40B4-BE49-F238E27FC236}">
                  <a16:creationId xmlns:a16="http://schemas.microsoft.com/office/drawing/2014/main" id="{B6776B54-F186-4A43-8B41-23969D7E912A}"/>
                </a:ext>
              </a:extLst>
            </p:cNvPr>
            <p:cNvSpPr/>
            <p:nvPr/>
          </p:nvSpPr>
          <p:spPr>
            <a:xfrm>
              <a:off x="74642" y="4575115"/>
              <a:ext cx="2119629" cy="1002491"/>
            </a:xfrm>
            <a:prstGeom prst="wedgeEllipseCallout">
              <a:avLst>
                <a:gd name="adj1" fmla="val 25991"/>
                <a:gd name="adj2" fmla="val 56170"/>
              </a:avLst>
            </a:prstGeom>
            <a:solidFill>
              <a:srgbClr val="92D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FECDFE00-C4AF-4FD8-B594-132A671F5139}"/>
                </a:ext>
              </a:extLst>
            </p:cNvPr>
            <p:cNvSpPr txBox="1"/>
            <p:nvPr/>
          </p:nvSpPr>
          <p:spPr>
            <a:xfrm>
              <a:off x="98567" y="4673925"/>
              <a:ext cx="2119629" cy="738664"/>
            </a:xfrm>
            <a:prstGeom prst="rect">
              <a:avLst/>
            </a:prstGeom>
            <a:noFill/>
          </p:spPr>
          <p:txBody>
            <a:bodyPr wrap="square" rtlCol="0">
              <a:spAutoFit/>
            </a:bodyPr>
            <a:lstStyle/>
            <a:p>
              <a:pPr algn="ctr"/>
              <a:r>
                <a:rPr kumimoji="1" lang="ja-JP" altLang="en-US" sz="1400" dirty="0">
                  <a:solidFill>
                    <a:srgbClr val="404040"/>
                  </a:solidFill>
                  <a:latin typeface="HGPｺﾞｼｯｸE" panose="020B0900000000000000" pitchFamily="50" charset="-128"/>
                  <a:ea typeface="HGPｺﾞｼｯｸE" panose="020B0900000000000000" pitchFamily="50" charset="-128"/>
                </a:rPr>
                <a:t>配付者はマスク、</a:t>
              </a:r>
              <a:br>
                <a:rPr kumimoji="1" lang="en-US" altLang="ja-JP" sz="1400" dirty="0">
                  <a:solidFill>
                    <a:srgbClr val="404040"/>
                  </a:solidFill>
                  <a:latin typeface="HGPｺﾞｼｯｸE" panose="020B0900000000000000" pitchFamily="50" charset="-128"/>
                  <a:ea typeface="HGPｺﾞｼｯｸE" panose="020B0900000000000000" pitchFamily="50" charset="-128"/>
                </a:rPr>
              </a:br>
              <a:r>
                <a:rPr kumimoji="1" lang="ja-JP" altLang="en-US" sz="1400" dirty="0">
                  <a:solidFill>
                    <a:srgbClr val="404040"/>
                  </a:solidFill>
                  <a:latin typeface="HGPｺﾞｼｯｸE" panose="020B0900000000000000" pitchFamily="50" charset="-128"/>
                  <a:ea typeface="HGPｺﾞｼｯｸE" panose="020B0900000000000000" pitchFamily="50" charset="-128"/>
                </a:rPr>
                <a:t>手袋等を着用し、</a:t>
              </a:r>
              <a:br>
                <a:rPr kumimoji="1" lang="en-US" altLang="ja-JP" sz="1400" dirty="0">
                  <a:solidFill>
                    <a:srgbClr val="404040"/>
                  </a:solidFill>
                  <a:latin typeface="HGPｺﾞｼｯｸE" panose="020B0900000000000000" pitchFamily="50" charset="-128"/>
                  <a:ea typeface="HGPｺﾞｼｯｸE" panose="020B0900000000000000" pitchFamily="50" charset="-128"/>
                </a:rPr>
              </a:br>
              <a:r>
                <a:rPr kumimoji="1" lang="ja-JP" altLang="en-US" sz="1400" dirty="0">
                  <a:solidFill>
                    <a:srgbClr val="404040"/>
                  </a:solidFill>
                  <a:latin typeface="HGPｺﾞｼｯｸE" panose="020B0900000000000000" pitchFamily="50" charset="-128"/>
                  <a:ea typeface="HGPｺﾞｼｯｸE" panose="020B0900000000000000" pitchFamily="50" charset="-128"/>
                </a:rPr>
                <a:t>手指消毒を徹底</a:t>
              </a:r>
            </a:p>
          </p:txBody>
        </p:sp>
      </p:grpSp>
      <p:pic>
        <p:nvPicPr>
          <p:cNvPr id="49" name="図 48">
            <a:extLst>
              <a:ext uri="{FF2B5EF4-FFF2-40B4-BE49-F238E27FC236}">
                <a16:creationId xmlns:a16="http://schemas.microsoft.com/office/drawing/2014/main" id="{1DD76FCC-7399-4313-B970-2A77D7B30C42}"/>
              </a:ext>
            </a:extLst>
          </p:cNvPr>
          <p:cNvPicPr>
            <a:picLocks noChangeAspect="1"/>
          </p:cNvPicPr>
          <p:nvPr/>
        </p:nvPicPr>
        <p:blipFill>
          <a:blip r:embed="rId6"/>
          <a:stretch>
            <a:fillRect/>
          </a:stretch>
        </p:blipFill>
        <p:spPr>
          <a:xfrm>
            <a:off x="4940745" y="4781088"/>
            <a:ext cx="3750109" cy="1231498"/>
          </a:xfrm>
          <a:prstGeom prst="rect">
            <a:avLst/>
          </a:prstGeom>
        </p:spPr>
      </p:pic>
      <p:grpSp>
        <p:nvGrpSpPr>
          <p:cNvPr id="50" name="グループ化 49">
            <a:extLst>
              <a:ext uri="{FF2B5EF4-FFF2-40B4-BE49-F238E27FC236}">
                <a16:creationId xmlns:a16="http://schemas.microsoft.com/office/drawing/2014/main" id="{659AA23A-CAD3-47F8-B137-DAAD058E6629}"/>
              </a:ext>
            </a:extLst>
          </p:cNvPr>
          <p:cNvGrpSpPr/>
          <p:nvPr/>
        </p:nvGrpSpPr>
        <p:grpSpPr>
          <a:xfrm>
            <a:off x="2522343" y="4786192"/>
            <a:ext cx="2069978" cy="519496"/>
            <a:chOff x="74642" y="5058110"/>
            <a:chExt cx="2119629" cy="519496"/>
          </a:xfrm>
        </p:grpSpPr>
        <p:sp>
          <p:nvSpPr>
            <p:cNvPr id="51" name="吹き出し: 円形 50">
              <a:extLst>
                <a:ext uri="{FF2B5EF4-FFF2-40B4-BE49-F238E27FC236}">
                  <a16:creationId xmlns:a16="http://schemas.microsoft.com/office/drawing/2014/main" id="{92DB66C7-C24B-4E61-982A-5B9D8F9F602E}"/>
                </a:ext>
              </a:extLst>
            </p:cNvPr>
            <p:cNvSpPr/>
            <p:nvPr/>
          </p:nvSpPr>
          <p:spPr>
            <a:xfrm>
              <a:off x="74642" y="5058110"/>
              <a:ext cx="2119629" cy="519496"/>
            </a:xfrm>
            <a:prstGeom prst="wedgeEllipseCallout">
              <a:avLst>
                <a:gd name="adj1" fmla="val -42304"/>
                <a:gd name="adj2" fmla="val 63148"/>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a:extLst>
                <a:ext uri="{FF2B5EF4-FFF2-40B4-BE49-F238E27FC236}">
                  <a16:creationId xmlns:a16="http://schemas.microsoft.com/office/drawing/2014/main" id="{E4C9F376-BCBD-4906-8E71-3E2E896A281F}"/>
                </a:ext>
              </a:extLst>
            </p:cNvPr>
            <p:cNvSpPr txBox="1"/>
            <p:nvPr/>
          </p:nvSpPr>
          <p:spPr>
            <a:xfrm>
              <a:off x="314327" y="5156375"/>
              <a:ext cx="1664066" cy="307777"/>
            </a:xfrm>
            <a:prstGeom prst="rect">
              <a:avLst/>
            </a:prstGeom>
            <a:noFill/>
          </p:spPr>
          <p:txBody>
            <a:bodyPr wrap="square" rtlCol="0">
              <a:spAutoFit/>
            </a:bodyPr>
            <a:lstStyle/>
            <a:p>
              <a:pPr algn="ctr"/>
              <a:r>
                <a:rPr kumimoji="1" lang="ja-JP" altLang="en-US" sz="1400" dirty="0">
                  <a:solidFill>
                    <a:schemeClr val="bg1"/>
                  </a:solidFill>
                  <a:latin typeface="HGPｺﾞｼｯｸE" panose="020B0900000000000000" pitchFamily="50" charset="-128"/>
                  <a:ea typeface="HGPｺﾞｼｯｸE" panose="020B0900000000000000" pitchFamily="50" charset="-128"/>
                </a:rPr>
                <a:t>配付前後に消毒</a:t>
              </a:r>
            </a:p>
          </p:txBody>
        </p:sp>
      </p:grpSp>
      <p:sp>
        <p:nvSpPr>
          <p:cNvPr id="53" name="テキスト プレースホルダー 3">
            <a:extLst>
              <a:ext uri="{FF2B5EF4-FFF2-40B4-BE49-F238E27FC236}">
                <a16:creationId xmlns:a16="http://schemas.microsoft.com/office/drawing/2014/main" id="{7BAAA363-E358-400B-BB9F-D8F98E63C0DE}"/>
              </a:ext>
            </a:extLst>
          </p:cNvPr>
          <p:cNvSpPr txBox="1">
            <a:spLocks/>
          </p:cNvSpPr>
          <p:nvPr/>
        </p:nvSpPr>
        <p:spPr>
          <a:xfrm>
            <a:off x="-8965" y="6570000"/>
            <a:ext cx="8217632"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00" dirty="0">
                <a:solidFill>
                  <a:srgbClr val="404040"/>
                </a:solidFill>
                <a:latin typeface="HGPｺﾞｼｯｸE" panose="020B0900000000000000" pitchFamily="50" charset="-128"/>
                <a:ea typeface="HGPｺﾞｼｯｸE" panose="020B0900000000000000" pitchFamily="50" charset="-128"/>
              </a:rPr>
              <a:t>参考：内閣府「新型コロナウィルス感染症対策に配慮した避難所運営のポイント（第２版）」</a:t>
            </a:r>
          </a:p>
        </p:txBody>
      </p:sp>
    </p:spTree>
    <p:extLst>
      <p:ext uri="{BB962C8B-B14F-4D97-AF65-F5344CB8AC3E}">
        <p14:creationId xmlns:p14="http://schemas.microsoft.com/office/powerpoint/2010/main" val="1821952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br>
              <a:rPr kumimoji="1"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endPar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2" name="正方形/長方形 11">
            <a:extLst>
              <a:ext uri="{FF2B5EF4-FFF2-40B4-BE49-F238E27FC236}">
                <a16:creationId xmlns:a16="http://schemas.microsoft.com/office/drawing/2014/main" id="{7C0B5A08-6C2A-4D13-8893-CD76884BA6DD}"/>
              </a:ext>
            </a:extLst>
          </p:cNvPr>
          <p:cNvSpPr/>
          <p:nvPr/>
        </p:nvSpPr>
        <p:spPr>
          <a:xfrm>
            <a:off x="552450" y="1915715"/>
            <a:ext cx="8062161" cy="466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p:txBody>
          <a:bodyPr/>
          <a:lstStyle/>
          <a:p>
            <a:r>
              <a:rPr lang="en-US" altLang="ja-JP" dirty="0"/>
              <a:t>【</a:t>
            </a:r>
            <a:r>
              <a:rPr lang="ja-JP" altLang="en-US" dirty="0"/>
              <a:t>事例</a:t>
            </a:r>
            <a:r>
              <a:rPr lang="en-US" altLang="ja-JP" dirty="0"/>
              <a:t>】</a:t>
            </a:r>
            <a:r>
              <a:rPr kumimoji="1" lang="ja-JP" altLang="en-US" dirty="0"/>
              <a:t>感染症防止対策</a:t>
            </a: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20" name="コンテンツ プレースホルダー 19">
            <a:extLst>
              <a:ext uri="{FF2B5EF4-FFF2-40B4-BE49-F238E27FC236}">
                <a16:creationId xmlns:a16="http://schemas.microsoft.com/office/drawing/2014/main" id="{7E4140A8-51F8-6DF6-7539-5EAC69572625}"/>
              </a:ext>
            </a:extLst>
          </p:cNvPr>
          <p:cNvSpPr>
            <a:spLocks noGrp="1"/>
          </p:cNvSpPr>
          <p:nvPr>
            <p:ph sz="quarter" idx="13"/>
          </p:nvPr>
        </p:nvSpPr>
        <p:spPr/>
        <p:txBody>
          <a:bodyPr>
            <a:noAutofit/>
          </a:bodyPr>
          <a:lstStyle/>
          <a:p>
            <a:r>
              <a:rPr lang="ja-JP" altLang="en-US" dirty="0"/>
              <a:t>■避難所における感染症防止対策</a:t>
            </a:r>
          </a:p>
          <a:p>
            <a:r>
              <a:rPr lang="ja-JP" altLang="en-US" sz="2000" dirty="0">
                <a:solidFill>
                  <a:schemeClr val="tx1">
                    <a:lumMod val="75000"/>
                    <a:lumOff val="25000"/>
                  </a:schemeClr>
                </a:solidFill>
              </a:rPr>
              <a:t>（熊本県）</a:t>
            </a:r>
          </a:p>
        </p:txBody>
      </p:sp>
      <p:sp>
        <p:nvSpPr>
          <p:cNvPr id="25" name="コンテンツ プレースホルダー 24">
            <a:extLst>
              <a:ext uri="{FF2B5EF4-FFF2-40B4-BE49-F238E27FC236}">
                <a16:creationId xmlns:a16="http://schemas.microsoft.com/office/drawing/2014/main" id="{F21E924E-ED20-5B5F-9812-F9088756E7BC}"/>
              </a:ext>
            </a:extLst>
          </p:cNvPr>
          <p:cNvSpPr>
            <a:spLocks noGrp="1"/>
          </p:cNvSpPr>
          <p:nvPr>
            <p:ph sz="quarter" idx="15"/>
          </p:nvPr>
        </p:nvSpPr>
        <p:spPr/>
        <p:txBody>
          <a:bodyPr>
            <a:normAutofit lnSpcReduction="10000"/>
          </a:bodyPr>
          <a:lstStyle/>
          <a:p>
            <a:r>
              <a:rPr lang="ja-JP" altLang="en-US" dirty="0"/>
              <a:t>参考：熊本県「コロナ禍における 熊本県の災害対応について　～令和２年７月豪雨を事例として～」</a:t>
            </a:r>
          </a:p>
        </p:txBody>
      </p:sp>
      <p:sp>
        <p:nvSpPr>
          <p:cNvPr id="22" name="コンテンツ プレースホルダー 21">
            <a:extLst>
              <a:ext uri="{FF2B5EF4-FFF2-40B4-BE49-F238E27FC236}">
                <a16:creationId xmlns:a16="http://schemas.microsoft.com/office/drawing/2014/main" id="{29FE124D-99DA-FDB2-EA25-4C925691454B}"/>
              </a:ext>
            </a:extLst>
          </p:cNvPr>
          <p:cNvSpPr>
            <a:spLocks noGrp="1"/>
          </p:cNvSpPr>
          <p:nvPr>
            <p:ph idx="16"/>
          </p:nvPr>
        </p:nvSpPr>
        <p:spPr>
          <a:xfrm>
            <a:off x="552449" y="1943080"/>
            <a:ext cx="5495926" cy="3771920"/>
          </a:xfrm>
        </p:spPr>
        <p:txBody>
          <a:bodyPr/>
          <a:lstStyle/>
          <a:p>
            <a:pPr algn="just"/>
            <a:r>
              <a:rPr lang="ja-JP" altLang="en-US" dirty="0">
                <a:solidFill>
                  <a:srgbClr val="FF2800"/>
                </a:solidFill>
              </a:rPr>
              <a:t>入所時の検温</a:t>
            </a:r>
            <a:r>
              <a:rPr lang="ja-JP" altLang="en-US" dirty="0"/>
              <a:t>や</a:t>
            </a:r>
            <a:r>
              <a:rPr lang="ja-JP" altLang="en-US" dirty="0">
                <a:solidFill>
                  <a:srgbClr val="FF2800"/>
                </a:solidFill>
              </a:rPr>
              <a:t>避難所への関係者以外の</a:t>
            </a:r>
            <a:br>
              <a:rPr lang="en-US" altLang="ja-JP" dirty="0">
                <a:solidFill>
                  <a:srgbClr val="FF2800"/>
                </a:solidFill>
              </a:rPr>
            </a:br>
            <a:r>
              <a:rPr lang="ja-JP" altLang="en-US" dirty="0">
                <a:solidFill>
                  <a:srgbClr val="FF2800"/>
                </a:solidFill>
              </a:rPr>
              <a:t>立ち入りを禁止</a:t>
            </a:r>
            <a:r>
              <a:rPr lang="ja-JP" altLang="en-US" dirty="0"/>
              <a:t>するなどの対応を徹底</a:t>
            </a:r>
            <a:endParaRPr lang="en-US" altLang="ja-JP" dirty="0"/>
          </a:p>
          <a:p>
            <a:pPr algn="just"/>
            <a:r>
              <a:rPr lang="ja-JP" altLang="en-US" dirty="0"/>
              <a:t>避難所では、</a:t>
            </a:r>
            <a:r>
              <a:rPr lang="ja-JP" altLang="en-US" dirty="0">
                <a:solidFill>
                  <a:srgbClr val="FF2800"/>
                </a:solidFill>
              </a:rPr>
              <a:t>パーティションや段ボールベッド</a:t>
            </a:r>
            <a:br>
              <a:rPr lang="en-US" altLang="ja-JP" dirty="0">
                <a:solidFill>
                  <a:srgbClr val="FF2800"/>
                </a:solidFill>
              </a:rPr>
            </a:br>
            <a:r>
              <a:rPr lang="ja-JP" altLang="en-US" dirty="0">
                <a:solidFill>
                  <a:srgbClr val="FF2800"/>
                </a:solidFill>
              </a:rPr>
              <a:t>を活用</a:t>
            </a:r>
            <a:r>
              <a:rPr lang="ja-JP" altLang="en-US" dirty="0"/>
              <a:t>し、</a:t>
            </a:r>
            <a:r>
              <a:rPr lang="ja-JP" altLang="en-US" dirty="0">
                <a:solidFill>
                  <a:srgbClr val="FF2800"/>
                </a:solidFill>
              </a:rPr>
              <a:t>避難者間のスペースを確保</a:t>
            </a:r>
            <a:endParaRPr lang="en-US" altLang="ja-JP" dirty="0">
              <a:solidFill>
                <a:srgbClr val="FF2800"/>
              </a:solidFill>
            </a:endParaRPr>
          </a:p>
        </p:txBody>
      </p:sp>
      <p:pic>
        <p:nvPicPr>
          <p:cNvPr id="3" name="図 2">
            <a:extLst>
              <a:ext uri="{FF2B5EF4-FFF2-40B4-BE49-F238E27FC236}">
                <a16:creationId xmlns:a16="http://schemas.microsoft.com/office/drawing/2014/main" id="{42838A8B-FEAE-0DA9-B99D-E5D37AC5713C}"/>
              </a:ext>
            </a:extLst>
          </p:cNvPr>
          <p:cNvPicPr>
            <a:picLocks noChangeAspect="1"/>
          </p:cNvPicPr>
          <p:nvPr/>
        </p:nvPicPr>
        <p:blipFill>
          <a:blip r:embed="rId3"/>
          <a:srcRect l="67045" t="1025" r="637"/>
          <a:stretch/>
        </p:blipFill>
        <p:spPr>
          <a:xfrm>
            <a:off x="6166528" y="2538216"/>
            <a:ext cx="2329931" cy="3091141"/>
          </a:xfrm>
          <a:prstGeom prst="rect">
            <a:avLst/>
          </a:prstGeom>
        </p:spPr>
      </p:pic>
      <p:pic>
        <p:nvPicPr>
          <p:cNvPr id="8" name="図 7">
            <a:extLst>
              <a:ext uri="{FF2B5EF4-FFF2-40B4-BE49-F238E27FC236}">
                <a16:creationId xmlns:a16="http://schemas.microsoft.com/office/drawing/2014/main" id="{A1748CE6-6F53-824F-1E33-CA5940FA0093}"/>
              </a:ext>
            </a:extLst>
          </p:cNvPr>
          <p:cNvPicPr>
            <a:picLocks noChangeAspect="1"/>
          </p:cNvPicPr>
          <p:nvPr/>
        </p:nvPicPr>
        <p:blipFill>
          <a:blip r:embed="rId4"/>
          <a:srcRect l="51136" t="3650" r="1110" b="2231"/>
          <a:stretch/>
        </p:blipFill>
        <p:spPr>
          <a:xfrm>
            <a:off x="712024" y="3389055"/>
            <a:ext cx="4267200" cy="2573279"/>
          </a:xfrm>
          <a:prstGeom prst="rect">
            <a:avLst/>
          </a:prstGeom>
        </p:spPr>
      </p:pic>
      <p:sp>
        <p:nvSpPr>
          <p:cNvPr id="11" name="テキスト プレースホルダー 2">
            <a:extLst>
              <a:ext uri="{FF2B5EF4-FFF2-40B4-BE49-F238E27FC236}">
                <a16:creationId xmlns:a16="http://schemas.microsoft.com/office/drawing/2014/main" id="{BEC84BED-35EA-6FA5-AD62-AEF61EE57E33}"/>
              </a:ext>
            </a:extLst>
          </p:cNvPr>
          <p:cNvSpPr txBox="1">
            <a:spLocks/>
          </p:cNvSpPr>
          <p:nvPr/>
        </p:nvSpPr>
        <p:spPr>
          <a:xfrm>
            <a:off x="640586" y="5968402"/>
            <a:ext cx="4410076" cy="4088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避難所に配備された布パーティション</a:t>
            </a:r>
          </a:p>
        </p:txBody>
      </p:sp>
      <p:sp>
        <p:nvSpPr>
          <p:cNvPr id="13" name="テキスト プレースホルダー 2">
            <a:extLst>
              <a:ext uri="{FF2B5EF4-FFF2-40B4-BE49-F238E27FC236}">
                <a16:creationId xmlns:a16="http://schemas.microsoft.com/office/drawing/2014/main" id="{77BA7B10-89CB-E808-A943-2295536C1DF9}"/>
              </a:ext>
            </a:extLst>
          </p:cNvPr>
          <p:cNvSpPr txBox="1">
            <a:spLocks/>
          </p:cNvSpPr>
          <p:nvPr/>
        </p:nvSpPr>
        <p:spPr>
          <a:xfrm>
            <a:off x="6166527" y="5608156"/>
            <a:ext cx="2329931" cy="4088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面会場所の設置</a:t>
            </a:r>
          </a:p>
        </p:txBody>
      </p:sp>
    </p:spTree>
    <p:extLst>
      <p:ext uri="{BB962C8B-B14F-4D97-AF65-F5344CB8AC3E}">
        <p14:creationId xmlns:p14="http://schemas.microsoft.com/office/powerpoint/2010/main" val="134869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A3BF9-478C-D994-9ADD-1AEB053D038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F1DBF52-EC56-A822-6824-DE82431F18B0}"/>
              </a:ext>
            </a:extLst>
          </p:cNvPr>
          <p:cNvSpPr>
            <a:spLocks noGrp="1"/>
          </p:cNvSpPr>
          <p:nvPr>
            <p:ph type="title"/>
          </p:nvPr>
        </p:nvSpPr>
        <p:spPr>
          <a:xfrm>
            <a:off x="0" y="-350"/>
            <a:ext cx="9144000" cy="650083"/>
          </a:xfrm>
        </p:spPr>
        <p:txBody>
          <a:bodyPr/>
          <a:lstStyle/>
          <a:p>
            <a:r>
              <a:rPr lang="ja-JP" altLang="en-US" dirty="0"/>
              <a:t>避難所でのペットスペース</a:t>
            </a:r>
          </a:p>
        </p:txBody>
      </p:sp>
      <p:sp>
        <p:nvSpPr>
          <p:cNvPr id="4" name="スライド番号プレースホルダー 3">
            <a:extLst>
              <a:ext uri="{FF2B5EF4-FFF2-40B4-BE49-F238E27FC236}">
                <a16:creationId xmlns:a16="http://schemas.microsoft.com/office/drawing/2014/main" id="{DE50046E-41D9-9F6B-7F7B-22FAF066418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5" name="スライド番号プレースホルダー 3">
            <a:extLst>
              <a:ext uri="{FF2B5EF4-FFF2-40B4-BE49-F238E27FC236}">
                <a16:creationId xmlns:a16="http://schemas.microsoft.com/office/drawing/2014/main" id="{30282C18-756A-97C2-A34E-65558E342D44}"/>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0" name="正方形/長方形 9">
            <a:extLst>
              <a:ext uri="{FF2B5EF4-FFF2-40B4-BE49-F238E27FC236}">
                <a16:creationId xmlns:a16="http://schemas.microsoft.com/office/drawing/2014/main" id="{94AE9B20-BE34-82E7-A4A4-F0DCFD184DFD}"/>
              </a:ext>
            </a:extLst>
          </p:cNvPr>
          <p:cNvSpPr/>
          <p:nvPr/>
        </p:nvSpPr>
        <p:spPr>
          <a:xfrm>
            <a:off x="262015" y="739235"/>
            <a:ext cx="8619970" cy="1477905"/>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避難所でのペットと人との「住み分け」は、避難者数や</a:t>
            </a:r>
            <a:br>
              <a:rPr kumimoji="0" lang="en-US" altLang="ja-JP" sz="2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br>
            <a:r>
              <a:rPr kumimoji="0" lang="ja-JP" altLang="en-US" sz="2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避難所内の状況に応じ、避難所運営本部とともに検討が必要です</a:t>
            </a:r>
          </a:p>
        </p:txBody>
      </p:sp>
      <p:sp>
        <p:nvSpPr>
          <p:cNvPr id="12" name="矢印: 五方向 11">
            <a:extLst>
              <a:ext uri="{FF2B5EF4-FFF2-40B4-BE49-F238E27FC236}">
                <a16:creationId xmlns:a16="http://schemas.microsoft.com/office/drawing/2014/main" id="{0C269129-8E31-B44F-6BAC-DBFABB451DB3}"/>
              </a:ext>
            </a:extLst>
          </p:cNvPr>
          <p:cNvSpPr/>
          <p:nvPr/>
        </p:nvSpPr>
        <p:spPr>
          <a:xfrm>
            <a:off x="358086" y="2537958"/>
            <a:ext cx="5021220" cy="475397"/>
          </a:xfrm>
          <a:prstGeom prst="homePlat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ペットスペース設置のポイント </a:t>
            </a:r>
            <a:endParaRPr kumimoji="0" lang="en-US" altLang="ja-JP" sz="2400" b="1"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14" name="テキスト プレースホルダー 2">
            <a:extLst>
              <a:ext uri="{FF2B5EF4-FFF2-40B4-BE49-F238E27FC236}">
                <a16:creationId xmlns:a16="http://schemas.microsoft.com/office/drawing/2014/main" id="{FA217BCB-4BC6-915A-FA12-5DBFD694F8F6}"/>
              </a:ext>
            </a:extLst>
          </p:cNvPr>
          <p:cNvSpPr txBox="1">
            <a:spLocks/>
          </p:cNvSpPr>
          <p:nvPr/>
        </p:nvSpPr>
        <p:spPr>
          <a:xfrm>
            <a:off x="0" y="3131317"/>
            <a:ext cx="4846162" cy="34386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685800" marR="0" lvl="1" indent="-228600" algn="just"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ペットを飼育していない避難者と</a:t>
            </a:r>
            <a:br>
              <a:rPr kumimoji="1"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交わらない</a:t>
            </a:r>
          </a:p>
          <a:p>
            <a:pPr marL="685800" marR="0" lvl="1" indent="-228600" algn="just"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避難所活動の妨げとならない</a:t>
            </a:r>
          </a:p>
          <a:p>
            <a:pPr marL="685800" marR="0" lvl="1" indent="-228600" algn="just"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鳴き声や臭い等の影響が少ない</a:t>
            </a:r>
          </a:p>
          <a:p>
            <a:pPr marL="685800" marR="0" lvl="1" indent="-228600" algn="just"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犬をけい留できるフェンスや柱がある</a:t>
            </a:r>
          </a:p>
          <a:p>
            <a:pPr marL="685800" marR="0" lvl="1" indent="-228600" algn="just"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直射日光や雨をしのげる</a:t>
            </a:r>
          </a:p>
          <a:p>
            <a:pPr marL="685800" marR="0" lvl="1" indent="-228600" algn="just"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部外者の立入制限等をかけやすい</a:t>
            </a:r>
          </a:p>
          <a:p>
            <a:pPr marL="685800" marR="0" lvl="1" indent="-228600" algn="just"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清掃しやすい</a:t>
            </a: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pic>
        <p:nvPicPr>
          <p:cNvPr id="8" name="図 7">
            <a:extLst>
              <a:ext uri="{FF2B5EF4-FFF2-40B4-BE49-F238E27FC236}">
                <a16:creationId xmlns:a16="http://schemas.microsoft.com/office/drawing/2014/main" id="{3B5ADD06-C23B-F7F1-3BD2-3BCCF7A92960}"/>
              </a:ext>
            </a:extLst>
          </p:cNvPr>
          <p:cNvPicPr>
            <a:picLocks noChangeAspect="1"/>
          </p:cNvPicPr>
          <p:nvPr/>
        </p:nvPicPr>
        <p:blipFill>
          <a:blip r:embed="rId3"/>
          <a:srcRect l="2479" t="1520" r="1440" b="766"/>
          <a:stretch/>
        </p:blipFill>
        <p:spPr>
          <a:xfrm>
            <a:off x="5626100" y="2361141"/>
            <a:ext cx="3084512" cy="4352859"/>
          </a:xfrm>
          <a:prstGeom prst="rect">
            <a:avLst/>
          </a:prstGeom>
          <a:ln>
            <a:solidFill>
              <a:schemeClr val="tx1"/>
            </a:solidFill>
          </a:ln>
        </p:spPr>
      </p:pic>
      <p:sp>
        <p:nvSpPr>
          <p:cNvPr id="9" name="テキスト プレースホルダー 3">
            <a:extLst>
              <a:ext uri="{FF2B5EF4-FFF2-40B4-BE49-F238E27FC236}">
                <a16:creationId xmlns:a16="http://schemas.microsoft.com/office/drawing/2014/main" id="{750195ED-0974-FBAD-E784-A6E03A9FA752}"/>
              </a:ext>
            </a:extLst>
          </p:cNvPr>
          <p:cNvSpPr txBox="1">
            <a:spLocks/>
          </p:cNvSpPr>
          <p:nvPr/>
        </p:nvSpPr>
        <p:spPr>
          <a:xfrm>
            <a:off x="410135" y="6570000"/>
            <a:ext cx="8217632"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参考：静岡県「避難所のペット飼育管理ガイドライン（平成</a:t>
            </a:r>
            <a:r>
              <a:rPr kumimoji="1" lang="en-US" altLang="ja-JP"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29</a:t>
            </a: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年</a:t>
            </a:r>
            <a:r>
              <a:rPr kumimoji="1" lang="en-US" altLang="ja-JP"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3</a:t>
            </a: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月策定）」</a:t>
            </a:r>
          </a:p>
        </p:txBody>
      </p:sp>
    </p:spTree>
    <p:extLst>
      <p:ext uri="{BB962C8B-B14F-4D97-AF65-F5344CB8AC3E}">
        <p14:creationId xmlns:p14="http://schemas.microsoft.com/office/powerpoint/2010/main" val="2453861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1E91D-2117-C885-D0AE-9F9E4D554C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2BE437-4336-002F-AB38-C952A2CD2E6B}"/>
              </a:ext>
            </a:extLst>
          </p:cNvPr>
          <p:cNvSpPr>
            <a:spLocks noGrp="1"/>
          </p:cNvSpPr>
          <p:nvPr>
            <p:ph type="title"/>
          </p:nvPr>
        </p:nvSpPr>
        <p:spPr>
          <a:xfrm>
            <a:off x="0" y="-350"/>
            <a:ext cx="9144000" cy="650083"/>
          </a:xfrm>
        </p:spPr>
        <p:txBody>
          <a:bodyPr/>
          <a:lstStyle/>
          <a:p>
            <a:r>
              <a:rPr lang="ja-JP" altLang="en-US" dirty="0"/>
              <a:t>避難所でのペット飼育管理ルールの検討</a:t>
            </a:r>
          </a:p>
        </p:txBody>
      </p:sp>
      <p:sp>
        <p:nvSpPr>
          <p:cNvPr id="4" name="スライド番号プレースホルダー 3">
            <a:extLst>
              <a:ext uri="{FF2B5EF4-FFF2-40B4-BE49-F238E27FC236}">
                <a16:creationId xmlns:a16="http://schemas.microsoft.com/office/drawing/2014/main" id="{3A1FAA85-1278-376A-514C-98CDB38CED8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5" name="スライド番号プレースホルダー 3">
            <a:extLst>
              <a:ext uri="{FF2B5EF4-FFF2-40B4-BE49-F238E27FC236}">
                <a16:creationId xmlns:a16="http://schemas.microsoft.com/office/drawing/2014/main" id="{53E3B583-9C47-785E-14BF-E372793E8B7D}"/>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0" name="正方形/長方形 9">
            <a:extLst>
              <a:ext uri="{FF2B5EF4-FFF2-40B4-BE49-F238E27FC236}">
                <a16:creationId xmlns:a16="http://schemas.microsoft.com/office/drawing/2014/main" id="{F6CEA023-745F-3467-7EC3-83B9AF8AC762}"/>
              </a:ext>
            </a:extLst>
          </p:cNvPr>
          <p:cNvSpPr/>
          <p:nvPr/>
        </p:nvSpPr>
        <p:spPr>
          <a:xfrm>
            <a:off x="262015" y="739236"/>
            <a:ext cx="8619970" cy="1068267"/>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ペットスペースは飼い主が責任を持って管理し、トラブル防止のためにルールの設定が必要です</a:t>
            </a:r>
          </a:p>
        </p:txBody>
      </p:sp>
      <p:sp>
        <p:nvSpPr>
          <p:cNvPr id="9" name="テキスト プレースホルダー 3">
            <a:extLst>
              <a:ext uri="{FF2B5EF4-FFF2-40B4-BE49-F238E27FC236}">
                <a16:creationId xmlns:a16="http://schemas.microsoft.com/office/drawing/2014/main" id="{89FEADB5-7645-6178-48AD-5BD974F4D452}"/>
              </a:ext>
            </a:extLst>
          </p:cNvPr>
          <p:cNvSpPr txBox="1">
            <a:spLocks/>
          </p:cNvSpPr>
          <p:nvPr/>
        </p:nvSpPr>
        <p:spPr>
          <a:xfrm>
            <a:off x="410135" y="6570000"/>
            <a:ext cx="8217632"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参考：静岡県「避難所のペット飼育管理ガイドライン（平成</a:t>
            </a:r>
            <a:r>
              <a:rPr kumimoji="1" lang="en-US" altLang="ja-JP"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29</a:t>
            </a: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年</a:t>
            </a:r>
            <a:r>
              <a:rPr kumimoji="1" lang="en-US" altLang="ja-JP"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3</a:t>
            </a:r>
            <a:r>
              <a:rPr kumimoji="1" lang="ja-JP" altLang="en-US" sz="11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月策定）」</a:t>
            </a:r>
          </a:p>
        </p:txBody>
      </p:sp>
      <p:graphicFrame>
        <p:nvGraphicFramePr>
          <p:cNvPr id="3" name="表 2">
            <a:extLst>
              <a:ext uri="{FF2B5EF4-FFF2-40B4-BE49-F238E27FC236}">
                <a16:creationId xmlns:a16="http://schemas.microsoft.com/office/drawing/2014/main" id="{4C543836-2206-9810-1E85-1B42ED507AB9}"/>
              </a:ext>
            </a:extLst>
          </p:cNvPr>
          <p:cNvGraphicFramePr>
            <a:graphicFrameLocks noGrp="1"/>
          </p:cNvGraphicFramePr>
          <p:nvPr/>
        </p:nvGraphicFramePr>
        <p:xfrm>
          <a:off x="262014" y="2131629"/>
          <a:ext cx="8619970" cy="4114245"/>
        </p:xfrm>
        <a:graphic>
          <a:graphicData uri="http://schemas.openxmlformats.org/drawingml/2006/table">
            <a:tbl>
              <a:tblPr firstRow="1" bandRow="1">
                <a:tableStyleId>{5C22544A-7EE6-4342-B048-85BDC9FD1C3A}</a:tableStyleId>
              </a:tblPr>
              <a:tblGrid>
                <a:gridCol w="4309985">
                  <a:extLst>
                    <a:ext uri="{9D8B030D-6E8A-4147-A177-3AD203B41FA5}">
                      <a16:colId xmlns:a16="http://schemas.microsoft.com/office/drawing/2014/main" val="3790075891"/>
                    </a:ext>
                  </a:extLst>
                </a:gridCol>
                <a:gridCol w="4309985">
                  <a:extLst>
                    <a:ext uri="{9D8B030D-6E8A-4147-A177-3AD203B41FA5}">
                      <a16:colId xmlns:a16="http://schemas.microsoft.com/office/drawing/2014/main" val="86612640"/>
                    </a:ext>
                  </a:extLst>
                </a:gridCol>
              </a:tblGrid>
              <a:tr h="609045">
                <a:tc gridSpan="2">
                  <a:txBody>
                    <a:bodyPr/>
                    <a:lstStyle/>
                    <a:p>
                      <a:pPr algn="ctr"/>
                      <a:r>
                        <a:rPr kumimoji="1" lang="ja-JP" altLang="en-US" sz="2400" dirty="0">
                          <a:solidFill>
                            <a:schemeClr val="bg1"/>
                          </a:solidFill>
                        </a:rPr>
                        <a:t>ペット飼育管理ルール（例）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A16B"/>
                    </a:solidFill>
                  </a:tcPr>
                </a:tc>
                <a:tc hMerge="1">
                  <a:txBody>
                    <a:bodyPr/>
                    <a:lstStyle/>
                    <a:p>
                      <a:endParaRPr kumimoji="1" lang="ja-JP" altLang="en-US"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7065182"/>
                  </a:ext>
                </a:extLst>
              </a:tr>
              <a:tr h="370840">
                <a:tc>
                  <a:txBody>
                    <a:bodyPr/>
                    <a:lstStyle/>
                    <a:p>
                      <a:pPr algn="just"/>
                      <a:r>
                        <a:rPr kumimoji="1" lang="ja-JP" altLang="en-US" sz="2000" dirty="0">
                          <a:solidFill>
                            <a:schemeClr val="tx1">
                              <a:lumMod val="75000"/>
                              <a:lumOff val="25000"/>
                            </a:schemeClr>
                          </a:solidFill>
                        </a:rPr>
                        <a:t>避難所運営本部の指示には必ず従う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決められた場所で排泄させ、ルールに従って処分する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63944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ペットは、指定されたペットスペース</a:t>
                      </a:r>
                      <a:b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及び方法で飼育する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餌の時間を決めて、その都度片付ける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166130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ペットスペースは飼い主の責任で管理（受付、清掃等）する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運動やブラッシングは屋外で実施し、抜け毛はきちんと片付ける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28250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ペットを体育館や校舎等、人の居住</a:t>
                      </a:r>
                      <a:b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区域に入れないようにする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名札等を装着し、飼い主が分かるようにする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255642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ペットによる苦情、危害防止に努める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ペットとのふれあいの時間を決め、</a:t>
                      </a:r>
                      <a:b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夜間の接触はなるべく控える</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462247"/>
                  </a:ext>
                </a:extLst>
              </a:tr>
            </a:tbl>
          </a:graphicData>
        </a:graphic>
      </p:graphicFrame>
    </p:spTree>
    <p:extLst>
      <p:ext uri="{BB962C8B-B14F-4D97-AF65-F5344CB8AC3E}">
        <p14:creationId xmlns:p14="http://schemas.microsoft.com/office/powerpoint/2010/main" val="65190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DB209-332B-C23E-7433-A3DB1423B5BD}"/>
            </a:ext>
          </a:extLst>
        </p:cNvPr>
        <p:cNvGrpSpPr/>
        <p:nvPr/>
      </p:nvGrpSpPr>
      <p:grpSpPr>
        <a:xfrm>
          <a:off x="0" y="0"/>
          <a:ext cx="0" cy="0"/>
          <a:chOff x="0" y="0"/>
          <a:chExt cx="0" cy="0"/>
        </a:xfrm>
      </p:grpSpPr>
      <p:sp>
        <p:nvSpPr>
          <p:cNvPr id="7" name="コンテンツ プレースホルダー 4">
            <a:extLst>
              <a:ext uri="{FF2B5EF4-FFF2-40B4-BE49-F238E27FC236}">
                <a16:creationId xmlns:a16="http://schemas.microsoft.com/office/drawing/2014/main" id="{F203EF30-3189-0DE8-F3D8-8C3692E64D65}"/>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br>
              <a:rPr kumimoji="1"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endPar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2" name="正方形/長方形 11">
            <a:extLst>
              <a:ext uri="{FF2B5EF4-FFF2-40B4-BE49-F238E27FC236}">
                <a16:creationId xmlns:a16="http://schemas.microsoft.com/office/drawing/2014/main" id="{AD326F69-5FE4-6718-93D5-D00167BFCD82}"/>
              </a:ext>
            </a:extLst>
          </p:cNvPr>
          <p:cNvSpPr/>
          <p:nvPr/>
        </p:nvSpPr>
        <p:spPr>
          <a:xfrm>
            <a:off x="552450" y="1915715"/>
            <a:ext cx="8062161" cy="466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2" name="タイトル 1">
            <a:extLst>
              <a:ext uri="{FF2B5EF4-FFF2-40B4-BE49-F238E27FC236}">
                <a16:creationId xmlns:a16="http://schemas.microsoft.com/office/drawing/2014/main" id="{3E373CC5-6F9F-BBF3-1431-E91F759F054E}"/>
              </a:ext>
            </a:extLst>
          </p:cNvPr>
          <p:cNvSpPr>
            <a:spLocks noGrp="1"/>
          </p:cNvSpPr>
          <p:nvPr>
            <p:ph type="title"/>
          </p:nvPr>
        </p:nvSpPr>
        <p:spPr/>
        <p:txBody>
          <a:bodyPr/>
          <a:lstStyle/>
          <a:p>
            <a:r>
              <a:rPr lang="en-US" altLang="ja-JP" dirty="0"/>
              <a:t>【</a:t>
            </a:r>
            <a:r>
              <a:rPr lang="ja-JP" altLang="en-US" dirty="0"/>
              <a:t>事例</a:t>
            </a:r>
            <a:r>
              <a:rPr lang="en-US" altLang="ja-JP" dirty="0"/>
              <a:t>】</a:t>
            </a:r>
            <a:r>
              <a:rPr lang="ja-JP" altLang="en-US" dirty="0"/>
              <a:t>ペットの避難訓練</a:t>
            </a:r>
            <a:endParaRPr kumimoji="1" lang="ja-JP" altLang="en-US" dirty="0"/>
          </a:p>
        </p:txBody>
      </p:sp>
      <p:sp>
        <p:nvSpPr>
          <p:cNvPr id="4" name="スライド番号プレースホルダー 3">
            <a:extLst>
              <a:ext uri="{FF2B5EF4-FFF2-40B4-BE49-F238E27FC236}">
                <a16:creationId xmlns:a16="http://schemas.microsoft.com/office/drawing/2014/main" id="{6ADAB741-829E-9352-B780-B5F287B3C0D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20" name="コンテンツ プレースホルダー 19">
            <a:extLst>
              <a:ext uri="{FF2B5EF4-FFF2-40B4-BE49-F238E27FC236}">
                <a16:creationId xmlns:a16="http://schemas.microsoft.com/office/drawing/2014/main" id="{EA5D7416-4DE9-412F-8E43-E2A8914E2B84}"/>
              </a:ext>
            </a:extLst>
          </p:cNvPr>
          <p:cNvSpPr>
            <a:spLocks noGrp="1"/>
          </p:cNvSpPr>
          <p:nvPr>
            <p:ph sz="quarter" idx="13"/>
          </p:nvPr>
        </p:nvSpPr>
        <p:spPr/>
        <p:txBody>
          <a:bodyPr>
            <a:noAutofit/>
          </a:bodyPr>
          <a:lstStyle/>
          <a:p>
            <a:r>
              <a:rPr lang="ja-JP" altLang="en-US" dirty="0"/>
              <a:t>■ペットの同行避難訓練</a:t>
            </a:r>
          </a:p>
          <a:p>
            <a:r>
              <a:rPr lang="ja-JP" altLang="en-US" sz="2000" dirty="0">
                <a:solidFill>
                  <a:schemeClr val="tx1">
                    <a:lumMod val="75000"/>
                    <a:lumOff val="25000"/>
                  </a:schemeClr>
                </a:solidFill>
              </a:rPr>
              <a:t>（宮城県仙台市）</a:t>
            </a:r>
          </a:p>
        </p:txBody>
      </p:sp>
      <p:sp>
        <p:nvSpPr>
          <p:cNvPr id="25" name="コンテンツ プレースホルダー 24">
            <a:extLst>
              <a:ext uri="{FF2B5EF4-FFF2-40B4-BE49-F238E27FC236}">
                <a16:creationId xmlns:a16="http://schemas.microsoft.com/office/drawing/2014/main" id="{90340713-D449-2189-DDAB-3C3496CA1881}"/>
              </a:ext>
            </a:extLst>
          </p:cNvPr>
          <p:cNvSpPr>
            <a:spLocks noGrp="1"/>
          </p:cNvSpPr>
          <p:nvPr>
            <p:ph sz="quarter" idx="15"/>
          </p:nvPr>
        </p:nvSpPr>
        <p:spPr/>
        <p:txBody>
          <a:bodyPr>
            <a:normAutofit lnSpcReduction="10000"/>
          </a:bodyPr>
          <a:lstStyle/>
          <a:p>
            <a:r>
              <a:rPr lang="ja-JP" altLang="en-US" dirty="0"/>
              <a:t>参考：環境省「人とペットの災害ガイドライン」</a:t>
            </a:r>
          </a:p>
        </p:txBody>
      </p:sp>
      <p:sp>
        <p:nvSpPr>
          <p:cNvPr id="22" name="コンテンツ プレースホルダー 21">
            <a:extLst>
              <a:ext uri="{FF2B5EF4-FFF2-40B4-BE49-F238E27FC236}">
                <a16:creationId xmlns:a16="http://schemas.microsoft.com/office/drawing/2014/main" id="{2DA2E5F9-CEDA-7A55-D73D-56E4F2838E81}"/>
              </a:ext>
            </a:extLst>
          </p:cNvPr>
          <p:cNvSpPr>
            <a:spLocks noGrp="1"/>
          </p:cNvSpPr>
          <p:nvPr>
            <p:ph idx="16"/>
          </p:nvPr>
        </p:nvSpPr>
        <p:spPr>
          <a:xfrm>
            <a:off x="552449" y="1943080"/>
            <a:ext cx="8062160" cy="3771920"/>
          </a:xfrm>
        </p:spPr>
        <p:txBody>
          <a:bodyPr/>
          <a:lstStyle/>
          <a:p>
            <a:pPr algn="just"/>
            <a:r>
              <a:rPr lang="ja-JP" altLang="en-US" dirty="0">
                <a:solidFill>
                  <a:schemeClr val="tx1">
                    <a:lumMod val="75000"/>
                    <a:lumOff val="25000"/>
                  </a:schemeClr>
                </a:solidFill>
              </a:rPr>
              <a:t>東日本大震災での経験から、仙台市と協力ボランティア団体は、</a:t>
            </a:r>
            <a:br>
              <a:rPr lang="en-US" altLang="ja-JP" dirty="0">
                <a:solidFill>
                  <a:schemeClr val="tx1">
                    <a:lumMod val="75000"/>
                    <a:lumOff val="25000"/>
                  </a:schemeClr>
                </a:solidFill>
              </a:rPr>
            </a:br>
            <a:r>
              <a:rPr lang="ja-JP" altLang="en-US" dirty="0">
                <a:solidFill>
                  <a:srgbClr val="FF0000"/>
                </a:solidFill>
              </a:rPr>
              <a:t>避難場所までのペットとの同行避難訓練</a:t>
            </a:r>
            <a:r>
              <a:rPr lang="ja-JP" altLang="en-US" dirty="0">
                <a:solidFill>
                  <a:schemeClr val="tx1">
                    <a:lumMod val="75000"/>
                    <a:lumOff val="25000"/>
                  </a:schemeClr>
                </a:solidFill>
              </a:rPr>
              <a:t>をするだけでなく、避難所の運営管理者等と協力し、避難所運営の際に課題となる</a:t>
            </a:r>
            <a:r>
              <a:rPr lang="ja-JP" altLang="en-US" dirty="0">
                <a:solidFill>
                  <a:srgbClr val="FF0000"/>
                </a:solidFill>
              </a:rPr>
              <a:t>避難所でのペットの受入れスペースの確保</a:t>
            </a:r>
            <a:r>
              <a:rPr lang="ja-JP" altLang="en-US" dirty="0">
                <a:solidFill>
                  <a:schemeClr val="tx1">
                    <a:lumMod val="75000"/>
                    <a:lumOff val="25000"/>
                  </a:schemeClr>
                </a:solidFill>
              </a:rPr>
              <a:t>などについても、</a:t>
            </a:r>
            <a:r>
              <a:rPr lang="ja-JP" altLang="en-US" dirty="0">
                <a:solidFill>
                  <a:srgbClr val="FF0000"/>
                </a:solidFill>
              </a:rPr>
              <a:t>実際に室内にペットを入れて確認</a:t>
            </a:r>
            <a:endParaRPr lang="en-US" altLang="ja-JP" dirty="0">
              <a:solidFill>
                <a:srgbClr val="FF0000"/>
              </a:solidFill>
            </a:endParaRPr>
          </a:p>
        </p:txBody>
      </p:sp>
      <p:sp>
        <p:nvSpPr>
          <p:cNvPr id="11" name="テキスト プレースホルダー 2">
            <a:extLst>
              <a:ext uri="{FF2B5EF4-FFF2-40B4-BE49-F238E27FC236}">
                <a16:creationId xmlns:a16="http://schemas.microsoft.com/office/drawing/2014/main" id="{CC03F046-EE1F-2238-4667-F9839324DF50}"/>
              </a:ext>
            </a:extLst>
          </p:cNvPr>
          <p:cNvSpPr txBox="1">
            <a:spLocks/>
          </p:cNvSpPr>
          <p:nvPr/>
        </p:nvSpPr>
        <p:spPr>
          <a:xfrm>
            <a:off x="1948609" y="5930500"/>
            <a:ext cx="2138580" cy="4088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実際のペットを同行</a:t>
            </a:r>
          </a:p>
        </p:txBody>
      </p:sp>
      <p:pic>
        <p:nvPicPr>
          <p:cNvPr id="6" name="図 5">
            <a:extLst>
              <a:ext uri="{FF2B5EF4-FFF2-40B4-BE49-F238E27FC236}">
                <a16:creationId xmlns:a16="http://schemas.microsoft.com/office/drawing/2014/main" id="{4C9081E2-7896-80C3-DC93-23D15A78043D}"/>
              </a:ext>
            </a:extLst>
          </p:cNvPr>
          <p:cNvPicPr>
            <a:picLocks noChangeAspect="1"/>
          </p:cNvPicPr>
          <p:nvPr/>
        </p:nvPicPr>
        <p:blipFill>
          <a:blip r:embed="rId3"/>
          <a:srcRect l="1118" t="2886" r="65461" b="59098"/>
          <a:stretch/>
        </p:blipFill>
        <p:spPr>
          <a:xfrm>
            <a:off x="1974555" y="3454654"/>
            <a:ext cx="2138580" cy="2502252"/>
          </a:xfrm>
          <a:prstGeom prst="rect">
            <a:avLst/>
          </a:prstGeom>
        </p:spPr>
      </p:pic>
      <p:pic>
        <p:nvPicPr>
          <p:cNvPr id="9" name="図 8">
            <a:extLst>
              <a:ext uri="{FF2B5EF4-FFF2-40B4-BE49-F238E27FC236}">
                <a16:creationId xmlns:a16="http://schemas.microsoft.com/office/drawing/2014/main" id="{B6252703-4E9C-EB33-2CD2-602A7F683DAD}"/>
              </a:ext>
            </a:extLst>
          </p:cNvPr>
          <p:cNvPicPr>
            <a:picLocks noChangeAspect="1"/>
          </p:cNvPicPr>
          <p:nvPr/>
        </p:nvPicPr>
        <p:blipFill>
          <a:blip r:embed="rId3"/>
          <a:srcRect l="1684" t="53729" r="53118" b="5674"/>
          <a:stretch/>
        </p:blipFill>
        <p:spPr>
          <a:xfrm>
            <a:off x="5034605" y="3454653"/>
            <a:ext cx="2708276" cy="2502253"/>
          </a:xfrm>
          <a:prstGeom prst="rect">
            <a:avLst/>
          </a:prstGeom>
        </p:spPr>
      </p:pic>
      <p:sp>
        <p:nvSpPr>
          <p:cNvPr id="10" name="テキスト プレースホルダー 2">
            <a:extLst>
              <a:ext uri="{FF2B5EF4-FFF2-40B4-BE49-F238E27FC236}">
                <a16:creationId xmlns:a16="http://schemas.microsoft.com/office/drawing/2014/main" id="{15507977-2BF5-EB97-83CB-360E63ACF222}"/>
              </a:ext>
            </a:extLst>
          </p:cNvPr>
          <p:cNvSpPr txBox="1">
            <a:spLocks/>
          </p:cNvSpPr>
          <p:nvPr/>
        </p:nvSpPr>
        <p:spPr>
          <a:xfrm>
            <a:off x="4572000" y="5930500"/>
            <a:ext cx="4008220" cy="4088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1"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ペット同行避難住み分けモデルの展示</a:t>
            </a:r>
          </a:p>
        </p:txBody>
      </p:sp>
    </p:spTree>
    <p:extLst>
      <p:ext uri="{BB962C8B-B14F-4D97-AF65-F5344CB8AC3E}">
        <p14:creationId xmlns:p14="http://schemas.microsoft.com/office/powerpoint/2010/main" val="3688619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1B0A5D9-BE4A-474B-A1BF-CFDE5DE1474A}"/>
              </a:ext>
            </a:extLst>
          </p:cNvPr>
          <p:cNvSpPr>
            <a:spLocks noGrp="1"/>
          </p:cNvSpPr>
          <p:nvPr>
            <p:ph type="sldNum" sz="quarter" idx="12"/>
          </p:nvPr>
        </p:nvSpPr>
        <p:spPr/>
        <p:txBody>
          <a:bodyPr/>
          <a:lstStyle/>
          <a:p>
            <a:fld id="{48C0FCB9-D989-46F1-965E-624BDAC7E129}" type="slidenum">
              <a:rPr kumimoji="1" lang="ja-JP" altLang="en-US" smtClean="0"/>
              <a:pPr/>
              <a:t>26</a:t>
            </a:fld>
            <a:endParaRPr kumimoji="1" lang="ja-JP" altLang="en-US"/>
          </a:p>
        </p:txBody>
      </p:sp>
      <p:sp>
        <p:nvSpPr>
          <p:cNvPr id="3" name="テキスト ボックス 2">
            <a:extLst>
              <a:ext uri="{FF2B5EF4-FFF2-40B4-BE49-F238E27FC236}">
                <a16:creationId xmlns:a16="http://schemas.microsoft.com/office/drawing/2014/main" id="{4C1ABF54-E7C8-4CF5-B01D-F80471A868E5}"/>
              </a:ext>
            </a:extLst>
          </p:cNvPr>
          <p:cNvSpPr txBox="1"/>
          <p:nvPr/>
        </p:nvSpPr>
        <p:spPr>
          <a:xfrm>
            <a:off x="731519" y="2586284"/>
            <a:ext cx="7680960" cy="175432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kumimoji="1" lang="ja-JP" altLang="en-US" sz="3600" spc="-150" dirty="0">
                <a:solidFill>
                  <a:srgbClr val="404040"/>
                </a:solidFill>
                <a:latin typeface="HGPｺﾞｼｯｸE" panose="020B0900000000000000" pitchFamily="50" charset="-128"/>
                <a:ea typeface="HGPｺﾞｼｯｸE" panose="020B0900000000000000" pitchFamily="50" charset="-128"/>
              </a:rPr>
              <a:t>避難所運営の中心的役割を担うために、安全確認やルールの設定等の必要性を理解しましょう</a:t>
            </a:r>
            <a:endParaRPr kumimoji="1" lang="en-US" altLang="ja-JP" sz="3600" spc="-150" dirty="0">
              <a:solidFill>
                <a:srgbClr val="404040"/>
              </a:solidFill>
              <a:latin typeface="HGPｺﾞｼｯｸE" panose="020B0900000000000000" pitchFamily="50" charset="-128"/>
              <a:ea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AFB3F5FC-23D9-40D0-9597-25CD428EEF17}"/>
              </a:ext>
            </a:extLst>
          </p:cNvPr>
          <p:cNvSpPr txBox="1"/>
          <p:nvPr/>
        </p:nvSpPr>
        <p:spPr>
          <a:xfrm>
            <a:off x="1148562" y="676646"/>
            <a:ext cx="6846875" cy="1200329"/>
          </a:xfrm>
          <a:prstGeom prst="rect">
            <a:avLst/>
          </a:prstGeom>
          <a:noFill/>
        </p:spPr>
        <p:txBody>
          <a:bodyPr wrap="square" rtlCol="0">
            <a:spAutoFit/>
          </a:bodyPr>
          <a:lstStyle/>
          <a:p>
            <a:pPr algn="ctr"/>
            <a:r>
              <a:rPr kumimoji="1" lang="en-US" altLang="ja-JP" sz="3600">
                <a:solidFill>
                  <a:srgbClr val="404040"/>
                </a:solidFill>
                <a:latin typeface="HGPｺﾞｼｯｸE" panose="020B0900000000000000" pitchFamily="50" charset="-128"/>
                <a:ea typeface="HGPｺﾞｼｯｸE" panose="020B0900000000000000" pitchFamily="50" charset="-128"/>
              </a:rPr>
              <a:t>C33</a:t>
            </a:r>
            <a:r>
              <a:rPr kumimoji="1" lang="ja-JP" altLang="en-US" sz="3600">
                <a:solidFill>
                  <a:srgbClr val="404040"/>
                </a:solidFill>
                <a:latin typeface="HGPｺﾞｼｯｸE" panose="020B0900000000000000" pitchFamily="50" charset="-128"/>
                <a:ea typeface="HGPｺﾞｼｯｸE" panose="020B0900000000000000" pitchFamily="50" charset="-128"/>
              </a:rPr>
              <a:t>．</a:t>
            </a:r>
            <a:r>
              <a:rPr kumimoji="1" lang="ja-JP" altLang="en-US" sz="3600" dirty="0">
                <a:solidFill>
                  <a:srgbClr val="404040"/>
                </a:solidFill>
                <a:latin typeface="HGPｺﾞｼｯｸE" panose="020B0900000000000000" pitchFamily="50" charset="-128"/>
                <a:ea typeface="HGPｺﾞｼｯｸE" panose="020B0900000000000000" pitchFamily="50" charset="-128"/>
              </a:rPr>
              <a:t>避難所の開設・運営</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kumimoji="1" lang="en-US" altLang="ja-JP" sz="3600" dirty="0">
                <a:solidFill>
                  <a:srgbClr val="404040"/>
                </a:solidFill>
                <a:latin typeface="HGPｺﾞｼｯｸE" panose="020B0900000000000000" pitchFamily="50" charset="-128"/>
                <a:ea typeface="HGPｺﾞｼｯｸE" panose="020B0900000000000000" pitchFamily="50" charset="-128"/>
              </a:rPr>
              <a:t>- </a:t>
            </a:r>
            <a:r>
              <a:rPr kumimoji="1" lang="ja-JP" altLang="en-US" sz="3600" dirty="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66395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3CFD874C-D2B4-4A5E-AE5C-D122CE28D565}"/>
              </a:ext>
            </a:extLst>
          </p:cNvPr>
          <p:cNvSpPr>
            <a:spLocks noGrp="1"/>
          </p:cNvSpPr>
          <p:nvPr>
            <p:ph type="title"/>
          </p:nvPr>
        </p:nvSpPr>
        <p:spPr>
          <a:xfrm>
            <a:off x="-8965" y="-28575"/>
            <a:ext cx="9152965" cy="650875"/>
          </a:xfrm>
        </p:spPr>
        <p:txBody>
          <a:bodyPr/>
          <a:lstStyle/>
          <a:p>
            <a:r>
              <a:rPr lang="ja-JP" altLang="en-US" dirty="0"/>
              <a:t>避難所の開設・運営の流れ</a:t>
            </a:r>
          </a:p>
        </p:txBody>
      </p:sp>
      <p:sp>
        <p:nvSpPr>
          <p:cNvPr id="26" name="正方形/長方形 25">
            <a:extLst>
              <a:ext uri="{FF2B5EF4-FFF2-40B4-BE49-F238E27FC236}">
                <a16:creationId xmlns:a16="http://schemas.microsoft.com/office/drawing/2014/main" id="{478DB257-2161-4650-83BA-A194DAF873C9}"/>
              </a:ext>
            </a:extLst>
          </p:cNvPr>
          <p:cNvSpPr/>
          <p:nvPr/>
        </p:nvSpPr>
        <p:spPr>
          <a:xfrm>
            <a:off x="262015" y="752239"/>
            <a:ext cx="8619970" cy="1090352"/>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404040"/>
                </a:solidFill>
                <a:latin typeface="HGPｺﾞｼｯｸE" panose="020B0900000000000000" pitchFamily="50" charset="-128"/>
                <a:ea typeface="HGPｺﾞｼｯｸE" panose="020B0900000000000000" pitchFamily="50" charset="-128"/>
              </a:rPr>
              <a:t>避難所は、使用可否の判断の後、開設決定の判断が</a:t>
            </a:r>
            <a:endParaRPr kumimoji="1" lang="en-US" altLang="ja-JP" sz="2800" dirty="0">
              <a:solidFill>
                <a:srgbClr val="404040"/>
              </a:solidFill>
              <a:latin typeface="HGPｺﾞｼｯｸE" panose="020B0900000000000000" pitchFamily="50" charset="-128"/>
              <a:ea typeface="HGPｺﾞｼｯｸE" panose="020B0900000000000000" pitchFamily="50" charset="-128"/>
            </a:endParaRPr>
          </a:p>
          <a:p>
            <a:r>
              <a:rPr kumimoji="1" lang="ja-JP" altLang="en-US" sz="2800" dirty="0">
                <a:solidFill>
                  <a:srgbClr val="404040"/>
                </a:solidFill>
                <a:latin typeface="HGPｺﾞｼｯｸE" panose="020B0900000000000000" pitchFamily="50" charset="-128"/>
                <a:ea typeface="HGPｺﾞｼｯｸE" panose="020B0900000000000000" pitchFamily="50" charset="-128"/>
              </a:rPr>
              <a:t>されてから、運営されます</a:t>
            </a:r>
          </a:p>
        </p:txBody>
      </p:sp>
      <p:sp>
        <p:nvSpPr>
          <p:cNvPr id="11" name="スライド番号プレースホルダー 3">
            <a:extLst>
              <a:ext uri="{FF2B5EF4-FFF2-40B4-BE49-F238E27FC236}">
                <a16:creationId xmlns:a16="http://schemas.microsoft.com/office/drawing/2014/main" id="{9AE393C7-2791-44AB-B882-BEC6CD35E95C}"/>
              </a:ext>
            </a:extLst>
          </p:cNvPr>
          <p:cNvSpPr>
            <a:spLocks noGrp="1"/>
          </p:cNvSpPr>
          <p:nvPr>
            <p:ph type="sldNum" sz="quarter" idx="12"/>
          </p:nvPr>
        </p:nvSpPr>
        <p:spPr>
          <a:xfrm>
            <a:off x="7086600" y="6559550"/>
            <a:ext cx="2057400" cy="365125"/>
          </a:xfrm>
        </p:spPr>
        <p:txBody>
          <a:bodyPr/>
          <a:lstStyle/>
          <a:p>
            <a:fld id="{48C0FCB9-D989-46F1-965E-624BDAC7E129}" type="slidenum">
              <a:rPr kumimoji="1" lang="ja-JP" altLang="en-US" smtClean="0"/>
              <a:pPr/>
              <a:t>3</a:t>
            </a:fld>
            <a:endParaRPr kumimoji="1" lang="ja-JP" altLang="en-US" dirty="0"/>
          </a:p>
        </p:txBody>
      </p:sp>
      <p:sp>
        <p:nvSpPr>
          <p:cNvPr id="31" name="正方形/長方形 30">
            <a:extLst>
              <a:ext uri="{FF2B5EF4-FFF2-40B4-BE49-F238E27FC236}">
                <a16:creationId xmlns:a16="http://schemas.microsoft.com/office/drawing/2014/main" id="{C96D1872-B859-4C5F-92ED-F990AB09D02E}"/>
              </a:ext>
            </a:extLst>
          </p:cNvPr>
          <p:cNvSpPr/>
          <p:nvPr/>
        </p:nvSpPr>
        <p:spPr>
          <a:xfrm>
            <a:off x="104776" y="3508081"/>
            <a:ext cx="8943974" cy="3095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i="0" u="none" strike="noStrike" kern="1200" cap="none" spc="0" normalizeH="0" baseline="0" noProof="0" dirty="0">
              <a:ln>
                <a:noFill/>
              </a:ln>
              <a:solidFill>
                <a:prstClr val="black">
                  <a:lumMod val="85000"/>
                  <a:lumOff val="15000"/>
                </a:prstClr>
              </a:solidFill>
              <a:effectLst/>
              <a:uLnTx/>
              <a:uFillTx/>
              <a:latin typeface="HGPｺﾞｼｯｸE" panose="020B0900000000000000" pitchFamily="50" charset="-128"/>
              <a:ea typeface="HGPｺﾞｼｯｸE" panose="020B0900000000000000" pitchFamily="50" charset="-128"/>
            </a:endParaRPr>
          </a:p>
        </p:txBody>
      </p:sp>
      <p:sp>
        <p:nvSpPr>
          <p:cNvPr id="32" name="正方形/長方形 31">
            <a:extLst>
              <a:ext uri="{FF2B5EF4-FFF2-40B4-BE49-F238E27FC236}">
                <a16:creationId xmlns:a16="http://schemas.microsoft.com/office/drawing/2014/main" id="{1F4327CE-07C7-46A0-9F8A-C6620CFD7FB6}"/>
              </a:ext>
            </a:extLst>
          </p:cNvPr>
          <p:cNvSpPr/>
          <p:nvPr/>
        </p:nvSpPr>
        <p:spPr>
          <a:xfrm>
            <a:off x="3165078" y="3611620"/>
            <a:ext cx="5784404" cy="396000"/>
          </a:xfrm>
          <a:prstGeom prst="rect">
            <a:avLst/>
          </a:prstGeom>
          <a:no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defTabSz="914400" eaLnBrk="0" fontAlgn="base" hangingPunct="0">
              <a:spcBef>
                <a:spcPct val="0"/>
              </a:spcBef>
              <a:spcAft>
                <a:spcPct val="0"/>
              </a:spcAft>
              <a:buFont typeface="Wingdings" panose="05000000000000000000" pitchFamily="2" charset="2"/>
              <a:buChar char="l"/>
              <a:defRPr/>
            </a:pPr>
            <a:r>
              <a:rPr kumimoji="1" lang="ja-JP" altLang="en-US" sz="1600" dirty="0">
                <a:solidFill>
                  <a:srgbClr val="FF2800"/>
                </a:solidFill>
                <a:latin typeface="HGPｺﾞｼｯｸE" panose="020B0900000000000000" pitchFamily="50" charset="-128"/>
                <a:ea typeface="HGPｺﾞｼｯｸE" panose="020B0900000000000000" pitchFamily="50" charset="-128"/>
              </a:rPr>
              <a:t>スペースの確保</a:t>
            </a:r>
            <a:r>
              <a:rPr kumimoji="1" lang="ja-JP" altLang="en-US" sz="1600" dirty="0">
                <a:solidFill>
                  <a:srgbClr val="404040"/>
                </a:solidFill>
                <a:latin typeface="HGPｺﾞｼｯｸE" panose="020B0900000000000000" pitchFamily="50" charset="-128"/>
                <a:ea typeface="HGPｺﾞｼｯｸE" panose="020B0900000000000000" pitchFamily="50" charset="-128"/>
              </a:rPr>
              <a:t>・避難者の誘導・受け入れ</a:t>
            </a:r>
            <a:endParaRPr kumimoji="1" lang="en-US" altLang="ja-JP" sz="160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33" name="正方形/長方形 32">
            <a:extLst>
              <a:ext uri="{FF2B5EF4-FFF2-40B4-BE49-F238E27FC236}">
                <a16:creationId xmlns:a16="http://schemas.microsoft.com/office/drawing/2014/main" id="{F3109DB9-9975-47CE-8A42-BE5A4D7B4C91}"/>
              </a:ext>
            </a:extLst>
          </p:cNvPr>
          <p:cNvSpPr/>
          <p:nvPr/>
        </p:nvSpPr>
        <p:spPr>
          <a:xfrm>
            <a:off x="3162301" y="4095751"/>
            <a:ext cx="5784404" cy="862320"/>
          </a:xfrm>
          <a:prstGeom prst="rect">
            <a:avLst/>
          </a:prstGeom>
          <a:no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eaLnBrk="0" fontAlgn="base" hangingPunct="0">
              <a:spcBef>
                <a:spcPct val="0"/>
              </a:spcBef>
              <a:spcAft>
                <a:spcPct val="0"/>
              </a:spcAft>
              <a:buFont typeface="Wingdings" panose="05000000000000000000" pitchFamily="2" charset="2"/>
              <a:buChar char="l"/>
              <a:defRPr/>
            </a:pPr>
            <a:r>
              <a:rPr kumimoji="1" lang="ja-JP" altLang="en-US" sz="1600" dirty="0">
                <a:solidFill>
                  <a:srgbClr val="FF2800"/>
                </a:solidFill>
                <a:latin typeface="HGPｺﾞｼｯｸE" panose="020B0900000000000000" pitchFamily="50" charset="-128"/>
                <a:ea typeface="HGPｺﾞｼｯｸE" panose="020B0900000000000000" pitchFamily="50" charset="-128"/>
              </a:rPr>
              <a:t>避難者名簿の作成</a:t>
            </a:r>
            <a:endParaRPr kumimoji="1" lang="en-US" altLang="ja-JP" sz="1600" dirty="0">
              <a:solidFill>
                <a:srgbClr val="FF2800"/>
              </a:solidFill>
              <a:latin typeface="HGPｺﾞｼｯｸE" panose="020B0900000000000000" pitchFamily="50" charset="-128"/>
              <a:ea typeface="HGPｺﾞｼｯｸE" panose="020B0900000000000000"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1600" dirty="0">
                <a:solidFill>
                  <a:srgbClr val="404040"/>
                </a:solidFill>
                <a:latin typeface="HGPｺﾞｼｯｸE" panose="020B0900000000000000" pitchFamily="50" charset="-128"/>
                <a:ea typeface="HGPｺﾞｼｯｸE" panose="020B0900000000000000" pitchFamily="50" charset="-128"/>
              </a:rPr>
              <a:t>避難者の状況を把握し、備蓄物資を配布</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p:txBody>
      </p:sp>
      <p:sp>
        <p:nvSpPr>
          <p:cNvPr id="34" name="正方形/長方形 33">
            <a:extLst>
              <a:ext uri="{FF2B5EF4-FFF2-40B4-BE49-F238E27FC236}">
                <a16:creationId xmlns:a16="http://schemas.microsoft.com/office/drawing/2014/main" id="{EE5C3948-EF6A-4D3C-B251-13BEBD9911FB}"/>
              </a:ext>
            </a:extLst>
          </p:cNvPr>
          <p:cNvSpPr/>
          <p:nvPr/>
        </p:nvSpPr>
        <p:spPr>
          <a:xfrm>
            <a:off x="194002" y="3611619"/>
            <a:ext cx="2970404" cy="396000"/>
          </a:xfrm>
          <a:prstGeom prst="rect">
            <a:avLst/>
          </a:prstGeom>
          <a:solidFill>
            <a:srgbClr val="FF2800"/>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0" fontAlgn="base" latinLnBrk="0" hangingPunct="0">
              <a:lnSpc>
                <a:spcPct val="100000"/>
              </a:lnSpc>
              <a:spcBef>
                <a:spcPct val="0"/>
              </a:spcBef>
              <a:spcAft>
                <a:spcPct val="0"/>
              </a:spcAft>
              <a:buClrTx/>
              <a:buSzTx/>
              <a:tabLst/>
              <a:defRPr/>
            </a:pPr>
            <a:r>
              <a:rPr kumimoji="1" lang="ja-JP" altLang="en-US" dirty="0">
                <a:solidFill>
                  <a:prstClr val="white"/>
                </a:solidFill>
                <a:latin typeface="HGPｺﾞｼｯｸE" panose="020B0900000000000000" pitchFamily="50" charset="-128"/>
                <a:ea typeface="HGPｺﾞｼｯｸE" panose="020B0900000000000000" pitchFamily="50" charset="-128"/>
              </a:rPr>
              <a:t>④　</a:t>
            </a:r>
            <a:r>
              <a:rPr kumimoji="1" lang="ja-JP" altLang="en-US"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rPr>
              <a:t>避難者</a:t>
            </a:r>
            <a:r>
              <a:rPr kumimoji="1" lang="ja-JP" altLang="en-US" dirty="0">
                <a:solidFill>
                  <a:prstClr val="white"/>
                </a:solidFill>
                <a:latin typeface="HGPｺﾞｼｯｸE" panose="020B0900000000000000" pitchFamily="50" charset="-128"/>
                <a:ea typeface="HGPｺﾞｼｯｸE" panose="020B0900000000000000" pitchFamily="50" charset="-128"/>
              </a:rPr>
              <a:t>の</a:t>
            </a:r>
            <a:r>
              <a:rPr kumimoji="1" lang="ja-JP" altLang="en-US"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rPr>
              <a:t>受け入れ　　　　　　　</a:t>
            </a:r>
          </a:p>
        </p:txBody>
      </p:sp>
      <p:sp>
        <p:nvSpPr>
          <p:cNvPr id="35" name="正方形/長方形 34">
            <a:extLst>
              <a:ext uri="{FF2B5EF4-FFF2-40B4-BE49-F238E27FC236}">
                <a16:creationId xmlns:a16="http://schemas.microsoft.com/office/drawing/2014/main" id="{E9217C80-B7D9-4E59-A5AD-530CC8414915}"/>
              </a:ext>
            </a:extLst>
          </p:cNvPr>
          <p:cNvSpPr/>
          <p:nvPr/>
        </p:nvSpPr>
        <p:spPr>
          <a:xfrm>
            <a:off x="194001" y="4099554"/>
            <a:ext cx="2968300" cy="396000"/>
          </a:xfrm>
          <a:prstGeom prst="rect">
            <a:avLst/>
          </a:prstGeom>
          <a:solidFill>
            <a:srgbClr val="FF2800"/>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0" fontAlgn="base" latinLnBrk="0" hangingPunct="0">
              <a:lnSpc>
                <a:spcPct val="100000"/>
              </a:lnSpc>
              <a:spcBef>
                <a:spcPct val="0"/>
              </a:spcBef>
              <a:spcAft>
                <a:spcPct val="0"/>
              </a:spcAft>
              <a:buClrTx/>
              <a:buSzTx/>
              <a:tabLst/>
              <a:defRPr/>
            </a:pPr>
            <a:r>
              <a:rPr kumimoji="1" lang="ja-JP" altLang="en-US" dirty="0">
                <a:solidFill>
                  <a:prstClr val="white"/>
                </a:solidFill>
                <a:latin typeface="HGPｺﾞｼｯｸE" panose="020B0900000000000000" pitchFamily="50" charset="-128"/>
                <a:ea typeface="HGPｺﾞｼｯｸE" panose="020B0900000000000000" pitchFamily="50" charset="-128"/>
              </a:rPr>
              <a:t>⑤　</a:t>
            </a:r>
            <a:r>
              <a:rPr kumimoji="1" lang="ja-JP" altLang="en-US"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rPr>
              <a:t>避難者の把握</a:t>
            </a:r>
          </a:p>
        </p:txBody>
      </p:sp>
      <p:sp>
        <p:nvSpPr>
          <p:cNvPr id="36" name="正方形/長方形 35">
            <a:extLst>
              <a:ext uri="{FF2B5EF4-FFF2-40B4-BE49-F238E27FC236}">
                <a16:creationId xmlns:a16="http://schemas.microsoft.com/office/drawing/2014/main" id="{D409BE59-7822-4CF1-B94C-851752B74795}"/>
              </a:ext>
            </a:extLst>
          </p:cNvPr>
          <p:cNvSpPr/>
          <p:nvPr/>
        </p:nvSpPr>
        <p:spPr>
          <a:xfrm>
            <a:off x="190500" y="4562984"/>
            <a:ext cx="2968300" cy="396000"/>
          </a:xfrm>
          <a:prstGeom prst="rect">
            <a:avLst/>
          </a:prstGeom>
          <a:solidFill>
            <a:srgbClr val="FF2800"/>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0" fontAlgn="base" latinLnBrk="0" hangingPunct="0">
              <a:lnSpc>
                <a:spcPct val="100000"/>
              </a:lnSpc>
              <a:spcBef>
                <a:spcPct val="0"/>
              </a:spcBef>
              <a:spcAft>
                <a:spcPct val="0"/>
              </a:spcAft>
              <a:buClrTx/>
              <a:buSzTx/>
              <a:tabLst/>
              <a:defRPr/>
            </a:pPr>
            <a:r>
              <a:rPr kumimoji="1" lang="ja-JP" altLang="en-US" dirty="0">
                <a:solidFill>
                  <a:prstClr val="white"/>
                </a:solidFill>
                <a:latin typeface="HGPｺﾞｼｯｸE" panose="020B0900000000000000" pitchFamily="50" charset="-128"/>
                <a:ea typeface="HGPｺﾞｼｯｸE" panose="020B0900000000000000" pitchFamily="50" charset="-128"/>
              </a:rPr>
              <a:t>⑥</a:t>
            </a:r>
            <a:r>
              <a:rPr kumimoji="1" lang="ja-JP" altLang="en-US"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rPr>
              <a:t>　備蓄物資の配布</a:t>
            </a:r>
          </a:p>
        </p:txBody>
      </p:sp>
      <p:sp>
        <p:nvSpPr>
          <p:cNvPr id="37" name="テキスト ボックス 36">
            <a:extLst>
              <a:ext uri="{FF2B5EF4-FFF2-40B4-BE49-F238E27FC236}">
                <a16:creationId xmlns:a16="http://schemas.microsoft.com/office/drawing/2014/main" id="{23BF0B7C-1DAB-429E-ABC5-73491DDE1ABC}"/>
              </a:ext>
            </a:extLst>
          </p:cNvPr>
          <p:cNvSpPr txBox="1"/>
          <p:nvPr/>
        </p:nvSpPr>
        <p:spPr>
          <a:xfrm>
            <a:off x="192613" y="6563816"/>
            <a:ext cx="3860352" cy="276999"/>
          </a:xfrm>
          <a:prstGeom prst="rect">
            <a:avLst/>
          </a:prstGeom>
          <a:noFill/>
        </p:spPr>
        <p:txBody>
          <a:bodyPr wrap="none" rtlCol="0">
            <a:spAutoFit/>
          </a:bodyPr>
          <a:lstStyle/>
          <a:p>
            <a:pPr marR="0" lvl="0" algn="l" defTabSz="914400" rtl="0" eaLnBrk="0" fontAlgn="base" latinLnBrk="0" hangingPunct="0">
              <a:lnSpc>
                <a:spcPct val="100000"/>
              </a:lnSpc>
              <a:spcBef>
                <a:spcPct val="0"/>
              </a:spcBef>
              <a:spcAft>
                <a:spcPct val="0"/>
              </a:spcAft>
              <a:buClrTx/>
              <a:buSzTx/>
              <a:tabLst/>
              <a:defRPr/>
            </a:pPr>
            <a:r>
              <a:rPr kumimoji="1" lang="en-US" altLang="ja-JP" sz="1200" dirty="0">
                <a:solidFill>
                  <a:srgbClr val="404040"/>
                </a:solidFill>
                <a:latin typeface="HGPｺﾞｼｯｸE" panose="020B0900000000000000" pitchFamily="50" charset="-128"/>
                <a:ea typeface="HGPｺﾞｼｯｸE" panose="020B0900000000000000" pitchFamily="50" charset="-128"/>
              </a:rPr>
              <a:t>※</a:t>
            </a:r>
            <a:r>
              <a:rPr kumimoji="1" lang="ja-JP" altLang="en-US" sz="1200" dirty="0">
                <a:solidFill>
                  <a:srgbClr val="404040"/>
                </a:solidFill>
                <a:latin typeface="HGPｺﾞｼｯｸE" panose="020B0900000000000000" pitchFamily="50" charset="-128"/>
                <a:ea typeface="HGPｺﾞｼｯｸE" panose="020B0900000000000000" pitchFamily="50" charset="-128"/>
              </a:rPr>
              <a:t>上記の役割は参考であり、自治体等により異なります。</a:t>
            </a:r>
            <a:endParaRPr kumimoji="1" lang="ja-JP" altLang="en-US" sz="120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38" name="正方形/長方形 37">
            <a:extLst>
              <a:ext uri="{FF2B5EF4-FFF2-40B4-BE49-F238E27FC236}">
                <a16:creationId xmlns:a16="http://schemas.microsoft.com/office/drawing/2014/main" id="{DE2B444E-4039-43B6-967A-5F3A670A7D7D}"/>
              </a:ext>
            </a:extLst>
          </p:cNvPr>
          <p:cNvSpPr/>
          <p:nvPr/>
        </p:nvSpPr>
        <p:spPr>
          <a:xfrm>
            <a:off x="104776" y="1943719"/>
            <a:ext cx="8943974" cy="1434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i="0" u="none" strike="noStrike" kern="1200" cap="none" spc="0" normalizeH="0" baseline="0" noProof="0" dirty="0">
                <a:ln>
                  <a:noFill/>
                </a:ln>
                <a:solidFill>
                  <a:srgbClr val="FF2800"/>
                </a:solidFill>
                <a:effectLst/>
                <a:uLnTx/>
                <a:uFillTx/>
                <a:latin typeface="HGPｺﾞｼｯｸE" panose="020B0900000000000000" pitchFamily="50" charset="-128"/>
                <a:ea typeface="HGPｺﾞｼｯｸE" panose="020B0900000000000000" pitchFamily="50" charset="-128"/>
              </a:rPr>
              <a:t>避難所としての使用可否の判断</a:t>
            </a:r>
          </a:p>
        </p:txBody>
      </p:sp>
      <p:sp>
        <p:nvSpPr>
          <p:cNvPr id="39" name="正方形/長方形 38">
            <a:extLst>
              <a:ext uri="{FF2B5EF4-FFF2-40B4-BE49-F238E27FC236}">
                <a16:creationId xmlns:a16="http://schemas.microsoft.com/office/drawing/2014/main" id="{07ABFE3B-C6EE-4836-972D-5A5144540CDE}"/>
              </a:ext>
            </a:extLst>
          </p:cNvPr>
          <p:cNvSpPr/>
          <p:nvPr/>
        </p:nvSpPr>
        <p:spPr>
          <a:xfrm>
            <a:off x="194001" y="2335447"/>
            <a:ext cx="2971077" cy="396000"/>
          </a:xfrm>
          <a:prstGeom prst="rect">
            <a:avLst/>
          </a:prstGeom>
          <a:solidFill>
            <a:srgbClr val="35A16B"/>
          </a:solidFill>
          <a:ln w="190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914400" eaLnBrk="0" fontAlgn="base" hangingPunct="0">
              <a:spcBef>
                <a:spcPct val="0"/>
              </a:spcBef>
              <a:spcAft>
                <a:spcPct val="0"/>
              </a:spcAft>
              <a:buFont typeface="+mj-ea"/>
              <a:buAutoNum type="circleNumDbPlain"/>
              <a:defRPr/>
            </a:pPr>
            <a:r>
              <a:rPr kumimoji="1" lang="ja-JP" altLang="en-US"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rPr>
              <a:t>避難所施設の開</a:t>
            </a:r>
            <a:r>
              <a:rPr kumimoji="1" lang="ja-JP" altLang="en-US" dirty="0">
                <a:solidFill>
                  <a:prstClr val="white"/>
                </a:solidFill>
                <a:latin typeface="HGPｺﾞｼｯｸE" panose="020B0900000000000000" pitchFamily="50" charset="-128"/>
                <a:ea typeface="HGPｺﾞｼｯｸE" panose="020B0900000000000000" pitchFamily="50" charset="-128"/>
              </a:rPr>
              <a:t>錠　</a:t>
            </a:r>
          </a:p>
        </p:txBody>
      </p:sp>
      <p:sp>
        <p:nvSpPr>
          <p:cNvPr id="40" name="テキスト ボックス 39">
            <a:extLst>
              <a:ext uri="{FF2B5EF4-FFF2-40B4-BE49-F238E27FC236}">
                <a16:creationId xmlns:a16="http://schemas.microsoft.com/office/drawing/2014/main" id="{6758928D-8175-43A5-B172-569457FED224}"/>
              </a:ext>
            </a:extLst>
          </p:cNvPr>
          <p:cNvSpPr txBox="1"/>
          <p:nvPr/>
        </p:nvSpPr>
        <p:spPr>
          <a:xfrm>
            <a:off x="190500" y="3243200"/>
            <a:ext cx="2424062" cy="369332"/>
          </a:xfrm>
          <a:prstGeom prst="rect">
            <a:avLst/>
          </a:prstGeom>
          <a:noFill/>
        </p:spPr>
        <p:txBody>
          <a:bodyPr wrap="none" rtlCol="0">
            <a:spAutoFit/>
          </a:bodyPr>
          <a:lstStyle/>
          <a:p>
            <a:pPr marR="0" lvl="0" algn="l" defTabSz="914400" rtl="0" eaLnBrk="0" fontAlgn="base" latinLnBrk="0" hangingPunct="0">
              <a:lnSpc>
                <a:spcPct val="100000"/>
              </a:lnSpc>
              <a:spcBef>
                <a:spcPct val="0"/>
              </a:spcBef>
              <a:spcAft>
                <a:spcPct val="0"/>
              </a:spcAft>
              <a:buClrTx/>
              <a:buSzTx/>
              <a:tabLst/>
              <a:defRPr/>
            </a:pPr>
            <a:r>
              <a:rPr kumimoji="1" lang="ja-JP" altLang="en-US" sz="1800" i="0" u="none" strike="noStrike" kern="1200" cap="none" spc="0" normalizeH="0" baseline="0" noProof="0" dirty="0">
                <a:ln>
                  <a:noFill/>
                </a:ln>
                <a:solidFill>
                  <a:srgbClr val="FF2800"/>
                </a:solidFill>
                <a:effectLst/>
                <a:uLnTx/>
                <a:uFillTx/>
                <a:latin typeface="HGPｺﾞｼｯｸE" panose="020B0900000000000000" pitchFamily="50" charset="-128"/>
                <a:ea typeface="HGPｺﾞｼｯｸE" panose="020B0900000000000000" pitchFamily="50" charset="-128"/>
              </a:rPr>
              <a:t>③　避難所の開設決定</a:t>
            </a:r>
          </a:p>
        </p:txBody>
      </p:sp>
      <p:sp>
        <p:nvSpPr>
          <p:cNvPr id="41" name="スライド番号プレースホルダー 3">
            <a:extLst>
              <a:ext uri="{FF2B5EF4-FFF2-40B4-BE49-F238E27FC236}">
                <a16:creationId xmlns:a16="http://schemas.microsoft.com/office/drawing/2014/main" id="{9BE6C89F-931D-4D28-B698-AFD0A3B81D6C}"/>
              </a:ext>
            </a:extLst>
          </p:cNvPr>
          <p:cNvSpPr txBox="1">
            <a:spLocks/>
          </p:cNvSpPr>
          <p:nvPr/>
        </p:nvSpPr>
        <p:spPr>
          <a:xfrm>
            <a:off x="7086600" y="6559550"/>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3</a:t>
            </a:fld>
            <a:endParaRPr kumimoji="1" lang="ja-JP" altLang="en-US" dirty="0"/>
          </a:p>
        </p:txBody>
      </p:sp>
      <p:sp>
        <p:nvSpPr>
          <p:cNvPr id="42" name="矢印: 下 41">
            <a:extLst>
              <a:ext uri="{FF2B5EF4-FFF2-40B4-BE49-F238E27FC236}">
                <a16:creationId xmlns:a16="http://schemas.microsoft.com/office/drawing/2014/main" id="{9D293BC6-C5CD-4C86-8464-F8BD27495F82}"/>
              </a:ext>
            </a:extLst>
          </p:cNvPr>
          <p:cNvSpPr/>
          <p:nvPr/>
        </p:nvSpPr>
        <p:spPr>
          <a:xfrm>
            <a:off x="2598385" y="3109581"/>
            <a:ext cx="653142" cy="487251"/>
          </a:xfrm>
          <a:prstGeom prst="downArrow">
            <a:avLst/>
          </a:prstGeom>
          <a:solidFill>
            <a:schemeClr val="tx1">
              <a:lumMod val="65000"/>
              <a:lumOff val="3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endParaRPr>
          </a:p>
        </p:txBody>
      </p:sp>
      <p:sp>
        <p:nvSpPr>
          <p:cNvPr id="43" name="正方形/長方形 42">
            <a:extLst>
              <a:ext uri="{FF2B5EF4-FFF2-40B4-BE49-F238E27FC236}">
                <a16:creationId xmlns:a16="http://schemas.microsoft.com/office/drawing/2014/main" id="{45DE877B-9957-4E45-A15A-AD19CFEFEDBA}"/>
              </a:ext>
            </a:extLst>
          </p:cNvPr>
          <p:cNvSpPr/>
          <p:nvPr/>
        </p:nvSpPr>
        <p:spPr>
          <a:xfrm>
            <a:off x="3167325" y="2335445"/>
            <a:ext cx="5787181" cy="906531"/>
          </a:xfrm>
          <a:prstGeom prst="rect">
            <a:avLst/>
          </a:prstGeom>
          <a:noFill/>
          <a:ln w="190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dirty="0">
                <a:solidFill>
                  <a:srgbClr val="404040"/>
                </a:solidFill>
                <a:latin typeface="HGPｺﾞｼｯｸE" panose="020B0900000000000000" pitchFamily="50" charset="-128"/>
                <a:ea typeface="HGPｺﾞｼｯｸE" panose="020B0900000000000000" pitchFamily="50" charset="-128"/>
              </a:rPr>
              <a:t>【</a:t>
            </a:r>
            <a:r>
              <a:rPr kumimoji="1" lang="ja-JP" altLang="en-US" sz="1600" dirty="0">
                <a:solidFill>
                  <a:srgbClr val="404040"/>
                </a:solidFill>
                <a:latin typeface="HGPｺﾞｼｯｸE" panose="020B0900000000000000" pitchFamily="50" charset="-128"/>
                <a:ea typeface="HGPｺﾞｼｯｸE" panose="020B0900000000000000" pitchFamily="50" charset="-128"/>
              </a:rPr>
              <a:t>主に行政</a:t>
            </a:r>
            <a:r>
              <a:rPr kumimoji="1" lang="en-US" altLang="ja-JP" sz="1600" dirty="0">
                <a:solidFill>
                  <a:srgbClr val="404040"/>
                </a:solidFill>
                <a:latin typeface="HGPｺﾞｼｯｸE" panose="020B0900000000000000" pitchFamily="50" charset="-128"/>
                <a:ea typeface="HGPｺﾞｼｯｸE" panose="020B0900000000000000" pitchFamily="50" charset="-128"/>
              </a:rPr>
              <a:t>】</a:t>
            </a:r>
            <a:r>
              <a:rPr kumimoji="1" lang="ja-JP" altLang="en-US" sz="1600" dirty="0">
                <a:solidFill>
                  <a:srgbClr val="404040"/>
                </a:solidFill>
                <a:latin typeface="HGPｺﾞｼｯｸE" panose="020B0900000000000000" pitchFamily="50" charset="-128"/>
                <a:ea typeface="HGPｺﾞｼｯｸE" panose="020B0900000000000000" pitchFamily="50" charset="-128"/>
              </a:rPr>
              <a:t>（市区町村</a:t>
            </a:r>
            <a:r>
              <a:rPr kumimoji="1" lang="ja-JP" altLang="en-US" sz="160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rPr>
              <a:t>の開錠担当者や施設管理者）</a:t>
            </a:r>
            <a:endParaRPr kumimoji="1" lang="en-US" altLang="ja-JP" sz="160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160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rPr>
              <a:t>施設を開錠後、施設の安全確認を行う</a:t>
            </a:r>
            <a:endParaRPr kumimoji="1" lang="en-US" altLang="ja-JP" sz="160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1600"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rPr>
              <a:t>市区町村の災害対策本部と連携し、開設の要否を判断する</a:t>
            </a:r>
          </a:p>
        </p:txBody>
      </p:sp>
      <p:sp>
        <p:nvSpPr>
          <p:cNvPr id="44" name="正方形/長方形 43">
            <a:extLst>
              <a:ext uri="{FF2B5EF4-FFF2-40B4-BE49-F238E27FC236}">
                <a16:creationId xmlns:a16="http://schemas.microsoft.com/office/drawing/2014/main" id="{1C8BF4B5-9E2A-4E25-A6CA-25659201E816}"/>
              </a:ext>
            </a:extLst>
          </p:cNvPr>
          <p:cNvSpPr/>
          <p:nvPr/>
        </p:nvSpPr>
        <p:spPr>
          <a:xfrm>
            <a:off x="192613" y="2847103"/>
            <a:ext cx="2971077" cy="396000"/>
          </a:xfrm>
          <a:prstGeom prst="rect">
            <a:avLst/>
          </a:prstGeom>
          <a:solidFill>
            <a:srgbClr val="35A16B"/>
          </a:solidFill>
          <a:ln w="190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defRPr/>
            </a:pPr>
            <a:r>
              <a:rPr kumimoji="1" lang="ja-JP" altLang="en-US" dirty="0">
                <a:solidFill>
                  <a:prstClr val="white"/>
                </a:solidFill>
                <a:latin typeface="HGPｺﾞｼｯｸE" panose="020B0900000000000000" pitchFamily="50" charset="-128"/>
                <a:ea typeface="HGPｺﾞｼｯｸE" panose="020B0900000000000000" pitchFamily="50" charset="-128"/>
              </a:rPr>
              <a:t>②　施設内外の安全点検　　　　　　　</a:t>
            </a:r>
          </a:p>
        </p:txBody>
      </p:sp>
      <p:sp>
        <p:nvSpPr>
          <p:cNvPr id="45" name="正方形/長方形 44">
            <a:extLst>
              <a:ext uri="{FF2B5EF4-FFF2-40B4-BE49-F238E27FC236}">
                <a16:creationId xmlns:a16="http://schemas.microsoft.com/office/drawing/2014/main" id="{C3ADA75A-9D76-4271-A5EF-5B390EA760E4}"/>
              </a:ext>
            </a:extLst>
          </p:cNvPr>
          <p:cNvSpPr/>
          <p:nvPr/>
        </p:nvSpPr>
        <p:spPr>
          <a:xfrm>
            <a:off x="190500" y="5087659"/>
            <a:ext cx="2968300" cy="1471891"/>
          </a:xfrm>
          <a:prstGeom prst="rect">
            <a:avLst/>
          </a:prstGeom>
          <a:solidFill>
            <a:srgbClr val="FF2800"/>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0" fontAlgn="base" latinLnBrk="0" hangingPunct="0">
              <a:lnSpc>
                <a:spcPct val="100000"/>
              </a:lnSpc>
              <a:spcBef>
                <a:spcPct val="0"/>
              </a:spcBef>
              <a:spcAft>
                <a:spcPct val="0"/>
              </a:spcAft>
              <a:buClrTx/>
              <a:buSzTx/>
              <a:tabLst/>
              <a:defRPr/>
            </a:pPr>
            <a:r>
              <a:rPr kumimoji="1" lang="ja-JP" altLang="en-US" dirty="0">
                <a:solidFill>
                  <a:prstClr val="white"/>
                </a:solidFill>
                <a:latin typeface="HGPｺﾞｼｯｸE" panose="020B0900000000000000" pitchFamily="50" charset="-128"/>
                <a:ea typeface="HGPｺﾞｼｯｸE" panose="020B0900000000000000" pitchFamily="50" charset="-128"/>
              </a:rPr>
              <a:t>⑦　</a:t>
            </a:r>
            <a:r>
              <a:rPr kumimoji="1" lang="ja-JP" altLang="en-US"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rPr>
              <a:t>運営の</a:t>
            </a:r>
            <a:r>
              <a:rPr kumimoji="1" lang="ja-JP" altLang="en-US" dirty="0">
                <a:solidFill>
                  <a:prstClr val="white"/>
                </a:solidFill>
                <a:latin typeface="HGPｺﾞｼｯｸE" panose="020B0900000000000000" pitchFamily="50" charset="-128"/>
                <a:ea typeface="HGPｺﾞｼｯｸE" panose="020B0900000000000000" pitchFamily="50" charset="-128"/>
              </a:rPr>
              <a:t>本格化</a:t>
            </a:r>
            <a:endParaRPr kumimoji="1" lang="ja-JP" altLang="en-US"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endParaRPr>
          </a:p>
        </p:txBody>
      </p:sp>
      <p:sp>
        <p:nvSpPr>
          <p:cNvPr id="46" name="正方形/長方形 45">
            <a:extLst>
              <a:ext uri="{FF2B5EF4-FFF2-40B4-BE49-F238E27FC236}">
                <a16:creationId xmlns:a16="http://schemas.microsoft.com/office/drawing/2014/main" id="{B9679716-D5CA-4874-99DE-5B1EFA966619}"/>
              </a:ext>
            </a:extLst>
          </p:cNvPr>
          <p:cNvSpPr/>
          <p:nvPr/>
        </p:nvSpPr>
        <p:spPr>
          <a:xfrm>
            <a:off x="3175242" y="5086661"/>
            <a:ext cx="5784404" cy="1471891"/>
          </a:xfrm>
          <a:prstGeom prst="rect">
            <a:avLst/>
          </a:prstGeom>
          <a:no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400" eaLnBrk="0" fontAlgn="base" hangingPunct="0">
              <a:spcBef>
                <a:spcPct val="0"/>
              </a:spcBef>
              <a:spcAft>
                <a:spcPct val="0"/>
              </a:spcAft>
              <a:buFont typeface="Wingdings" panose="05000000000000000000" pitchFamily="2" charset="2"/>
              <a:buChar char="l"/>
              <a:defRPr/>
            </a:pPr>
            <a:r>
              <a:rPr kumimoji="1" lang="ja-JP" altLang="en-US" sz="1600" dirty="0">
                <a:solidFill>
                  <a:srgbClr val="404040"/>
                </a:solidFill>
                <a:latin typeface="HGPｺﾞｼｯｸE" panose="020B0900000000000000" pitchFamily="50" charset="-128"/>
                <a:ea typeface="HGPｺﾞｼｯｸE" panose="020B0900000000000000" pitchFamily="50" charset="-128"/>
              </a:rPr>
              <a:t>運営体制の確立・避難所機能の確保</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defTabSz="914400" eaLnBrk="0" fontAlgn="base" hangingPunct="0">
              <a:spcBef>
                <a:spcPct val="0"/>
              </a:spcBef>
              <a:spcAft>
                <a:spcPct val="0"/>
              </a:spcAft>
              <a:defRPr/>
            </a:pPr>
            <a:r>
              <a:rPr kumimoji="1" lang="ja-JP" altLang="en-US" sz="1600" dirty="0">
                <a:solidFill>
                  <a:srgbClr val="404040"/>
                </a:solidFill>
                <a:latin typeface="HGPｺﾞｼｯｸE" panose="020B0900000000000000" pitchFamily="50" charset="-128"/>
                <a:ea typeface="HGPｺﾞｼｯｸE" panose="020B0900000000000000" pitchFamily="50" charset="-128"/>
              </a:rPr>
              <a:t>　　（トイレ・スペース等）</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marL="285750" indent="-285750" defTabSz="914400" eaLnBrk="0" fontAlgn="base" hangingPunct="0">
              <a:spcBef>
                <a:spcPct val="0"/>
              </a:spcBef>
              <a:spcAft>
                <a:spcPct val="0"/>
              </a:spcAft>
              <a:buFont typeface="Wingdings" panose="05000000000000000000" pitchFamily="2" charset="2"/>
              <a:buChar char="l"/>
              <a:defRPr/>
            </a:pPr>
            <a:r>
              <a:rPr kumimoji="1" lang="ja-JP" altLang="en-US" sz="1600" dirty="0">
                <a:solidFill>
                  <a:srgbClr val="FF2800"/>
                </a:solidFill>
                <a:latin typeface="HGPｺﾞｼｯｸE" panose="020B0900000000000000" pitchFamily="50" charset="-128"/>
                <a:ea typeface="HGPｺﾞｼｯｸE" panose="020B0900000000000000" pitchFamily="50" charset="-128"/>
              </a:rPr>
              <a:t>生活ルール</a:t>
            </a:r>
            <a:r>
              <a:rPr kumimoji="1" lang="ja-JP" altLang="en-US" sz="1600" dirty="0">
                <a:solidFill>
                  <a:srgbClr val="404040"/>
                </a:solidFill>
                <a:latin typeface="HGPｺﾞｼｯｸE" panose="020B0900000000000000" pitchFamily="50" charset="-128"/>
                <a:ea typeface="HGPｺﾞｼｯｸE" panose="020B0900000000000000" pitchFamily="50" charset="-128"/>
              </a:rPr>
              <a:t>の設定・多様な被災者への対応・</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defTabSz="914400" eaLnBrk="0" fontAlgn="base" hangingPunct="0">
              <a:spcBef>
                <a:spcPct val="0"/>
              </a:spcBef>
              <a:spcAft>
                <a:spcPct val="0"/>
              </a:spcAft>
              <a:defRPr/>
            </a:pPr>
            <a:r>
              <a:rPr kumimoji="1" lang="ja-JP" altLang="en-US" sz="1600" dirty="0">
                <a:solidFill>
                  <a:srgbClr val="404040"/>
                </a:solidFill>
                <a:latin typeface="HGPｺﾞｼｯｸE" panose="020B0900000000000000" pitchFamily="50" charset="-128"/>
                <a:ea typeface="HGPｺﾞｼｯｸE" panose="020B0900000000000000" pitchFamily="50" charset="-128"/>
              </a:rPr>
              <a:t>　　健康管理・衛生管理など質の向上</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marL="285750" indent="-285750" defTabSz="914400" eaLnBrk="0" fontAlgn="base" hangingPunct="0">
              <a:spcBef>
                <a:spcPct val="0"/>
              </a:spcBef>
              <a:spcAft>
                <a:spcPct val="0"/>
              </a:spcAft>
              <a:buFont typeface="Wingdings" panose="05000000000000000000" pitchFamily="2" charset="2"/>
              <a:buChar char="l"/>
              <a:defRPr/>
            </a:pPr>
            <a:r>
              <a:rPr kumimoji="1" lang="ja-JP" altLang="en-US" sz="1600" dirty="0">
                <a:solidFill>
                  <a:srgbClr val="404040"/>
                </a:solidFill>
                <a:latin typeface="HGPｺﾞｼｯｸE" panose="020B0900000000000000" pitchFamily="50" charset="-128"/>
                <a:ea typeface="HGPｺﾞｼｯｸE" panose="020B0900000000000000" pitchFamily="50" charset="-128"/>
              </a:rPr>
              <a:t>在宅避難者への物資・情報等の提供</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marL="285750" indent="-285750" defTabSz="914400" eaLnBrk="0" fontAlgn="base" hangingPunct="0">
              <a:spcBef>
                <a:spcPct val="0"/>
              </a:spcBef>
              <a:spcAft>
                <a:spcPct val="0"/>
              </a:spcAft>
              <a:buFont typeface="Wingdings" panose="05000000000000000000" pitchFamily="2" charset="2"/>
              <a:buChar char="l"/>
              <a:defRPr/>
            </a:pPr>
            <a:r>
              <a:rPr kumimoji="1" lang="ja-JP" altLang="en-US" sz="1600" dirty="0">
                <a:solidFill>
                  <a:srgbClr val="404040"/>
                </a:solidFill>
                <a:latin typeface="HGPｺﾞｼｯｸE" panose="020B0900000000000000" pitchFamily="50" charset="-128"/>
                <a:ea typeface="HGPｺﾞｼｯｸE" panose="020B0900000000000000" pitchFamily="50" charset="-128"/>
              </a:rPr>
              <a:t>災害ボランティアを活用した運営</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p:txBody>
      </p:sp>
      <p:grpSp>
        <p:nvGrpSpPr>
          <p:cNvPr id="4" name="グループ化 3">
            <a:extLst>
              <a:ext uri="{FF2B5EF4-FFF2-40B4-BE49-F238E27FC236}">
                <a16:creationId xmlns:a16="http://schemas.microsoft.com/office/drawing/2014/main" id="{EA32A3DF-04DD-4892-B433-CB813A99ABC8}"/>
              </a:ext>
            </a:extLst>
          </p:cNvPr>
          <p:cNvGrpSpPr/>
          <p:nvPr/>
        </p:nvGrpSpPr>
        <p:grpSpPr>
          <a:xfrm>
            <a:off x="7480523" y="3694019"/>
            <a:ext cx="1428750" cy="2780683"/>
            <a:chOff x="9055667" y="3712859"/>
            <a:chExt cx="1428750" cy="2780683"/>
          </a:xfrm>
        </p:grpSpPr>
        <p:sp>
          <p:nvSpPr>
            <p:cNvPr id="2" name="楕円 1">
              <a:extLst>
                <a:ext uri="{FF2B5EF4-FFF2-40B4-BE49-F238E27FC236}">
                  <a16:creationId xmlns:a16="http://schemas.microsoft.com/office/drawing/2014/main" id="{FE0D9E28-7044-4B95-9D58-30ECD5EC5BC6}"/>
                </a:ext>
              </a:extLst>
            </p:cNvPr>
            <p:cNvSpPr/>
            <p:nvPr/>
          </p:nvSpPr>
          <p:spPr>
            <a:xfrm>
              <a:off x="9093325" y="3712859"/>
              <a:ext cx="1353435" cy="2780683"/>
            </a:xfrm>
            <a:prstGeom prst="ellipse">
              <a:avLst/>
            </a:prstGeom>
            <a:solidFill>
              <a:srgbClr val="FFD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latin typeface="HGPｺﾞｼｯｸE" panose="020B0900000000000000" pitchFamily="50" charset="-128"/>
                <a:ea typeface="HGPｺﾞｼｯｸE" panose="020B0900000000000000" pitchFamily="50" charset="-128"/>
              </a:endParaRPr>
            </a:p>
          </p:txBody>
        </p:sp>
        <p:sp>
          <p:nvSpPr>
            <p:cNvPr id="3" name="テキスト ボックス 2">
              <a:extLst>
                <a:ext uri="{FF2B5EF4-FFF2-40B4-BE49-F238E27FC236}">
                  <a16:creationId xmlns:a16="http://schemas.microsoft.com/office/drawing/2014/main" id="{8C0FDB24-0624-4F07-99EA-FC262348B333}"/>
                </a:ext>
              </a:extLst>
            </p:cNvPr>
            <p:cNvSpPr txBox="1"/>
            <p:nvPr/>
          </p:nvSpPr>
          <p:spPr>
            <a:xfrm>
              <a:off x="9055667" y="3971619"/>
              <a:ext cx="1428750" cy="2185214"/>
            </a:xfrm>
            <a:prstGeom prst="rect">
              <a:avLst/>
            </a:prstGeom>
            <a:noFill/>
          </p:spPr>
          <p:txBody>
            <a:bodyPr wrap="square" rtlCol="0">
              <a:spAutoFit/>
            </a:bodyPr>
            <a:lstStyle/>
            <a:p>
              <a:pPr algn="ctr"/>
              <a:r>
                <a:rPr kumimoji="1" lang="ja-JP" altLang="en-US" dirty="0">
                  <a:solidFill>
                    <a:srgbClr val="FF2800"/>
                  </a:solidFill>
                  <a:latin typeface="HGPｺﾞｼｯｸE" panose="020B0900000000000000" pitchFamily="50" charset="-128"/>
                  <a:ea typeface="HGPｺﾞｼｯｸE" panose="020B0900000000000000" pitchFamily="50" charset="-128"/>
                </a:rPr>
                <a:t>協力</a:t>
              </a:r>
              <a:endParaRPr kumimoji="1" lang="en-US" altLang="ja-JP" dirty="0">
                <a:solidFill>
                  <a:srgbClr val="FF2800"/>
                </a:solidFill>
                <a:latin typeface="HGPｺﾞｼｯｸE" panose="020B0900000000000000" pitchFamily="50" charset="-128"/>
                <a:ea typeface="HGPｺﾞｼｯｸE" panose="020B0900000000000000" pitchFamily="50" charset="-128"/>
              </a:endParaRPr>
            </a:p>
            <a:p>
              <a:pPr algn="ctr"/>
              <a:endParaRPr kumimoji="1" lang="en-US" altLang="ja-JP" dirty="0">
                <a:solidFill>
                  <a:srgbClr val="404040"/>
                </a:solidFill>
                <a:latin typeface="HGPｺﾞｼｯｸE" panose="020B0900000000000000" pitchFamily="50" charset="-128"/>
                <a:ea typeface="HGPｺﾞｼｯｸE" panose="020B0900000000000000" pitchFamily="50" charset="-128"/>
              </a:endParaRPr>
            </a:p>
            <a:p>
              <a:pPr algn="ctr">
                <a:spcAft>
                  <a:spcPts val="600"/>
                </a:spcAft>
              </a:pPr>
              <a:r>
                <a:rPr kumimoji="1" lang="ja-JP" altLang="en-US" dirty="0">
                  <a:solidFill>
                    <a:srgbClr val="404040"/>
                  </a:solidFill>
                  <a:latin typeface="HGPｺﾞｼｯｸE" panose="020B0900000000000000" pitchFamily="50" charset="-128"/>
                  <a:ea typeface="HGPｺﾞｼｯｸE" panose="020B0900000000000000" pitchFamily="50" charset="-128"/>
                </a:rPr>
                <a:t>行政</a:t>
              </a:r>
              <a:endParaRPr kumimoji="1" lang="en-US" altLang="ja-JP" dirty="0">
                <a:solidFill>
                  <a:srgbClr val="404040"/>
                </a:solidFill>
                <a:latin typeface="HGPｺﾞｼｯｸE" panose="020B0900000000000000" pitchFamily="50" charset="-128"/>
                <a:ea typeface="HGPｺﾞｼｯｸE" panose="020B0900000000000000" pitchFamily="50" charset="-128"/>
              </a:endParaRPr>
            </a:p>
            <a:p>
              <a:pPr algn="ctr"/>
              <a:r>
                <a:rPr kumimoji="1" lang="ja-JP" altLang="en-US" dirty="0">
                  <a:solidFill>
                    <a:srgbClr val="404040"/>
                  </a:solidFill>
                  <a:latin typeface="HGPｺﾞｼｯｸE" panose="020B0900000000000000" pitchFamily="50" charset="-128"/>
                  <a:ea typeface="HGPｺﾞｼｯｸE" panose="020B0900000000000000" pitchFamily="50" charset="-128"/>
                </a:rPr>
                <a:t>自主防災</a:t>
              </a:r>
              <a:endParaRPr kumimoji="1" lang="en-US" altLang="ja-JP" dirty="0">
                <a:solidFill>
                  <a:srgbClr val="404040"/>
                </a:solidFill>
                <a:latin typeface="HGPｺﾞｼｯｸE" panose="020B0900000000000000" pitchFamily="50" charset="-128"/>
                <a:ea typeface="HGPｺﾞｼｯｸE" panose="020B0900000000000000" pitchFamily="50" charset="-128"/>
              </a:endParaRPr>
            </a:p>
            <a:p>
              <a:pPr algn="ctr">
                <a:spcAft>
                  <a:spcPts val="600"/>
                </a:spcAft>
              </a:pPr>
              <a:r>
                <a:rPr kumimoji="1" lang="ja-JP" altLang="en-US" dirty="0">
                  <a:solidFill>
                    <a:srgbClr val="404040"/>
                  </a:solidFill>
                  <a:latin typeface="HGPｺﾞｼｯｸE" panose="020B0900000000000000" pitchFamily="50" charset="-128"/>
                  <a:ea typeface="HGPｺﾞｼｯｸE" panose="020B0900000000000000" pitchFamily="50" charset="-128"/>
                </a:rPr>
                <a:t>組織等</a:t>
              </a:r>
              <a:endParaRPr kumimoji="1" lang="en-US" altLang="ja-JP" dirty="0">
                <a:solidFill>
                  <a:srgbClr val="404040"/>
                </a:solidFill>
                <a:latin typeface="HGPｺﾞｼｯｸE" panose="020B0900000000000000" pitchFamily="50" charset="-128"/>
                <a:ea typeface="HGPｺﾞｼｯｸE" panose="020B0900000000000000" pitchFamily="50" charset="-128"/>
              </a:endParaRPr>
            </a:p>
            <a:p>
              <a:pPr algn="ctr"/>
              <a:r>
                <a:rPr kumimoji="1" lang="ja-JP" altLang="en-US" dirty="0">
                  <a:solidFill>
                    <a:srgbClr val="404040"/>
                  </a:solidFill>
                  <a:latin typeface="HGPｺﾞｼｯｸE" panose="020B0900000000000000" pitchFamily="50" charset="-128"/>
                  <a:ea typeface="HGPｺﾞｼｯｸE" panose="020B0900000000000000" pitchFamily="50" charset="-128"/>
                </a:rPr>
                <a:t>避難者</a:t>
              </a:r>
            </a:p>
            <a:p>
              <a:pPr algn="ctr"/>
              <a:endParaRPr kumimoji="1" lang="ja-JP" altLang="en-US" dirty="0"/>
            </a:p>
          </p:txBody>
        </p:sp>
      </p:grpSp>
    </p:spTree>
    <p:extLst>
      <p:ext uri="{BB962C8B-B14F-4D97-AF65-F5344CB8AC3E}">
        <p14:creationId xmlns:p14="http://schemas.microsoft.com/office/powerpoint/2010/main" val="2325396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1593A2F-C918-445F-90E8-23DCBBFDDA05}"/>
              </a:ext>
            </a:extLst>
          </p:cNvPr>
          <p:cNvSpPr/>
          <p:nvPr/>
        </p:nvSpPr>
        <p:spPr>
          <a:xfrm>
            <a:off x="1151965" y="5463354"/>
            <a:ext cx="7388942" cy="1021385"/>
          </a:xfrm>
          <a:prstGeom prst="rect">
            <a:avLst/>
          </a:prstGeom>
          <a:solidFill>
            <a:schemeClr val="bg1">
              <a:lumMod val="95000"/>
            </a:schemeClr>
          </a:solidFill>
          <a:ln w="12700">
            <a:solidFill>
              <a:srgbClr val="4040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五方向 5">
            <a:extLst>
              <a:ext uri="{FF2B5EF4-FFF2-40B4-BE49-F238E27FC236}">
                <a16:creationId xmlns:a16="http://schemas.microsoft.com/office/drawing/2014/main" id="{588D3356-B0EE-44AD-80B5-386132CD5D27}"/>
              </a:ext>
            </a:extLst>
          </p:cNvPr>
          <p:cNvSpPr/>
          <p:nvPr/>
        </p:nvSpPr>
        <p:spPr>
          <a:xfrm>
            <a:off x="400515" y="2027707"/>
            <a:ext cx="3564984" cy="475397"/>
          </a:xfrm>
          <a:prstGeom prst="homePlat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a:solidFill>
                  <a:schemeClr val="bg1"/>
                </a:solidFill>
                <a:latin typeface="HGPｺﾞｼｯｸE" panose="020B0900000000000000" pitchFamily="50" charset="-128"/>
                <a:ea typeface="HGPｺﾞｼｯｸE" panose="020B0900000000000000" pitchFamily="50" charset="-128"/>
              </a:rPr>
              <a:t>施設の開錠</a:t>
            </a:r>
            <a:endParaRPr lang="en-US" altLang="ja-JP" sz="2400">
              <a:solidFill>
                <a:schemeClr val="bg1"/>
              </a:solidFill>
              <a:latin typeface="HGPｺﾞｼｯｸE" panose="020B0900000000000000" pitchFamily="50" charset="-128"/>
              <a:ea typeface="HGPｺﾞｼｯｸE" panose="020B0900000000000000" pitchFamily="50" charset="-128"/>
            </a:endParaRPr>
          </a:p>
        </p:txBody>
      </p:sp>
      <p:sp>
        <p:nvSpPr>
          <p:cNvPr id="7" name="矢印: 五方向 6">
            <a:extLst>
              <a:ext uri="{FF2B5EF4-FFF2-40B4-BE49-F238E27FC236}">
                <a16:creationId xmlns:a16="http://schemas.microsoft.com/office/drawing/2014/main" id="{C5B0A0C7-3D64-487D-8178-546281320C6A}"/>
              </a:ext>
            </a:extLst>
          </p:cNvPr>
          <p:cNvSpPr/>
          <p:nvPr/>
        </p:nvSpPr>
        <p:spPr>
          <a:xfrm>
            <a:off x="400515" y="3982220"/>
            <a:ext cx="3564984" cy="475397"/>
          </a:xfrm>
          <a:prstGeom prst="homePlat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solidFill>
                <a:latin typeface="HGPｺﾞｼｯｸE" panose="020B0900000000000000" pitchFamily="50" charset="-128"/>
                <a:ea typeface="HGPｺﾞｼｯｸE" panose="020B0900000000000000" pitchFamily="50" charset="-128"/>
              </a:rPr>
              <a:t>施設の安全性の確認</a:t>
            </a:r>
            <a:endParaRPr lang="en-US" altLang="ja-JP" sz="2400" dirty="0">
              <a:solidFill>
                <a:schemeClr val="bg1"/>
              </a:solidFill>
              <a:latin typeface="HGPｺﾞｼｯｸE" panose="020B0900000000000000" pitchFamily="50" charset="-128"/>
              <a:ea typeface="HGPｺﾞｼｯｸE" panose="020B0900000000000000" pitchFamily="50" charset="-128"/>
            </a:endParaRPr>
          </a:p>
        </p:txBody>
      </p:sp>
      <p:sp>
        <p:nvSpPr>
          <p:cNvPr id="8" name="スライド番号プレースホルダー 3">
            <a:extLst>
              <a:ext uri="{FF2B5EF4-FFF2-40B4-BE49-F238E27FC236}">
                <a16:creationId xmlns:a16="http://schemas.microsoft.com/office/drawing/2014/main" id="{CAD348D2-A52F-44F9-B6FA-6E15A3D11A8C}"/>
              </a:ext>
            </a:extLst>
          </p:cNvPr>
          <p:cNvSpPr txBox="1">
            <a:spLocks/>
          </p:cNvSpPr>
          <p:nvPr/>
        </p:nvSpPr>
        <p:spPr>
          <a:xfrm>
            <a:off x="7095565" y="6521450"/>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4</a:t>
            </a:fld>
            <a:endParaRPr kumimoji="1" lang="ja-JP" altLang="en-US" dirty="0"/>
          </a:p>
        </p:txBody>
      </p:sp>
      <p:sp>
        <p:nvSpPr>
          <p:cNvPr id="9" name="タイトル 1">
            <a:extLst>
              <a:ext uri="{FF2B5EF4-FFF2-40B4-BE49-F238E27FC236}">
                <a16:creationId xmlns:a16="http://schemas.microsoft.com/office/drawing/2014/main" id="{0C92C44A-D26A-4E96-B2B1-4EC8901BF877}"/>
              </a:ext>
            </a:extLst>
          </p:cNvPr>
          <p:cNvSpPr txBox="1">
            <a:spLocks/>
          </p:cNvSpPr>
          <p:nvPr/>
        </p:nvSpPr>
        <p:spPr>
          <a:xfrm>
            <a:off x="0" y="0"/>
            <a:ext cx="9152965" cy="650875"/>
          </a:xfrm>
          <a:prstGeom prst="rect">
            <a:avLst/>
          </a:prstGeom>
          <a:solidFill>
            <a:srgbClr val="35A16B"/>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r>
              <a:rPr lang="ja-JP" altLang="en-US" dirty="0">
                <a:solidFill>
                  <a:srgbClr val="C00000"/>
                </a:solidFill>
              </a:rPr>
              <a:t>■■市</a:t>
            </a:r>
            <a:r>
              <a:rPr lang="ja-JP" altLang="en-US" dirty="0"/>
              <a:t>の避難所開設の準備</a:t>
            </a:r>
          </a:p>
        </p:txBody>
      </p:sp>
      <p:sp>
        <p:nvSpPr>
          <p:cNvPr id="11" name="正方形/長方形 10">
            <a:extLst>
              <a:ext uri="{FF2B5EF4-FFF2-40B4-BE49-F238E27FC236}">
                <a16:creationId xmlns:a16="http://schemas.microsoft.com/office/drawing/2014/main" id="{4945B98A-8EC1-406E-98AB-0B6B788443E9}"/>
              </a:ext>
            </a:extLst>
          </p:cNvPr>
          <p:cNvSpPr/>
          <p:nvPr/>
        </p:nvSpPr>
        <p:spPr>
          <a:xfrm>
            <a:off x="262015" y="715556"/>
            <a:ext cx="8619970" cy="1090199"/>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800" dirty="0">
                <a:solidFill>
                  <a:srgbClr val="404040"/>
                </a:solidFill>
                <a:latin typeface="HGPｺﾞｼｯｸE" panose="020B0900000000000000" pitchFamily="50" charset="-128"/>
                <a:ea typeface="HGPｺﾞｼｯｸE" panose="020B0900000000000000" pitchFamily="50" charset="-128"/>
              </a:rPr>
              <a:t>避難所となる施設を開錠した後に、安全点検を行い、</a:t>
            </a:r>
            <a:endParaRPr kumimoji="1" lang="en-US" altLang="ja-JP" sz="2800" dirty="0">
              <a:solidFill>
                <a:srgbClr val="404040"/>
              </a:solidFill>
              <a:latin typeface="HGPｺﾞｼｯｸE" panose="020B0900000000000000" pitchFamily="50" charset="-128"/>
              <a:ea typeface="HGPｺﾞｼｯｸE" panose="020B0900000000000000" pitchFamily="50" charset="-128"/>
            </a:endParaRPr>
          </a:p>
          <a:p>
            <a:r>
              <a:rPr kumimoji="1" lang="ja-JP" altLang="en-US" sz="2800" dirty="0">
                <a:solidFill>
                  <a:srgbClr val="404040"/>
                </a:solidFill>
                <a:latin typeface="HGPｺﾞｼｯｸE" panose="020B0900000000000000" pitchFamily="50" charset="-128"/>
                <a:ea typeface="HGPｺﾞｼｯｸE" panose="020B0900000000000000" pitchFamily="50" charset="-128"/>
              </a:rPr>
              <a:t>使用可能な場合は、避難所として開設されます</a:t>
            </a:r>
          </a:p>
        </p:txBody>
      </p:sp>
      <p:sp>
        <p:nvSpPr>
          <p:cNvPr id="12" name="テキスト プレースホルダー 2">
            <a:extLst>
              <a:ext uri="{FF2B5EF4-FFF2-40B4-BE49-F238E27FC236}">
                <a16:creationId xmlns:a16="http://schemas.microsoft.com/office/drawing/2014/main" id="{EBFF1DFE-AC8C-47B2-8997-B1C7EB73B741}"/>
              </a:ext>
            </a:extLst>
          </p:cNvPr>
          <p:cNvSpPr txBox="1">
            <a:spLocks/>
          </p:cNvSpPr>
          <p:nvPr/>
        </p:nvSpPr>
        <p:spPr>
          <a:xfrm>
            <a:off x="530144" y="2515636"/>
            <a:ext cx="8101642" cy="13370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sz="2000" dirty="0">
                <a:solidFill>
                  <a:srgbClr val="404040"/>
                </a:solidFill>
                <a:latin typeface="HGPｺﾞｼｯｸE" panose="020B0900000000000000" pitchFamily="50" charset="-128"/>
                <a:ea typeface="HGPｺﾞｼｯｸE" panose="020B0900000000000000" pitchFamily="50" charset="-128"/>
              </a:rPr>
              <a:t>市区町村職員・施設管理者が開錠の担当者となる</a:t>
            </a:r>
            <a:endParaRPr lang="en-US" altLang="ja-JP" sz="2000" dirty="0">
              <a:solidFill>
                <a:srgbClr val="404040"/>
              </a:solidFill>
              <a:latin typeface="HGPｺﾞｼｯｸE" panose="020B0900000000000000" pitchFamily="50" charset="-128"/>
              <a:ea typeface="HGPｺﾞｼｯｸE" panose="020B0900000000000000" pitchFamily="50" charset="-128"/>
            </a:endParaRPr>
          </a:p>
          <a:p>
            <a:pPr marL="457200" lvl="1" indent="0">
              <a:buNone/>
            </a:pPr>
            <a:r>
              <a:rPr lang="ja-JP" altLang="en-US" sz="2000" dirty="0">
                <a:solidFill>
                  <a:srgbClr val="404040"/>
                </a:solidFill>
                <a:latin typeface="HGPｺﾞｼｯｸE" panose="020B0900000000000000" pitchFamily="50" charset="-128"/>
                <a:ea typeface="HGPｺﾞｼｯｸE" panose="020B0900000000000000" pitchFamily="50" charset="-128"/>
              </a:rPr>
              <a:t>　 （日中・夜間それぞれの担当が必要）</a:t>
            </a:r>
            <a:endParaRPr lang="en-US" altLang="ja-JP" sz="2000" dirty="0">
              <a:solidFill>
                <a:srgbClr val="404040"/>
              </a:solidFill>
              <a:latin typeface="HGPｺﾞｼｯｸE" panose="020B0900000000000000" pitchFamily="50" charset="-128"/>
              <a:ea typeface="HGPｺﾞｼｯｸE" panose="020B0900000000000000" pitchFamily="50" charset="-128"/>
            </a:endParaRPr>
          </a:p>
          <a:p>
            <a:pPr lvl="1"/>
            <a:r>
              <a:rPr lang="ja-JP" altLang="en-US" sz="2000" u="sng" dirty="0">
                <a:solidFill>
                  <a:srgbClr val="404040"/>
                </a:solidFill>
                <a:latin typeface="HGPｺﾞｼｯｸE" panose="020B0900000000000000" pitchFamily="50" charset="-128"/>
                <a:ea typeface="HGPｺﾞｼｯｸE" panose="020B0900000000000000" pitchFamily="50" charset="-128"/>
              </a:rPr>
              <a:t>この時点で避難者は受け入れず</a:t>
            </a:r>
            <a:r>
              <a:rPr lang="ja-JP" altLang="en-US" sz="2000" dirty="0">
                <a:solidFill>
                  <a:srgbClr val="404040"/>
                </a:solidFill>
                <a:latin typeface="HGPｺﾞｼｯｸE" panose="020B0900000000000000" pitchFamily="50" charset="-128"/>
                <a:ea typeface="HGPｺﾞｼｯｸE" panose="020B0900000000000000" pitchFamily="50" charset="-128"/>
              </a:rPr>
              <a:t>、</a:t>
            </a:r>
            <a:r>
              <a:rPr lang="ja-JP" altLang="en-US" sz="2000" u="sng" dirty="0">
                <a:solidFill>
                  <a:srgbClr val="FF2800"/>
                </a:solidFill>
                <a:latin typeface="HGPｺﾞｼｯｸE" panose="020B0900000000000000" pitchFamily="50" charset="-128"/>
                <a:ea typeface="HGPｺﾞｼｯｸE" panose="020B0900000000000000" pitchFamily="50" charset="-128"/>
              </a:rPr>
              <a:t>まずは避難所が使えるかどうか</a:t>
            </a:r>
            <a:br>
              <a:rPr lang="en-US" altLang="ja-JP" sz="2000" u="sng" dirty="0">
                <a:solidFill>
                  <a:srgbClr val="FF2800"/>
                </a:solidFill>
                <a:latin typeface="HGPｺﾞｼｯｸE" panose="020B0900000000000000" pitchFamily="50" charset="-128"/>
                <a:ea typeface="HGPｺﾞｼｯｸE" panose="020B0900000000000000" pitchFamily="50" charset="-128"/>
              </a:rPr>
            </a:br>
            <a:r>
              <a:rPr lang="ja-JP" altLang="en-US" sz="2000" u="sng" dirty="0">
                <a:solidFill>
                  <a:srgbClr val="FF2800"/>
                </a:solidFill>
                <a:latin typeface="HGPｺﾞｼｯｸE" panose="020B0900000000000000" pitchFamily="50" charset="-128"/>
                <a:ea typeface="HGPｺﾞｼｯｸE" panose="020B0900000000000000" pitchFamily="50" charset="-128"/>
              </a:rPr>
              <a:t>判断する</a:t>
            </a:r>
            <a:endParaRPr lang="en-US" altLang="ja-JP" sz="1800" dirty="0">
              <a:solidFill>
                <a:srgbClr val="FF2800"/>
              </a:solidFill>
              <a:latin typeface="HGPｺﾞｼｯｸE" panose="020B0900000000000000" pitchFamily="50" charset="-128"/>
              <a:ea typeface="HGPｺﾞｼｯｸE" panose="020B0900000000000000" pitchFamily="50" charset="-128"/>
            </a:endParaRPr>
          </a:p>
        </p:txBody>
      </p:sp>
      <p:sp>
        <p:nvSpPr>
          <p:cNvPr id="13" name="テキスト プレースホルダー 2">
            <a:extLst>
              <a:ext uri="{FF2B5EF4-FFF2-40B4-BE49-F238E27FC236}">
                <a16:creationId xmlns:a16="http://schemas.microsoft.com/office/drawing/2014/main" id="{E395956E-D3C1-4979-83CA-4E9A8DBFA92D}"/>
              </a:ext>
            </a:extLst>
          </p:cNvPr>
          <p:cNvSpPr txBox="1">
            <a:spLocks/>
          </p:cNvSpPr>
          <p:nvPr/>
        </p:nvSpPr>
        <p:spPr>
          <a:xfrm>
            <a:off x="540864" y="4513458"/>
            <a:ext cx="8101642" cy="9867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施設の構造被害・内部被害の</a:t>
            </a:r>
            <a:r>
              <a:rPr lang="ja-JP" altLang="en-US" sz="2000" u="sng" dirty="0">
                <a:solidFill>
                  <a:srgbClr val="FF2800"/>
                </a:solidFill>
                <a:latin typeface="HGPｺﾞｼｯｸE" panose="020B0900000000000000" pitchFamily="50" charset="-128"/>
                <a:ea typeface="HGPｺﾞｼｯｸE" panose="020B0900000000000000" pitchFamily="50" charset="-128"/>
              </a:rPr>
              <a:t>目視確認を行い、危険箇所は</a:t>
            </a:r>
            <a:br>
              <a:rPr lang="en-US" altLang="ja-JP" sz="2000" u="sng" dirty="0">
                <a:solidFill>
                  <a:srgbClr val="FF2800"/>
                </a:solidFill>
                <a:latin typeface="HGPｺﾞｼｯｸE" panose="020B0900000000000000" pitchFamily="50" charset="-128"/>
                <a:ea typeface="HGPｺﾞｼｯｸE" panose="020B0900000000000000" pitchFamily="50" charset="-128"/>
              </a:rPr>
            </a:br>
            <a:r>
              <a:rPr lang="ja-JP" altLang="en-US" sz="2000" dirty="0">
                <a:solidFill>
                  <a:srgbClr val="404040"/>
                </a:solidFill>
                <a:latin typeface="HGPｺﾞｼｯｸE" panose="020B0900000000000000" pitchFamily="50" charset="-128"/>
                <a:ea typeface="HGPｺﾞｼｯｸE" panose="020B0900000000000000" pitchFamily="50" charset="-128"/>
              </a:rPr>
              <a:t>「立入禁止」「危険・さわるな」といった掲示や、</a:t>
            </a:r>
            <a:br>
              <a:rPr lang="en-US" altLang="ja-JP" sz="2000" dirty="0">
                <a:solidFill>
                  <a:srgbClr val="404040"/>
                </a:solidFill>
                <a:latin typeface="HGPｺﾞｼｯｸE" panose="020B0900000000000000" pitchFamily="50" charset="-128"/>
                <a:ea typeface="HGPｺﾞｼｯｸE" panose="020B0900000000000000" pitchFamily="50" charset="-128"/>
              </a:rPr>
            </a:br>
            <a:r>
              <a:rPr lang="ja-JP" altLang="en-US" sz="2000" spc="-100" dirty="0">
                <a:solidFill>
                  <a:srgbClr val="404040"/>
                </a:solidFill>
                <a:latin typeface="HGPｺﾞｼｯｸE" panose="020B0900000000000000" pitchFamily="50" charset="-128"/>
                <a:ea typeface="HGPｺﾞｼｯｸE" panose="020B0900000000000000" pitchFamily="50" charset="-128"/>
              </a:rPr>
              <a:t>トラロープ・カラーコーン</a:t>
            </a:r>
            <a:r>
              <a:rPr lang="ja-JP" altLang="en-US" sz="2000" dirty="0">
                <a:solidFill>
                  <a:srgbClr val="404040"/>
                </a:solidFill>
                <a:latin typeface="HGPｺﾞｼｯｸE" panose="020B0900000000000000" pitchFamily="50" charset="-128"/>
                <a:ea typeface="HGPｺﾞｼｯｸE" panose="020B0900000000000000" pitchFamily="50" charset="-128"/>
              </a:rPr>
              <a:t>といったものも活用して</a:t>
            </a:r>
            <a:r>
              <a:rPr lang="ja-JP" altLang="en-US" sz="2000" u="sng" dirty="0">
                <a:solidFill>
                  <a:srgbClr val="FF2800"/>
                </a:solidFill>
                <a:latin typeface="HGPｺﾞｼｯｸE" panose="020B0900000000000000" pitchFamily="50" charset="-128"/>
                <a:ea typeface="HGPｺﾞｼｯｸE" panose="020B0900000000000000" pitchFamily="50" charset="-128"/>
              </a:rPr>
              <a:t>立入禁止を明示する</a:t>
            </a:r>
            <a:endParaRPr lang="en-US" altLang="ja-JP" sz="1800" dirty="0">
              <a:solidFill>
                <a:srgbClr val="FF2800"/>
              </a:solidFill>
              <a:latin typeface="HGPｺﾞｼｯｸE" panose="020B0900000000000000" pitchFamily="50" charset="-128"/>
              <a:ea typeface="HGPｺﾞｼｯｸE" panose="020B0900000000000000" pitchFamily="50" charset="-128"/>
            </a:endParaRPr>
          </a:p>
        </p:txBody>
      </p:sp>
      <p:sp>
        <p:nvSpPr>
          <p:cNvPr id="14" name="正方形/長方形 13">
            <a:extLst>
              <a:ext uri="{FF2B5EF4-FFF2-40B4-BE49-F238E27FC236}">
                <a16:creationId xmlns:a16="http://schemas.microsoft.com/office/drawing/2014/main" id="{60BAE0B6-6733-4E18-8C78-0A5611B961EC}"/>
              </a:ext>
            </a:extLst>
          </p:cNvPr>
          <p:cNvSpPr/>
          <p:nvPr/>
        </p:nvSpPr>
        <p:spPr>
          <a:xfrm>
            <a:off x="519423" y="5509791"/>
            <a:ext cx="8021483" cy="923330"/>
          </a:xfrm>
          <a:prstGeom prst="rect">
            <a:avLst/>
          </a:prstGeom>
        </p:spPr>
        <p:txBody>
          <a:bodyPr wrap="square">
            <a:spAutoFit/>
          </a:bodyPr>
          <a:lstStyle/>
          <a:p>
            <a:pPr marL="685800" lvl="2" indent="0">
              <a:spcBef>
                <a:spcPts val="1200"/>
              </a:spcBef>
              <a:buFont typeface="Arial" panose="020B0604020202020204" pitchFamily="34" charset="0"/>
              <a:buNone/>
            </a:pPr>
            <a:r>
              <a:rPr lang="en-US" altLang="ja-JP" dirty="0">
                <a:solidFill>
                  <a:srgbClr val="FF2800"/>
                </a:solidFill>
                <a:latin typeface="HGPｺﾞｼｯｸE" panose="020B0900000000000000" pitchFamily="50" charset="-128"/>
                <a:ea typeface="HGPｺﾞｼｯｸE" panose="020B0900000000000000" pitchFamily="50" charset="-128"/>
              </a:rPr>
              <a:t>【</a:t>
            </a:r>
            <a:r>
              <a:rPr lang="ja-JP" altLang="en-US" dirty="0">
                <a:solidFill>
                  <a:srgbClr val="FF2800"/>
                </a:solidFill>
                <a:latin typeface="HGPｺﾞｼｯｸE" panose="020B0900000000000000" pitchFamily="50" charset="-128"/>
                <a:ea typeface="HGPｺﾞｼｯｸE" panose="020B0900000000000000" pitchFamily="50" charset="-128"/>
              </a:rPr>
              <a:t>確認箇所の例</a:t>
            </a:r>
            <a:r>
              <a:rPr lang="en-US" altLang="ja-JP" dirty="0">
                <a:solidFill>
                  <a:srgbClr val="FF2800"/>
                </a:solidFill>
                <a:latin typeface="HGPｺﾞｼｯｸE" panose="020B0900000000000000" pitchFamily="50" charset="-128"/>
                <a:ea typeface="HGPｺﾞｼｯｸE" panose="020B0900000000000000" pitchFamily="50" charset="-128"/>
              </a:rPr>
              <a:t>】</a:t>
            </a:r>
          </a:p>
          <a:p>
            <a:pPr marL="685800" lvl="2" indent="0">
              <a:buFont typeface="Arial" panose="020B0604020202020204" pitchFamily="34" charset="0"/>
              <a:buNone/>
            </a:pPr>
            <a:r>
              <a:rPr lang="ja-JP" altLang="en-US" dirty="0">
                <a:solidFill>
                  <a:srgbClr val="404040"/>
                </a:solidFill>
                <a:latin typeface="HGPｺﾞｼｯｸE" panose="020B0900000000000000" pitchFamily="50" charset="-128"/>
                <a:ea typeface="HGPｺﾞｼｯｸE" panose="020B0900000000000000" pitchFamily="50" charset="-128"/>
              </a:rPr>
              <a:t>建物周辺（火災、地すべり等）、構造被害（傾斜、柱や床、壁等）、内部被害（天井・窓ガラス・散乱物等）</a:t>
            </a:r>
            <a:endParaRPr lang="en-US" altLang="ja-JP" dirty="0">
              <a:solidFill>
                <a:srgbClr val="404040"/>
              </a:solidFill>
              <a:latin typeface="HGPｺﾞｼｯｸE" panose="020B0900000000000000" pitchFamily="50" charset="-128"/>
              <a:ea typeface="HGPｺﾞｼｯｸE" panose="020B0900000000000000" pitchFamily="50" charset="-128"/>
            </a:endParaRPr>
          </a:p>
        </p:txBody>
      </p:sp>
      <p:sp>
        <p:nvSpPr>
          <p:cNvPr id="16" name="正方形/長方形 15">
            <a:extLst>
              <a:ext uri="{FF2B5EF4-FFF2-40B4-BE49-F238E27FC236}">
                <a16:creationId xmlns:a16="http://schemas.microsoft.com/office/drawing/2014/main" id="{04FD30BA-EE92-45F9-B20F-2FBA9C43EF06}"/>
              </a:ext>
            </a:extLst>
          </p:cNvPr>
          <p:cNvSpPr/>
          <p:nvPr/>
        </p:nvSpPr>
        <p:spPr>
          <a:xfrm>
            <a:off x="1024965" y="2515636"/>
            <a:ext cx="7606821" cy="13755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EFAF97A-EF6D-4827-BF87-F1D2C3E6103D}"/>
              </a:ext>
            </a:extLst>
          </p:cNvPr>
          <p:cNvSpPr/>
          <p:nvPr/>
        </p:nvSpPr>
        <p:spPr>
          <a:xfrm>
            <a:off x="1043025" y="4523026"/>
            <a:ext cx="7606821" cy="20975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918BF87-0A83-4C9D-B7DC-BDE35917C114}"/>
              </a:ext>
            </a:extLst>
          </p:cNvPr>
          <p:cNvSpPr/>
          <p:nvPr/>
        </p:nvSpPr>
        <p:spPr>
          <a:xfrm>
            <a:off x="0" y="1479073"/>
            <a:ext cx="9144000" cy="7650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C00000"/>
                </a:solidFill>
                <a:latin typeface="HGPｺﾞｼｯｸE" panose="020B0900000000000000" pitchFamily="50" charset="-128"/>
                <a:ea typeface="HGPｺﾞｼｯｸE" panose="020B0900000000000000" pitchFamily="50" charset="-128"/>
              </a:rPr>
              <a:t>赤字・赤枠箇所（２箇所）</a:t>
            </a:r>
            <a:r>
              <a:rPr kumimoji="1" lang="ja-JP" altLang="en-US" sz="2400" dirty="0">
                <a:solidFill>
                  <a:schemeClr val="tx1"/>
                </a:solidFill>
                <a:latin typeface="HGPｺﾞｼｯｸE" panose="020B0900000000000000" pitchFamily="50" charset="-128"/>
                <a:ea typeface="HGPｺﾞｼｯｸE" panose="020B0900000000000000" pitchFamily="50" charset="-128"/>
              </a:rPr>
              <a:t>について、研修を行う地域の情報に置き換えて下さい。</a:t>
            </a:r>
          </a:p>
        </p:txBody>
      </p:sp>
    </p:spTree>
    <p:extLst>
      <p:ext uri="{BB962C8B-B14F-4D97-AF65-F5344CB8AC3E}">
        <p14:creationId xmlns:p14="http://schemas.microsoft.com/office/powerpoint/2010/main" val="427156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7A6B5047-5484-41F6-B2BA-436F6CEBE661}"/>
              </a:ext>
            </a:extLst>
          </p:cNvPr>
          <p:cNvSpPr/>
          <p:nvPr/>
        </p:nvSpPr>
        <p:spPr>
          <a:xfrm>
            <a:off x="2173663" y="1996424"/>
            <a:ext cx="4912938" cy="479146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996A9F17-DA35-440F-B87D-3D210C93A009}"/>
              </a:ext>
            </a:extLst>
          </p:cNvPr>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sp>
        <p:nvSpPr>
          <p:cNvPr id="7" name="スライド番号プレースホルダー 3">
            <a:extLst>
              <a:ext uri="{FF2B5EF4-FFF2-40B4-BE49-F238E27FC236}">
                <a16:creationId xmlns:a16="http://schemas.microsoft.com/office/drawing/2014/main" id="{5EC3106B-FCB0-40BC-828C-06466E7036DB}"/>
              </a:ext>
            </a:extLst>
          </p:cNvPr>
          <p:cNvSpPr txBox="1">
            <a:spLocks/>
          </p:cNvSpPr>
          <p:nvPr/>
        </p:nvSpPr>
        <p:spPr>
          <a:xfrm>
            <a:off x="7086600" y="6492875"/>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C0FCB9-D989-46F1-965E-624BDAC7E129}" type="slidenum">
              <a:rPr kumimoji="1" lang="ja-JP" altLang="en-US" smtClean="0"/>
              <a:pPr/>
              <a:t>5</a:t>
            </a:fld>
            <a:endParaRPr kumimoji="1" lang="ja-JP" altLang="en-US"/>
          </a:p>
        </p:txBody>
      </p:sp>
      <p:sp>
        <p:nvSpPr>
          <p:cNvPr id="12" name="正方形/長方形 11">
            <a:extLst>
              <a:ext uri="{FF2B5EF4-FFF2-40B4-BE49-F238E27FC236}">
                <a16:creationId xmlns:a16="http://schemas.microsoft.com/office/drawing/2014/main" id="{86AB502F-8315-47E9-8FC7-0BE8AFE3161A}"/>
              </a:ext>
            </a:extLst>
          </p:cNvPr>
          <p:cNvSpPr/>
          <p:nvPr/>
        </p:nvSpPr>
        <p:spPr>
          <a:xfrm>
            <a:off x="262015" y="727925"/>
            <a:ext cx="8621926" cy="1138725"/>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404040"/>
                </a:solidFill>
                <a:latin typeface="HGPｺﾞｼｯｸE" panose="020B0900000000000000" pitchFamily="50" charset="-128"/>
                <a:ea typeface="HGPｺﾞｼｯｸE" panose="020B0900000000000000" pitchFamily="50" charset="-128"/>
              </a:rPr>
              <a:t>全国にはチェックリストを用いて自主防災組織等で安全</a:t>
            </a:r>
            <a:endParaRPr kumimoji="1" lang="en-US" altLang="ja-JP" sz="2800" dirty="0">
              <a:solidFill>
                <a:srgbClr val="404040"/>
              </a:solidFill>
              <a:latin typeface="HGPｺﾞｼｯｸE" panose="020B0900000000000000" pitchFamily="50" charset="-128"/>
              <a:ea typeface="HGPｺﾞｼｯｸE" panose="020B0900000000000000" pitchFamily="50" charset="-128"/>
            </a:endParaRPr>
          </a:p>
          <a:p>
            <a:r>
              <a:rPr kumimoji="1" lang="ja-JP" altLang="en-US" sz="2800" dirty="0">
                <a:solidFill>
                  <a:srgbClr val="404040"/>
                </a:solidFill>
                <a:latin typeface="HGPｺﾞｼｯｸE" panose="020B0900000000000000" pitchFamily="50" charset="-128"/>
                <a:ea typeface="HGPｺﾞｼｯｸE" panose="020B0900000000000000" pitchFamily="50" charset="-128"/>
              </a:rPr>
              <a:t>確認を行えるよう訓練に取り組んでいる地域もあります</a:t>
            </a:r>
          </a:p>
        </p:txBody>
      </p:sp>
      <p:pic>
        <p:nvPicPr>
          <p:cNvPr id="13" name="図 12">
            <a:extLst>
              <a:ext uri="{FF2B5EF4-FFF2-40B4-BE49-F238E27FC236}">
                <a16:creationId xmlns:a16="http://schemas.microsoft.com/office/drawing/2014/main" id="{7868AE82-7028-4998-8F34-FB06A4FF6E74}"/>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2505810" y="2567893"/>
            <a:ext cx="4248645" cy="3794753"/>
          </a:xfrm>
          <a:prstGeom prst="rect">
            <a:avLst/>
          </a:prstGeom>
        </p:spPr>
      </p:pic>
      <p:sp>
        <p:nvSpPr>
          <p:cNvPr id="14" name="テキスト プレースホルダー 3">
            <a:extLst>
              <a:ext uri="{FF2B5EF4-FFF2-40B4-BE49-F238E27FC236}">
                <a16:creationId xmlns:a16="http://schemas.microsoft.com/office/drawing/2014/main" id="{9B9837C4-7EAE-4550-82C7-DC0CABB91840}"/>
              </a:ext>
            </a:extLst>
          </p:cNvPr>
          <p:cNvSpPr txBox="1">
            <a:spLocks/>
          </p:cNvSpPr>
          <p:nvPr/>
        </p:nvSpPr>
        <p:spPr>
          <a:xfrm>
            <a:off x="4501388" y="6323029"/>
            <a:ext cx="2523021" cy="28800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900">
                <a:solidFill>
                  <a:srgbClr val="404040"/>
                </a:solidFill>
                <a:latin typeface="HGPｺﾞｼｯｸE" panose="020B0900000000000000" pitchFamily="50" charset="-128"/>
                <a:ea typeface="HGPｺﾞｼｯｸE" panose="020B0900000000000000" pitchFamily="50" charset="-128"/>
              </a:rPr>
              <a:t>参考：東京都「避難所開設チェックリスト」より引用</a:t>
            </a:r>
            <a:endParaRPr lang="en-US" altLang="ja-JP" sz="900">
              <a:solidFill>
                <a:srgbClr val="404040"/>
              </a:solidFill>
              <a:latin typeface="HGPｺﾞｼｯｸE" panose="020B0900000000000000" pitchFamily="50" charset="-128"/>
              <a:ea typeface="HGPｺﾞｼｯｸE" panose="020B0900000000000000" pitchFamily="50" charset="-128"/>
            </a:endParaRPr>
          </a:p>
        </p:txBody>
      </p:sp>
      <p:sp>
        <p:nvSpPr>
          <p:cNvPr id="15" name="テキスト ボックス 14">
            <a:extLst>
              <a:ext uri="{FF2B5EF4-FFF2-40B4-BE49-F238E27FC236}">
                <a16:creationId xmlns:a16="http://schemas.microsoft.com/office/drawing/2014/main" id="{F0D1FA66-BCF4-492C-90D1-FC2F1ABEA8F6}"/>
              </a:ext>
            </a:extLst>
          </p:cNvPr>
          <p:cNvSpPr txBox="1"/>
          <p:nvPr/>
        </p:nvSpPr>
        <p:spPr>
          <a:xfrm>
            <a:off x="3762747" y="2099565"/>
            <a:ext cx="1734770" cy="338554"/>
          </a:xfrm>
          <a:prstGeom prst="rect">
            <a:avLst/>
          </a:prstGeom>
          <a:noFill/>
          <a:ln>
            <a:solidFill>
              <a:srgbClr val="35A16B"/>
            </a:solidFill>
          </a:ln>
        </p:spPr>
        <p:txBody>
          <a:bodyPr wrap="none" rtlCol="0">
            <a:spAutoFit/>
          </a:bodyPr>
          <a:lstStyle/>
          <a:p>
            <a:r>
              <a:rPr kumimoji="1" lang="ja-JP" altLang="en-US" sz="1600" dirty="0">
                <a:solidFill>
                  <a:srgbClr val="35A16B"/>
                </a:solidFill>
                <a:latin typeface="HGPｺﾞｼｯｸE" panose="020B0900000000000000" pitchFamily="50" charset="-128"/>
                <a:ea typeface="HGPｺﾞｼｯｸE" panose="020B0900000000000000" pitchFamily="50" charset="-128"/>
              </a:rPr>
              <a:t>チェックリストの例</a:t>
            </a:r>
          </a:p>
        </p:txBody>
      </p:sp>
      <p:sp>
        <p:nvSpPr>
          <p:cNvPr id="16" name="正方形/長方形 15">
            <a:extLst>
              <a:ext uri="{FF2B5EF4-FFF2-40B4-BE49-F238E27FC236}">
                <a16:creationId xmlns:a16="http://schemas.microsoft.com/office/drawing/2014/main" id="{7CB52320-E7B7-4877-B3AB-D33B8FE4955E}"/>
              </a:ext>
            </a:extLst>
          </p:cNvPr>
          <p:cNvSpPr/>
          <p:nvPr/>
        </p:nvSpPr>
        <p:spPr>
          <a:xfrm>
            <a:off x="0" y="1698609"/>
            <a:ext cx="9144000" cy="11671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HGPｺﾞｼｯｸE" panose="020B0900000000000000" pitchFamily="50" charset="-128"/>
                <a:ea typeface="HGPｺﾞｼｯｸE" panose="020B0900000000000000" pitchFamily="50" charset="-128"/>
              </a:rPr>
              <a:t>研修を行う地域で、安全確認のチェックリストや項目が決まっている</a:t>
            </a:r>
            <a:br>
              <a:rPr kumimoji="1" lang="en-US" altLang="ja-JP" sz="2400" dirty="0">
                <a:solidFill>
                  <a:schemeClr val="tx1"/>
                </a:solidFill>
                <a:latin typeface="HGPｺﾞｼｯｸE" panose="020B0900000000000000" pitchFamily="50" charset="-128"/>
                <a:ea typeface="HGPｺﾞｼｯｸE" panose="020B0900000000000000" pitchFamily="50" charset="-128"/>
              </a:rPr>
            </a:br>
            <a:r>
              <a:rPr kumimoji="1" lang="ja-JP" altLang="en-US" sz="2400" dirty="0">
                <a:solidFill>
                  <a:schemeClr val="tx1"/>
                </a:solidFill>
                <a:latin typeface="HGPｺﾞｼｯｸE" panose="020B0900000000000000" pitchFamily="50" charset="-128"/>
                <a:ea typeface="HGPｺﾞｼｯｸE" panose="020B0900000000000000" pitchFamily="50" charset="-128"/>
              </a:rPr>
              <a:t>場合は、その地域の情報に置き換えて下さい。</a:t>
            </a:r>
          </a:p>
        </p:txBody>
      </p:sp>
      <p:sp>
        <p:nvSpPr>
          <p:cNvPr id="18" name="タイトル 1">
            <a:extLst>
              <a:ext uri="{FF2B5EF4-FFF2-40B4-BE49-F238E27FC236}">
                <a16:creationId xmlns:a16="http://schemas.microsoft.com/office/drawing/2014/main" id="{0C92C44A-D26A-4E96-B2B1-4EC8901BF877}"/>
              </a:ext>
            </a:extLst>
          </p:cNvPr>
          <p:cNvSpPr txBox="1">
            <a:spLocks/>
          </p:cNvSpPr>
          <p:nvPr/>
        </p:nvSpPr>
        <p:spPr>
          <a:xfrm>
            <a:off x="0" y="0"/>
            <a:ext cx="9144000" cy="650875"/>
          </a:xfrm>
          <a:prstGeom prst="rect">
            <a:avLst/>
          </a:prstGeom>
          <a:solidFill>
            <a:srgbClr val="35A16B"/>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r>
              <a:rPr lang="ja-JP" altLang="en-US" dirty="0"/>
              <a:t>■■市の避難所開設の準備</a:t>
            </a:r>
          </a:p>
        </p:txBody>
      </p:sp>
    </p:spTree>
    <p:extLst>
      <p:ext uri="{BB962C8B-B14F-4D97-AF65-F5344CB8AC3E}">
        <p14:creationId xmlns:p14="http://schemas.microsoft.com/office/powerpoint/2010/main" val="225271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A6A432B-A246-4EEC-9FD2-8AB64E8CE233}"/>
              </a:ext>
            </a:extLst>
          </p:cNvPr>
          <p:cNvSpPr>
            <a:spLocks noGrp="1"/>
          </p:cNvSpPr>
          <p:nvPr>
            <p:ph type="title"/>
          </p:nvPr>
        </p:nvSpPr>
        <p:spPr>
          <a:xfrm>
            <a:off x="0" y="-713"/>
            <a:ext cx="9144000" cy="650083"/>
          </a:xfrm>
        </p:spPr>
        <p:txBody>
          <a:bodyPr/>
          <a:lstStyle/>
          <a:p>
            <a:r>
              <a:rPr lang="ja-JP" altLang="en-US" dirty="0"/>
              <a:t>大規模災害時の避難所状況</a:t>
            </a:r>
          </a:p>
        </p:txBody>
      </p:sp>
      <p:sp>
        <p:nvSpPr>
          <p:cNvPr id="21" name="スライド番号プレースホルダー 3">
            <a:extLst>
              <a:ext uri="{FF2B5EF4-FFF2-40B4-BE49-F238E27FC236}">
                <a16:creationId xmlns:a16="http://schemas.microsoft.com/office/drawing/2014/main" id="{C45857C7-2012-48E7-9AAB-0AC203C500AF}"/>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6</a:t>
            </a:fld>
            <a:endParaRPr kumimoji="1" lang="ja-JP" altLang="en-US"/>
          </a:p>
        </p:txBody>
      </p:sp>
      <p:sp>
        <p:nvSpPr>
          <p:cNvPr id="26" name="テキスト プレースホルダー 3">
            <a:extLst>
              <a:ext uri="{FF2B5EF4-FFF2-40B4-BE49-F238E27FC236}">
                <a16:creationId xmlns:a16="http://schemas.microsoft.com/office/drawing/2014/main" id="{FEDFE520-3A9E-4046-965C-CE3C9D70E131}"/>
              </a:ext>
            </a:extLst>
          </p:cNvPr>
          <p:cNvSpPr txBox="1">
            <a:spLocks/>
          </p:cNvSpPr>
          <p:nvPr/>
        </p:nvSpPr>
        <p:spPr>
          <a:xfrm>
            <a:off x="6847367" y="3502704"/>
            <a:ext cx="1565214" cy="25744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solidFill>
                  <a:srgbClr val="404040"/>
                </a:solidFill>
                <a:latin typeface="HGPｺﾞｼｯｸE" panose="020B0900000000000000" pitchFamily="50" charset="-128"/>
                <a:ea typeface="HGPｺﾞｼｯｸE" panose="020B0900000000000000" pitchFamily="50" charset="-128"/>
              </a:rPr>
              <a:t>写真：国土交通省「震災伝承館」</a:t>
            </a:r>
          </a:p>
        </p:txBody>
      </p:sp>
      <p:sp>
        <p:nvSpPr>
          <p:cNvPr id="33" name="正方形/長方形 32">
            <a:extLst>
              <a:ext uri="{FF2B5EF4-FFF2-40B4-BE49-F238E27FC236}">
                <a16:creationId xmlns:a16="http://schemas.microsoft.com/office/drawing/2014/main" id="{F4DD3604-F439-4FA1-8A39-3CB54FC1D82D}"/>
              </a:ext>
            </a:extLst>
          </p:cNvPr>
          <p:cNvSpPr/>
          <p:nvPr/>
        </p:nvSpPr>
        <p:spPr>
          <a:xfrm>
            <a:off x="4869760" y="925190"/>
            <a:ext cx="3542821" cy="257236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写真</a:t>
            </a:r>
          </a:p>
        </p:txBody>
      </p:sp>
      <p:pic>
        <p:nvPicPr>
          <p:cNvPr id="3" name="図 2">
            <a:extLst>
              <a:ext uri="{FF2B5EF4-FFF2-40B4-BE49-F238E27FC236}">
                <a16:creationId xmlns:a16="http://schemas.microsoft.com/office/drawing/2014/main" id="{B394BC93-230A-4C41-9029-7D5FF9CBFCE3}"/>
              </a:ext>
            </a:extLst>
          </p:cNvPr>
          <p:cNvPicPr>
            <a:picLocks noChangeAspect="1"/>
          </p:cNvPicPr>
          <p:nvPr/>
        </p:nvPicPr>
        <p:blipFill>
          <a:blip r:embed="rId3"/>
          <a:stretch>
            <a:fillRect/>
          </a:stretch>
        </p:blipFill>
        <p:spPr>
          <a:xfrm>
            <a:off x="939920" y="926059"/>
            <a:ext cx="3471838" cy="2561654"/>
          </a:xfrm>
          <a:prstGeom prst="rect">
            <a:avLst/>
          </a:prstGeom>
        </p:spPr>
      </p:pic>
      <p:pic>
        <p:nvPicPr>
          <p:cNvPr id="5" name="図 4">
            <a:extLst>
              <a:ext uri="{FF2B5EF4-FFF2-40B4-BE49-F238E27FC236}">
                <a16:creationId xmlns:a16="http://schemas.microsoft.com/office/drawing/2014/main" id="{975A1D7C-95D4-4FFE-9E3B-7543DD7CD9B5}"/>
              </a:ext>
            </a:extLst>
          </p:cNvPr>
          <p:cNvPicPr>
            <a:picLocks noChangeAspect="1"/>
          </p:cNvPicPr>
          <p:nvPr/>
        </p:nvPicPr>
        <p:blipFill rotWithShape="1">
          <a:blip r:embed="rId4"/>
          <a:srcRect r="4883" b="4248"/>
          <a:stretch/>
        </p:blipFill>
        <p:spPr>
          <a:xfrm>
            <a:off x="4883007" y="3715603"/>
            <a:ext cx="3470400" cy="2563200"/>
          </a:xfrm>
          <a:prstGeom prst="rect">
            <a:avLst/>
          </a:prstGeom>
        </p:spPr>
      </p:pic>
      <p:pic>
        <p:nvPicPr>
          <p:cNvPr id="7" name="図 6">
            <a:extLst>
              <a:ext uri="{FF2B5EF4-FFF2-40B4-BE49-F238E27FC236}">
                <a16:creationId xmlns:a16="http://schemas.microsoft.com/office/drawing/2014/main" id="{49D74E16-B1B3-4652-A28F-822E58214090}"/>
              </a:ext>
            </a:extLst>
          </p:cNvPr>
          <p:cNvPicPr>
            <a:picLocks noChangeAspect="1"/>
          </p:cNvPicPr>
          <p:nvPr/>
        </p:nvPicPr>
        <p:blipFill rotWithShape="1">
          <a:blip r:embed="rId5"/>
          <a:srcRect r="4883" b="6575"/>
          <a:stretch/>
        </p:blipFill>
        <p:spPr>
          <a:xfrm>
            <a:off x="941358" y="3692315"/>
            <a:ext cx="3470400" cy="2563200"/>
          </a:xfrm>
          <a:prstGeom prst="rect">
            <a:avLst/>
          </a:prstGeom>
        </p:spPr>
      </p:pic>
      <p:sp>
        <p:nvSpPr>
          <p:cNvPr id="29" name="テキスト ボックス 28">
            <a:extLst>
              <a:ext uri="{FF2B5EF4-FFF2-40B4-BE49-F238E27FC236}">
                <a16:creationId xmlns:a16="http://schemas.microsoft.com/office/drawing/2014/main" id="{F2202B5A-F635-4F47-A076-669286AE36FF}"/>
              </a:ext>
            </a:extLst>
          </p:cNvPr>
          <p:cNvSpPr txBox="1"/>
          <p:nvPr/>
        </p:nvSpPr>
        <p:spPr>
          <a:xfrm>
            <a:off x="996419" y="5687705"/>
            <a:ext cx="3358840" cy="492443"/>
          </a:xfrm>
          <a:prstGeom prst="rect">
            <a:avLst/>
          </a:prstGeom>
          <a:solidFill>
            <a:srgbClr val="FFFFFF">
              <a:alpha val="50196"/>
            </a:srgbClr>
          </a:solidFill>
        </p:spPr>
        <p:txBody>
          <a:bodyPr wrap="square" lIns="72000" tIns="0" rIns="72000" bIns="0">
            <a:spAutoFit/>
          </a:bodyPr>
          <a:lstStyle>
            <a:defPPr>
              <a:defRPr lang="en-US"/>
            </a:defPPr>
            <a:lvl1pPr marR="0" lvl="0" indent="0" algn="ctr" defTabSz="914400" fontAlgn="auto">
              <a:lnSpc>
                <a:spcPct val="100000"/>
              </a:lnSpc>
              <a:spcBef>
                <a:spcPts val="0"/>
              </a:spcBef>
              <a:spcAft>
                <a:spcPts val="0"/>
              </a:spcAft>
              <a:buClrTx/>
              <a:buSzTx/>
              <a:buFontTx/>
              <a:buNone/>
              <a:tabLst/>
              <a:defRPr kumimoji="1" i="0" u="none" strike="noStrike" cap="none" spc="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defRPr>
            </a:lvl1pPr>
          </a:lstStyle>
          <a:p>
            <a:r>
              <a:rPr lang="ja-JP" altLang="en-US" sz="1600" dirty="0"/>
              <a:t>事例３）平成</a:t>
            </a:r>
            <a:r>
              <a:rPr lang="en-US" altLang="ja-JP" sz="1600" dirty="0"/>
              <a:t>28</a:t>
            </a:r>
            <a:r>
              <a:rPr lang="ja-JP" altLang="en-US" sz="1600" dirty="0"/>
              <a:t>年熊本地震</a:t>
            </a:r>
            <a:r>
              <a:rPr lang="en-US" altLang="ja-JP" sz="1600" dirty="0"/>
              <a:t>(</a:t>
            </a:r>
            <a:r>
              <a:rPr lang="ja-JP" altLang="en-US" sz="1600" dirty="0"/>
              <a:t>夜</a:t>
            </a:r>
            <a:r>
              <a:rPr lang="en-US" altLang="ja-JP" sz="1600" dirty="0"/>
              <a:t>)</a:t>
            </a:r>
          </a:p>
          <a:p>
            <a:r>
              <a:rPr lang="en-US" altLang="ja-JP" sz="1600" dirty="0"/>
              <a:t>2016</a:t>
            </a:r>
            <a:r>
              <a:rPr lang="ja-JP" altLang="en-US" sz="1600" dirty="0"/>
              <a:t>年（平成</a:t>
            </a:r>
            <a:r>
              <a:rPr lang="en-US" altLang="ja-JP" sz="1600" dirty="0"/>
              <a:t>28</a:t>
            </a:r>
            <a:r>
              <a:rPr lang="ja-JP" altLang="en-US" sz="1600" dirty="0"/>
              <a:t>年）</a:t>
            </a:r>
            <a:r>
              <a:rPr lang="en-US" altLang="ja-JP" sz="1600" dirty="0"/>
              <a:t>4</a:t>
            </a:r>
            <a:r>
              <a:rPr lang="ja-JP" altLang="en-US" sz="1600" dirty="0"/>
              <a:t>月</a:t>
            </a:r>
            <a:r>
              <a:rPr lang="en-US" altLang="ja-JP" sz="1600" dirty="0"/>
              <a:t>14</a:t>
            </a:r>
            <a:r>
              <a:rPr lang="ja-JP" altLang="en-US" sz="1600" dirty="0"/>
              <a:t>日以降</a:t>
            </a:r>
          </a:p>
        </p:txBody>
      </p:sp>
      <p:sp>
        <p:nvSpPr>
          <p:cNvPr id="30" name="テキスト ボックス 29">
            <a:extLst>
              <a:ext uri="{FF2B5EF4-FFF2-40B4-BE49-F238E27FC236}">
                <a16:creationId xmlns:a16="http://schemas.microsoft.com/office/drawing/2014/main" id="{C295ABBC-6888-4352-9F80-23113B2DA1A7}"/>
              </a:ext>
            </a:extLst>
          </p:cNvPr>
          <p:cNvSpPr txBox="1"/>
          <p:nvPr/>
        </p:nvSpPr>
        <p:spPr>
          <a:xfrm>
            <a:off x="5122203" y="5747187"/>
            <a:ext cx="3064428" cy="492443"/>
          </a:xfrm>
          <a:prstGeom prst="rect">
            <a:avLst/>
          </a:prstGeom>
          <a:solidFill>
            <a:srgbClr val="FFFFFF">
              <a:alpha val="50196"/>
            </a:srgbClr>
          </a:solidFill>
        </p:spPr>
        <p:txBody>
          <a:bodyPr wrap="square" lIns="72000" tIns="0" rIns="72000" bIns="0">
            <a:spAutoFit/>
          </a:bodyPr>
          <a:lstStyle>
            <a:defPPr>
              <a:defRPr lang="en-US"/>
            </a:defPPr>
            <a:lvl1pPr marR="0" lvl="0" indent="0" algn="ctr" defTabSz="914400" fontAlgn="auto">
              <a:lnSpc>
                <a:spcPct val="100000"/>
              </a:lnSpc>
              <a:spcBef>
                <a:spcPts val="0"/>
              </a:spcBef>
              <a:spcAft>
                <a:spcPts val="0"/>
              </a:spcAft>
              <a:buClrTx/>
              <a:buSzTx/>
              <a:buFontTx/>
              <a:buNone/>
              <a:tabLst/>
              <a:defRPr kumimoji="1" i="0" u="none" strike="noStrike" cap="none" spc="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defRPr>
            </a:lvl1pPr>
          </a:lstStyle>
          <a:p>
            <a:r>
              <a:rPr lang="ja-JP" altLang="en-US" sz="1600" dirty="0"/>
              <a:t>事例４）平成</a:t>
            </a:r>
            <a:r>
              <a:rPr lang="en-US" altLang="ja-JP" sz="1600" dirty="0"/>
              <a:t>28</a:t>
            </a:r>
            <a:r>
              <a:rPr lang="ja-JP" altLang="en-US" sz="1600" dirty="0"/>
              <a:t>年熊本地震</a:t>
            </a:r>
            <a:r>
              <a:rPr lang="en-US" altLang="ja-JP" sz="1600" dirty="0"/>
              <a:t>(</a:t>
            </a:r>
            <a:r>
              <a:rPr lang="ja-JP" altLang="en-US" sz="1600" dirty="0"/>
              <a:t>昼</a:t>
            </a:r>
            <a:r>
              <a:rPr lang="en-US" altLang="ja-JP" sz="1600" dirty="0"/>
              <a:t>)</a:t>
            </a:r>
          </a:p>
          <a:p>
            <a:r>
              <a:rPr lang="en-US" altLang="ja-JP" sz="1600" dirty="0"/>
              <a:t>2016</a:t>
            </a:r>
            <a:r>
              <a:rPr lang="ja-JP" altLang="en-US" sz="1600" dirty="0"/>
              <a:t>年（平成</a:t>
            </a:r>
            <a:r>
              <a:rPr lang="en-US" altLang="ja-JP" sz="1600" dirty="0"/>
              <a:t>28</a:t>
            </a:r>
            <a:r>
              <a:rPr lang="ja-JP" altLang="en-US" sz="1600" dirty="0"/>
              <a:t>年）</a:t>
            </a:r>
            <a:r>
              <a:rPr lang="en-US" altLang="ja-JP" sz="1600" dirty="0"/>
              <a:t>4</a:t>
            </a:r>
            <a:r>
              <a:rPr lang="ja-JP" altLang="en-US" sz="1600" dirty="0"/>
              <a:t>月</a:t>
            </a:r>
            <a:r>
              <a:rPr lang="en-US" altLang="ja-JP" sz="1600" dirty="0"/>
              <a:t>14</a:t>
            </a:r>
            <a:r>
              <a:rPr lang="ja-JP" altLang="en-US" sz="1600" dirty="0"/>
              <a:t>日以降</a:t>
            </a:r>
          </a:p>
        </p:txBody>
      </p:sp>
      <p:sp>
        <p:nvSpPr>
          <p:cNvPr id="32" name="テキスト ボックス 31">
            <a:extLst>
              <a:ext uri="{FF2B5EF4-FFF2-40B4-BE49-F238E27FC236}">
                <a16:creationId xmlns:a16="http://schemas.microsoft.com/office/drawing/2014/main" id="{F2A667DE-44E4-4856-A450-D5C612F7A685}"/>
              </a:ext>
            </a:extLst>
          </p:cNvPr>
          <p:cNvSpPr txBox="1"/>
          <p:nvPr/>
        </p:nvSpPr>
        <p:spPr>
          <a:xfrm>
            <a:off x="1063893" y="2956096"/>
            <a:ext cx="3110893" cy="492443"/>
          </a:xfrm>
          <a:prstGeom prst="rect">
            <a:avLst/>
          </a:prstGeom>
          <a:solidFill>
            <a:srgbClr val="FFFFFF">
              <a:alpha val="50196"/>
            </a:srgbClr>
          </a:solidFill>
        </p:spPr>
        <p:txBody>
          <a:bodyPr wrap="square" lIns="72000" tIns="0" rIns="72000" bIns="0">
            <a:spAutoFit/>
          </a:bodyPr>
          <a:lstStyle>
            <a:defPPr>
              <a:defRPr lang="en-US"/>
            </a:defPPr>
            <a:lvl1pPr marR="0" lvl="0" indent="0" algn="ctr" defTabSz="914400" fontAlgn="auto">
              <a:lnSpc>
                <a:spcPct val="100000"/>
              </a:lnSpc>
              <a:spcBef>
                <a:spcPts val="0"/>
              </a:spcBef>
              <a:spcAft>
                <a:spcPts val="0"/>
              </a:spcAft>
              <a:buClrTx/>
              <a:buSzTx/>
              <a:buFontTx/>
              <a:buNone/>
              <a:tabLst/>
              <a:defRPr kumimoji="1" i="0" u="none" strike="noStrike" cap="none" spc="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defRPr>
            </a:lvl1pPr>
          </a:lstStyle>
          <a:p>
            <a:r>
              <a:rPr lang="ja-JP" altLang="en-US" sz="1600" dirty="0"/>
              <a:t>事例１）東日本大震災</a:t>
            </a:r>
            <a:endParaRPr lang="en-US" altLang="ja-JP" sz="1600" dirty="0"/>
          </a:p>
          <a:p>
            <a:r>
              <a:rPr lang="en-US" altLang="ja-JP" sz="1600" dirty="0"/>
              <a:t>2011</a:t>
            </a:r>
            <a:r>
              <a:rPr lang="ja-JP" altLang="en-US" sz="1600" dirty="0"/>
              <a:t>年（平成</a:t>
            </a:r>
            <a:r>
              <a:rPr lang="en-US" altLang="ja-JP" sz="1600" dirty="0"/>
              <a:t>23</a:t>
            </a:r>
            <a:r>
              <a:rPr lang="ja-JP" altLang="en-US" sz="1600" dirty="0"/>
              <a:t>年）</a:t>
            </a:r>
            <a:r>
              <a:rPr lang="en-US" altLang="ja-JP" sz="1600" dirty="0"/>
              <a:t>3</a:t>
            </a:r>
            <a:r>
              <a:rPr lang="ja-JP" altLang="en-US" sz="1600" dirty="0"/>
              <a:t>月</a:t>
            </a:r>
            <a:r>
              <a:rPr lang="en-US" altLang="ja-JP" sz="1600" dirty="0"/>
              <a:t>11</a:t>
            </a:r>
            <a:r>
              <a:rPr lang="ja-JP" altLang="en-US" sz="1600" dirty="0"/>
              <a:t>日</a:t>
            </a:r>
          </a:p>
        </p:txBody>
      </p:sp>
      <p:sp>
        <p:nvSpPr>
          <p:cNvPr id="34" name="テキスト ボックス 33">
            <a:extLst>
              <a:ext uri="{FF2B5EF4-FFF2-40B4-BE49-F238E27FC236}">
                <a16:creationId xmlns:a16="http://schemas.microsoft.com/office/drawing/2014/main" id="{5330B328-2F55-4C6F-9117-FA2F4C0A1C35}"/>
              </a:ext>
            </a:extLst>
          </p:cNvPr>
          <p:cNvSpPr txBox="1"/>
          <p:nvPr/>
        </p:nvSpPr>
        <p:spPr>
          <a:xfrm>
            <a:off x="5056554" y="2917204"/>
            <a:ext cx="3169437" cy="492443"/>
          </a:xfrm>
          <a:prstGeom prst="rect">
            <a:avLst/>
          </a:prstGeom>
          <a:solidFill>
            <a:srgbClr val="FFFFFF">
              <a:alpha val="50196"/>
            </a:srgbClr>
          </a:solidFill>
        </p:spPr>
        <p:txBody>
          <a:bodyPr wrap="square" lIns="72000" tIns="0" rIns="72000" bIns="0">
            <a:spAutoFit/>
          </a:bodyPr>
          <a:lstStyle>
            <a:defPPr>
              <a:defRPr lang="en-US"/>
            </a:defPPr>
            <a:lvl1pPr marR="0" lvl="0" indent="0" algn="ctr" defTabSz="914400" fontAlgn="auto">
              <a:lnSpc>
                <a:spcPct val="100000"/>
              </a:lnSpc>
              <a:spcBef>
                <a:spcPts val="0"/>
              </a:spcBef>
              <a:spcAft>
                <a:spcPts val="0"/>
              </a:spcAft>
              <a:buClrTx/>
              <a:buSzTx/>
              <a:buFontTx/>
              <a:buNone/>
              <a:tabLst/>
              <a:defRPr kumimoji="1" i="0" u="none" strike="noStrike" cap="none" spc="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defRPr>
            </a:lvl1pPr>
          </a:lstStyle>
          <a:p>
            <a:r>
              <a:rPr lang="ja-JP" altLang="en-US" sz="1600"/>
              <a:t>事例４）台風</a:t>
            </a:r>
            <a:r>
              <a:rPr lang="en-US" altLang="ja-JP" sz="1600"/>
              <a:t>19</a:t>
            </a:r>
            <a:r>
              <a:rPr lang="ja-JP" altLang="en-US" sz="1600"/>
              <a:t>号</a:t>
            </a:r>
            <a:endParaRPr lang="en-US" altLang="ja-JP" sz="1600"/>
          </a:p>
          <a:p>
            <a:r>
              <a:rPr lang="en-US" altLang="ja-JP" sz="1600"/>
              <a:t>2019</a:t>
            </a:r>
            <a:r>
              <a:rPr lang="ja-JP" altLang="en-US" sz="1600"/>
              <a:t>年（令和元年）</a:t>
            </a:r>
            <a:r>
              <a:rPr lang="en-US" altLang="ja-JP" sz="1600"/>
              <a:t>10</a:t>
            </a:r>
            <a:r>
              <a:rPr lang="ja-JP" altLang="en-US" sz="1600"/>
              <a:t>月</a:t>
            </a:r>
            <a:r>
              <a:rPr lang="en-US" altLang="ja-JP" sz="1600"/>
              <a:t>12</a:t>
            </a:r>
            <a:r>
              <a:rPr lang="ja-JP" altLang="en-US" sz="1600"/>
              <a:t>日以降</a:t>
            </a:r>
          </a:p>
        </p:txBody>
      </p:sp>
      <p:sp>
        <p:nvSpPr>
          <p:cNvPr id="15" name="テキスト プレースホルダー 3">
            <a:extLst>
              <a:ext uri="{FF2B5EF4-FFF2-40B4-BE49-F238E27FC236}">
                <a16:creationId xmlns:a16="http://schemas.microsoft.com/office/drawing/2014/main" id="{96996713-EA30-4CD7-B508-1D65FAAEE77C}"/>
              </a:ext>
            </a:extLst>
          </p:cNvPr>
          <p:cNvSpPr txBox="1">
            <a:spLocks/>
          </p:cNvSpPr>
          <p:nvPr/>
        </p:nvSpPr>
        <p:spPr>
          <a:xfrm>
            <a:off x="2873874" y="3463099"/>
            <a:ext cx="1594216"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900" dirty="0">
                <a:solidFill>
                  <a:srgbClr val="404040"/>
                </a:solidFill>
                <a:latin typeface="HGPｺﾞｼｯｸE" panose="020B0900000000000000" pitchFamily="50" charset="-128"/>
                <a:ea typeface="HGPｺﾞｼｯｸE" panose="020B0900000000000000" pitchFamily="50" charset="-128"/>
              </a:rPr>
              <a:t>写真：内閣府ホームページ</a:t>
            </a:r>
          </a:p>
        </p:txBody>
      </p:sp>
      <p:sp>
        <p:nvSpPr>
          <p:cNvPr id="16" name="テキスト プレースホルダー 3">
            <a:extLst>
              <a:ext uri="{FF2B5EF4-FFF2-40B4-BE49-F238E27FC236}">
                <a16:creationId xmlns:a16="http://schemas.microsoft.com/office/drawing/2014/main" id="{546D1ECF-E2C2-41A4-9153-9234D2DC1048}"/>
              </a:ext>
            </a:extLst>
          </p:cNvPr>
          <p:cNvSpPr txBox="1">
            <a:spLocks/>
          </p:cNvSpPr>
          <p:nvPr/>
        </p:nvSpPr>
        <p:spPr>
          <a:xfrm>
            <a:off x="2504209" y="6242645"/>
            <a:ext cx="1963880" cy="28800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900" dirty="0">
                <a:solidFill>
                  <a:srgbClr val="404040"/>
                </a:solidFill>
                <a:latin typeface="HGPｺﾞｼｯｸE" panose="020B0900000000000000" pitchFamily="50" charset="-128"/>
                <a:ea typeface="HGPｺﾞｼｯｸE" panose="020B0900000000000000" pitchFamily="50" charset="-128"/>
              </a:rPr>
              <a:t>写真：内閣府「熊本地震保健士派遣記録」</a:t>
            </a:r>
          </a:p>
        </p:txBody>
      </p:sp>
      <p:sp>
        <p:nvSpPr>
          <p:cNvPr id="17" name="テキスト プレースホルダー 3">
            <a:extLst>
              <a:ext uri="{FF2B5EF4-FFF2-40B4-BE49-F238E27FC236}">
                <a16:creationId xmlns:a16="http://schemas.microsoft.com/office/drawing/2014/main" id="{2D3D6257-5EB0-4440-9A4D-E9A1C06F93A7}"/>
              </a:ext>
            </a:extLst>
          </p:cNvPr>
          <p:cNvSpPr txBox="1">
            <a:spLocks/>
          </p:cNvSpPr>
          <p:nvPr/>
        </p:nvSpPr>
        <p:spPr>
          <a:xfrm>
            <a:off x="6461948" y="6278192"/>
            <a:ext cx="1963880" cy="28800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900" dirty="0">
                <a:solidFill>
                  <a:srgbClr val="404040"/>
                </a:solidFill>
                <a:latin typeface="HGPｺﾞｼｯｸE" panose="020B0900000000000000" pitchFamily="50" charset="-128"/>
                <a:ea typeface="HGPｺﾞｼｯｸE" panose="020B0900000000000000" pitchFamily="50" charset="-128"/>
              </a:rPr>
              <a:t>写真：内閣府「熊本地震保健士派遣記録」</a:t>
            </a:r>
          </a:p>
        </p:txBody>
      </p:sp>
      <p:pic>
        <p:nvPicPr>
          <p:cNvPr id="4" name="図 3" descr="人, 屋内, テーブル, 食品 が含まれている画像&#10;&#10;自動的に生成された説明">
            <a:extLst>
              <a:ext uri="{FF2B5EF4-FFF2-40B4-BE49-F238E27FC236}">
                <a16:creationId xmlns:a16="http://schemas.microsoft.com/office/drawing/2014/main" id="{A8161D09-1513-4A66-A57F-4F7865A5C6B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69760" y="941178"/>
            <a:ext cx="3542821" cy="2565102"/>
          </a:xfrm>
          <a:prstGeom prst="rect">
            <a:avLst/>
          </a:prstGeom>
        </p:spPr>
      </p:pic>
      <p:sp>
        <p:nvSpPr>
          <p:cNvPr id="20" name="テキスト ボックス 19">
            <a:extLst>
              <a:ext uri="{FF2B5EF4-FFF2-40B4-BE49-F238E27FC236}">
                <a16:creationId xmlns:a16="http://schemas.microsoft.com/office/drawing/2014/main" id="{A7143ABE-E87B-42FC-93C0-354351FF4051}"/>
              </a:ext>
            </a:extLst>
          </p:cNvPr>
          <p:cNvSpPr txBox="1"/>
          <p:nvPr/>
        </p:nvSpPr>
        <p:spPr>
          <a:xfrm>
            <a:off x="5115098" y="2942259"/>
            <a:ext cx="3110893" cy="492443"/>
          </a:xfrm>
          <a:prstGeom prst="rect">
            <a:avLst/>
          </a:prstGeom>
          <a:solidFill>
            <a:srgbClr val="FFFFFF">
              <a:alpha val="50196"/>
            </a:srgbClr>
          </a:solidFill>
        </p:spPr>
        <p:txBody>
          <a:bodyPr wrap="square" lIns="72000" tIns="0" rIns="72000" bIns="0">
            <a:spAutoFit/>
          </a:bodyPr>
          <a:lstStyle>
            <a:defPPr>
              <a:defRPr lang="en-US"/>
            </a:defPPr>
            <a:lvl1pPr marR="0" lvl="0" indent="0" algn="ctr" defTabSz="914400" fontAlgn="auto">
              <a:lnSpc>
                <a:spcPct val="100000"/>
              </a:lnSpc>
              <a:spcBef>
                <a:spcPts val="0"/>
              </a:spcBef>
              <a:spcAft>
                <a:spcPts val="0"/>
              </a:spcAft>
              <a:buClrTx/>
              <a:buSzTx/>
              <a:buFontTx/>
              <a:buNone/>
              <a:tabLst/>
              <a:defRPr kumimoji="1" i="0" u="none" strike="noStrike" cap="none" spc="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defRPr>
            </a:lvl1pPr>
          </a:lstStyle>
          <a:p>
            <a:r>
              <a:rPr lang="ja-JP" altLang="en-US" sz="1600" dirty="0"/>
              <a:t>事例２）東日本大震災</a:t>
            </a:r>
            <a:endParaRPr lang="en-US" altLang="ja-JP" sz="1600" dirty="0"/>
          </a:p>
          <a:p>
            <a:r>
              <a:rPr lang="en-US" altLang="ja-JP" sz="1600" dirty="0"/>
              <a:t>2011</a:t>
            </a:r>
            <a:r>
              <a:rPr lang="ja-JP" altLang="en-US" sz="1600" dirty="0"/>
              <a:t>年（平成</a:t>
            </a:r>
            <a:r>
              <a:rPr lang="en-US" altLang="ja-JP" sz="1600" dirty="0"/>
              <a:t>23</a:t>
            </a:r>
            <a:r>
              <a:rPr lang="ja-JP" altLang="en-US" sz="1600" dirty="0"/>
              <a:t>年）</a:t>
            </a:r>
            <a:r>
              <a:rPr lang="en-US" altLang="ja-JP" sz="1600" dirty="0"/>
              <a:t>3</a:t>
            </a:r>
            <a:r>
              <a:rPr lang="ja-JP" altLang="en-US" sz="1600" dirty="0"/>
              <a:t>月</a:t>
            </a:r>
            <a:r>
              <a:rPr lang="en-US" altLang="ja-JP" sz="1600" dirty="0"/>
              <a:t>11</a:t>
            </a:r>
            <a:r>
              <a:rPr lang="ja-JP" altLang="en-US" sz="1600" dirty="0"/>
              <a:t>日</a:t>
            </a:r>
          </a:p>
        </p:txBody>
      </p:sp>
    </p:spTree>
    <p:extLst>
      <p:ext uri="{BB962C8B-B14F-4D97-AF65-F5344CB8AC3E}">
        <p14:creationId xmlns:p14="http://schemas.microsoft.com/office/powerpoint/2010/main" val="251498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3">
            <a:extLst>
              <a:ext uri="{FF2B5EF4-FFF2-40B4-BE49-F238E27FC236}">
                <a16:creationId xmlns:a16="http://schemas.microsoft.com/office/drawing/2014/main" id="{63DCA6EB-A5DC-43E7-BB44-85F8CED036AB}"/>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7</a:t>
            </a:fld>
            <a:endParaRPr kumimoji="1" lang="ja-JP" altLang="en-US"/>
          </a:p>
        </p:txBody>
      </p:sp>
      <p:sp>
        <p:nvSpPr>
          <p:cNvPr id="20" name="四角形: 角を丸くする 19">
            <a:extLst>
              <a:ext uri="{FF2B5EF4-FFF2-40B4-BE49-F238E27FC236}">
                <a16:creationId xmlns:a16="http://schemas.microsoft.com/office/drawing/2014/main" id="{467DD767-97D5-4173-88C5-58A5E8C97C58}"/>
              </a:ext>
            </a:extLst>
          </p:cNvPr>
          <p:cNvSpPr/>
          <p:nvPr/>
        </p:nvSpPr>
        <p:spPr>
          <a:xfrm>
            <a:off x="1267185" y="1612899"/>
            <a:ext cx="6773229" cy="4160575"/>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kumimoji="1" lang="ja-JP" altLang="en-US" sz="3600" dirty="0">
                <a:solidFill>
                  <a:srgbClr val="404040"/>
                </a:solidFill>
                <a:latin typeface="HGPｺﾞｼｯｸE" panose="020B0900000000000000" pitchFamily="50" charset="-128"/>
                <a:ea typeface="HGPｺﾞｼｯｸE" panose="020B0900000000000000" pitchFamily="50" charset="-128"/>
              </a:rPr>
              <a:t>避難所では、大勢の方々が</a:t>
            </a:r>
            <a:br>
              <a:rPr kumimoji="1" lang="en-US" altLang="ja-JP" sz="3600" dirty="0">
                <a:solidFill>
                  <a:srgbClr val="404040"/>
                </a:solidFill>
                <a:latin typeface="HGPｺﾞｼｯｸE" panose="020B0900000000000000" pitchFamily="50" charset="-128"/>
                <a:ea typeface="HGPｺﾞｼｯｸE" panose="020B0900000000000000" pitchFamily="50" charset="-128"/>
              </a:rPr>
            </a:br>
            <a:r>
              <a:rPr kumimoji="1" lang="ja-JP" altLang="en-US" sz="3600" dirty="0">
                <a:solidFill>
                  <a:srgbClr val="404040"/>
                </a:solidFill>
                <a:latin typeface="HGPｺﾞｼｯｸE" panose="020B0900000000000000" pitchFamily="50" charset="-128"/>
                <a:ea typeface="HGPｺﾞｼｯｸE" panose="020B0900000000000000" pitchFamily="50" charset="-128"/>
              </a:rPr>
              <a:t>過ごすことや被災状況により、様々なことが起こります</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dirty="0">
                <a:solidFill>
                  <a:srgbClr val="404040"/>
                </a:solidFill>
                <a:latin typeface="HGPｺﾞｼｯｸE" panose="020B0900000000000000" pitchFamily="50" charset="-128"/>
                <a:ea typeface="HGPｺﾞｼｯｸE" panose="020B0900000000000000" pitchFamily="50" charset="-128"/>
              </a:rPr>
              <a:t>避難所で起こる困りごとを</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dirty="0">
                <a:solidFill>
                  <a:srgbClr val="404040"/>
                </a:solidFill>
                <a:latin typeface="HGPｺﾞｼｯｸE" panose="020B0900000000000000" pitchFamily="50" charset="-128"/>
                <a:ea typeface="HGPｺﾞｼｯｸE" panose="020B0900000000000000" pitchFamily="50" charset="-128"/>
              </a:rPr>
              <a:t>イメージしてみましょう</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6B2FB30D-DFB4-4EDB-9FB3-E5CAF5FCCD74}"/>
              </a:ext>
            </a:extLst>
          </p:cNvPr>
          <p:cNvSpPr/>
          <p:nvPr/>
        </p:nvSpPr>
        <p:spPr>
          <a:xfrm>
            <a:off x="7086601" y="219741"/>
            <a:ext cx="1668234" cy="372533"/>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65000"/>
                    <a:lumOff val="35000"/>
                  </a:schemeClr>
                </a:solidFill>
                <a:latin typeface="HGPｺﾞｼｯｸE" panose="020B0900000000000000" pitchFamily="50" charset="-128"/>
                <a:ea typeface="HGPｺﾞｼｯｸE" panose="020B0900000000000000" pitchFamily="50" charset="-128"/>
              </a:rPr>
              <a:t>ワークショップ</a:t>
            </a:r>
          </a:p>
        </p:txBody>
      </p:sp>
    </p:spTree>
    <p:extLst>
      <p:ext uri="{BB962C8B-B14F-4D97-AF65-F5344CB8AC3E}">
        <p14:creationId xmlns:p14="http://schemas.microsoft.com/office/powerpoint/2010/main" val="145361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8069DC88-98CD-424E-AB8F-9C1CA2A0AC49}"/>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8</a:t>
            </a:fld>
            <a:endParaRPr kumimoji="1" lang="ja-JP" altLang="en-US"/>
          </a:p>
        </p:txBody>
      </p:sp>
      <p:sp>
        <p:nvSpPr>
          <p:cNvPr id="10" name="タイトル 2">
            <a:extLst>
              <a:ext uri="{FF2B5EF4-FFF2-40B4-BE49-F238E27FC236}">
                <a16:creationId xmlns:a16="http://schemas.microsoft.com/office/drawing/2014/main" id="{BB5A26D5-BD92-4012-B76F-DD6B77076F67}"/>
              </a:ext>
            </a:extLst>
          </p:cNvPr>
          <p:cNvSpPr txBox="1">
            <a:spLocks/>
          </p:cNvSpPr>
          <p:nvPr/>
        </p:nvSpPr>
        <p:spPr>
          <a:xfrm>
            <a:off x="693957" y="172632"/>
            <a:ext cx="775608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こんなとき、どうする？</a:t>
            </a:r>
          </a:p>
        </p:txBody>
      </p:sp>
      <p:sp>
        <p:nvSpPr>
          <p:cNvPr id="7" name="正方形/長方形 6">
            <a:extLst>
              <a:ext uri="{FF2B5EF4-FFF2-40B4-BE49-F238E27FC236}">
                <a16:creationId xmlns:a16="http://schemas.microsoft.com/office/drawing/2014/main" id="{F9CB02CF-3266-46AD-8E69-33626F307E86}"/>
              </a:ext>
            </a:extLst>
          </p:cNvPr>
          <p:cNvSpPr/>
          <p:nvPr/>
        </p:nvSpPr>
        <p:spPr>
          <a:xfrm>
            <a:off x="283864" y="958447"/>
            <a:ext cx="8511793" cy="3262432"/>
          </a:xfrm>
          <a:prstGeom prst="rect">
            <a:avLst/>
          </a:prstGeom>
        </p:spPr>
        <p:txBody>
          <a:bodyPr wrap="square">
            <a:spAutoFit/>
          </a:bodyPr>
          <a:lstStyle/>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あなたが運営者の立場だったら、どうるするか考えて</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みましょう！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a:spcAft>
                <a:spcPts val="600"/>
              </a:spcAft>
            </a:pPr>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問い</a:t>
            </a:r>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１分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marL="342900" indent="-342900">
              <a:buFont typeface="Arial" panose="020B0604020202020204" pitchFamily="34" charset="0"/>
              <a:buChar char="•"/>
            </a:pPr>
            <a:r>
              <a:rPr lang="ja-JP" altLang="en-US" sz="2800" dirty="0">
                <a:solidFill>
                  <a:srgbClr val="404040"/>
                </a:solidFill>
                <a:latin typeface="HGPｺﾞｼｯｸE" panose="020B0900000000000000" pitchFamily="50" charset="-128"/>
                <a:ea typeface="HGPｺﾞｼｯｸE" panose="020B0900000000000000" pitchFamily="50" charset="-128"/>
              </a:rPr>
              <a:t>避難者の中の、赤ちゃんのお母さん達から、「授乳やオムツを替えたりしたいが、他の人に見えない場所を使わせてくれないか？」と相談されました。</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あなたはどう対応しますか？</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p:txBody>
      </p:sp>
      <p:sp>
        <p:nvSpPr>
          <p:cNvPr id="8" name="正方形/長方形 7">
            <a:extLst>
              <a:ext uri="{FF2B5EF4-FFF2-40B4-BE49-F238E27FC236}">
                <a16:creationId xmlns:a16="http://schemas.microsoft.com/office/drawing/2014/main" id="{9610C321-512B-48A3-B34B-D926C5ABB4C5}"/>
              </a:ext>
            </a:extLst>
          </p:cNvPr>
          <p:cNvSpPr/>
          <p:nvPr/>
        </p:nvSpPr>
        <p:spPr>
          <a:xfrm>
            <a:off x="2222500" y="4650478"/>
            <a:ext cx="5607050" cy="1538883"/>
          </a:xfrm>
          <a:prstGeom prst="rect">
            <a:avLst/>
          </a:prstGeom>
        </p:spPr>
        <p:txBody>
          <a:bodyPr wrap="square">
            <a:spAutoFit/>
          </a:bodyPr>
          <a:lstStyle/>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Ａ．体育館の一部にスペースを作る</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Ｂ．小さな部屋を使ってもらう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a:spcAft>
                <a:spcPts val="600"/>
              </a:spcAft>
            </a:pPr>
            <a:r>
              <a:rPr lang="ja-JP" altLang="en-US" sz="2800" dirty="0">
                <a:solidFill>
                  <a:srgbClr val="404040"/>
                </a:solidFill>
                <a:latin typeface="HGPｺﾞｼｯｸE" panose="020B0900000000000000" pitchFamily="50" charset="-128"/>
                <a:ea typeface="HGPｺﾞｼｯｸE" panose="020B0900000000000000" pitchFamily="50" charset="-128"/>
              </a:rPr>
              <a:t>Ｃ．その他</a:t>
            </a:r>
          </a:p>
        </p:txBody>
      </p:sp>
    </p:spTree>
    <p:extLst>
      <p:ext uri="{BB962C8B-B14F-4D97-AF65-F5344CB8AC3E}">
        <p14:creationId xmlns:p14="http://schemas.microsoft.com/office/powerpoint/2010/main" val="236309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1">
            <a:extLst>
              <a:ext uri="{FF2B5EF4-FFF2-40B4-BE49-F238E27FC236}">
                <a16:creationId xmlns:a16="http://schemas.microsoft.com/office/drawing/2014/main" id="{8069DC88-98CD-424E-AB8F-9C1CA2A0AC49}"/>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9</a:t>
            </a:fld>
            <a:endParaRPr kumimoji="1" lang="ja-JP" altLang="en-US"/>
          </a:p>
        </p:txBody>
      </p:sp>
      <p:sp>
        <p:nvSpPr>
          <p:cNvPr id="10" name="タイトル 2">
            <a:extLst>
              <a:ext uri="{FF2B5EF4-FFF2-40B4-BE49-F238E27FC236}">
                <a16:creationId xmlns:a16="http://schemas.microsoft.com/office/drawing/2014/main" id="{BB5A26D5-BD92-4012-B76F-DD6B77076F67}"/>
              </a:ext>
            </a:extLst>
          </p:cNvPr>
          <p:cNvSpPr txBox="1">
            <a:spLocks/>
          </p:cNvSpPr>
          <p:nvPr/>
        </p:nvSpPr>
        <p:spPr>
          <a:xfrm>
            <a:off x="693957" y="172632"/>
            <a:ext cx="775608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こんなとき、どうする？</a:t>
            </a:r>
          </a:p>
        </p:txBody>
      </p:sp>
      <p:sp>
        <p:nvSpPr>
          <p:cNvPr id="12" name="正方形/長方形 11">
            <a:extLst>
              <a:ext uri="{FF2B5EF4-FFF2-40B4-BE49-F238E27FC236}">
                <a16:creationId xmlns:a16="http://schemas.microsoft.com/office/drawing/2014/main" id="{E3EE83AF-6F0B-4583-8102-03AAECBFED11}"/>
              </a:ext>
            </a:extLst>
          </p:cNvPr>
          <p:cNvSpPr/>
          <p:nvPr/>
        </p:nvSpPr>
        <p:spPr>
          <a:xfrm>
            <a:off x="283864" y="958447"/>
            <a:ext cx="8511793" cy="1815882"/>
          </a:xfrm>
          <a:prstGeom prst="rect">
            <a:avLst/>
          </a:prstGeom>
        </p:spPr>
        <p:txBody>
          <a:bodyPr wrap="square">
            <a:spAutoFit/>
          </a:bodyPr>
          <a:lstStyle/>
          <a:p>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グループ検討</a:t>
            </a:r>
            <a:r>
              <a:rPr lang="en-US" altLang="ja-JP" sz="2800" dirty="0">
                <a:solidFill>
                  <a:srgbClr val="404040"/>
                </a:solidFill>
                <a:latin typeface="HGPｺﾞｼｯｸE" panose="020B0900000000000000" pitchFamily="50" charset="-128"/>
                <a:ea typeface="HGPｺﾞｼｯｸE" panose="020B0900000000000000" pitchFamily="50" charset="-128"/>
              </a:rPr>
              <a:t>】</a:t>
            </a:r>
            <a:r>
              <a:rPr lang="ja-JP" altLang="en-US" sz="2800" dirty="0">
                <a:solidFill>
                  <a:srgbClr val="404040"/>
                </a:solidFill>
                <a:latin typeface="HGPｺﾞｼｯｸE" panose="020B0900000000000000" pitchFamily="50" charset="-128"/>
                <a:ea typeface="HGPｺﾞｼｯｸE" panose="020B0900000000000000" pitchFamily="50" charset="-128"/>
              </a:rPr>
              <a:t>５分</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pPr marL="342900" indent="-342900">
              <a:buFont typeface="Arial" panose="020B0604020202020204" pitchFamily="34" charset="0"/>
              <a:buChar char="•"/>
            </a:pPr>
            <a:r>
              <a:rPr lang="ja-JP" altLang="en-US" sz="2800" dirty="0">
                <a:solidFill>
                  <a:srgbClr val="404040"/>
                </a:solidFill>
                <a:latin typeface="HGPｺﾞｼｯｸE" panose="020B0900000000000000" pitchFamily="50" charset="-128"/>
                <a:ea typeface="HGPｺﾞｼｯｸE" panose="020B0900000000000000" pitchFamily="50" charset="-128"/>
              </a:rPr>
              <a:t>グループで、自分ならどうするか、それはなぜか、</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よりよい方法はないか、について意見を交換して</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みましょう。</a:t>
            </a:r>
          </a:p>
        </p:txBody>
      </p:sp>
      <p:sp>
        <p:nvSpPr>
          <p:cNvPr id="13" name="スマイル 12">
            <a:extLst>
              <a:ext uri="{FF2B5EF4-FFF2-40B4-BE49-F238E27FC236}">
                <a16:creationId xmlns:a16="http://schemas.microsoft.com/office/drawing/2014/main" id="{25733AFF-B004-46F2-8D16-9DB2C1C42613}"/>
              </a:ext>
            </a:extLst>
          </p:cNvPr>
          <p:cNvSpPr/>
          <p:nvPr/>
        </p:nvSpPr>
        <p:spPr bwMode="auto">
          <a:xfrm>
            <a:off x="2492864" y="3884049"/>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4" name="スマイル 13">
            <a:extLst>
              <a:ext uri="{FF2B5EF4-FFF2-40B4-BE49-F238E27FC236}">
                <a16:creationId xmlns:a16="http://schemas.microsoft.com/office/drawing/2014/main" id="{70B952E5-82D0-44A9-91B9-41434042CFFD}"/>
              </a:ext>
            </a:extLst>
          </p:cNvPr>
          <p:cNvSpPr/>
          <p:nvPr/>
        </p:nvSpPr>
        <p:spPr bwMode="auto">
          <a:xfrm>
            <a:off x="6093315" y="5277471"/>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スマイル 14">
            <a:extLst>
              <a:ext uri="{FF2B5EF4-FFF2-40B4-BE49-F238E27FC236}">
                <a16:creationId xmlns:a16="http://schemas.microsoft.com/office/drawing/2014/main" id="{A8991A22-5F62-482B-A150-3345B56DAB73}"/>
              </a:ext>
            </a:extLst>
          </p:cNvPr>
          <p:cNvSpPr/>
          <p:nvPr/>
        </p:nvSpPr>
        <p:spPr bwMode="auto">
          <a:xfrm>
            <a:off x="2492071" y="4541274"/>
            <a:ext cx="541337"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スマイル 15">
            <a:extLst>
              <a:ext uri="{FF2B5EF4-FFF2-40B4-BE49-F238E27FC236}">
                <a16:creationId xmlns:a16="http://schemas.microsoft.com/office/drawing/2014/main" id="{0C2307C8-4B0A-45B1-8C9B-AF42B2EC8E70}"/>
              </a:ext>
            </a:extLst>
          </p:cNvPr>
          <p:cNvSpPr/>
          <p:nvPr/>
        </p:nvSpPr>
        <p:spPr bwMode="auto">
          <a:xfrm>
            <a:off x="2492864" y="5231836"/>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スマイル 16">
            <a:extLst>
              <a:ext uri="{FF2B5EF4-FFF2-40B4-BE49-F238E27FC236}">
                <a16:creationId xmlns:a16="http://schemas.microsoft.com/office/drawing/2014/main" id="{B5DD4297-03F4-408A-A8A9-FD32E1836D89}"/>
              </a:ext>
            </a:extLst>
          </p:cNvPr>
          <p:cNvSpPr/>
          <p:nvPr/>
        </p:nvSpPr>
        <p:spPr bwMode="auto">
          <a:xfrm>
            <a:off x="6093315" y="3914603"/>
            <a:ext cx="539750"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8" name="スマイル 17">
            <a:extLst>
              <a:ext uri="{FF2B5EF4-FFF2-40B4-BE49-F238E27FC236}">
                <a16:creationId xmlns:a16="http://schemas.microsoft.com/office/drawing/2014/main" id="{94E98D5A-3B95-48BB-B927-84F0EF90E9D4}"/>
              </a:ext>
            </a:extLst>
          </p:cNvPr>
          <p:cNvSpPr/>
          <p:nvPr/>
        </p:nvSpPr>
        <p:spPr bwMode="auto">
          <a:xfrm>
            <a:off x="6092521" y="4608341"/>
            <a:ext cx="541338" cy="53975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四角形: 角を丸くする 18">
            <a:extLst>
              <a:ext uri="{FF2B5EF4-FFF2-40B4-BE49-F238E27FC236}">
                <a16:creationId xmlns:a16="http://schemas.microsoft.com/office/drawing/2014/main" id="{C4E73F2E-834A-495E-ACA4-0D20E85878D2}"/>
              </a:ext>
            </a:extLst>
          </p:cNvPr>
          <p:cNvSpPr/>
          <p:nvPr/>
        </p:nvSpPr>
        <p:spPr>
          <a:xfrm>
            <a:off x="3270250" y="4083672"/>
            <a:ext cx="2603500" cy="1589088"/>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話し合い</a:t>
            </a:r>
          </a:p>
        </p:txBody>
      </p:sp>
      <p:sp>
        <p:nvSpPr>
          <p:cNvPr id="20" name="正方形/長方形 19">
            <a:extLst>
              <a:ext uri="{FF2B5EF4-FFF2-40B4-BE49-F238E27FC236}">
                <a16:creationId xmlns:a16="http://schemas.microsoft.com/office/drawing/2014/main" id="{F3EA12F2-B550-484F-B25A-3D9A1C42DA35}"/>
              </a:ext>
            </a:extLst>
          </p:cNvPr>
          <p:cNvSpPr/>
          <p:nvPr/>
        </p:nvSpPr>
        <p:spPr>
          <a:xfrm>
            <a:off x="3775914" y="4617488"/>
            <a:ext cx="1527692" cy="523220"/>
          </a:xfrm>
          <a:prstGeom prst="rect">
            <a:avLst/>
          </a:prstGeom>
        </p:spPr>
        <p:txBody>
          <a:bodyPr wrap="square">
            <a:spAutoFit/>
          </a:bodyPr>
          <a:lstStyle/>
          <a:p>
            <a:r>
              <a:rPr lang="ja-JP" altLang="en-US" sz="2800" dirty="0">
                <a:solidFill>
                  <a:srgbClr val="404040"/>
                </a:solidFill>
                <a:latin typeface="HGPｺﾞｼｯｸE" panose="020B0900000000000000" pitchFamily="50" charset="-128"/>
                <a:ea typeface="HGPｺﾞｼｯｸE" panose="020B0900000000000000" pitchFamily="50" charset="-128"/>
              </a:rPr>
              <a:t>話し合い</a:t>
            </a:r>
          </a:p>
        </p:txBody>
      </p:sp>
    </p:spTree>
    <p:extLst>
      <p:ext uri="{BB962C8B-B14F-4D97-AF65-F5344CB8AC3E}">
        <p14:creationId xmlns:p14="http://schemas.microsoft.com/office/powerpoint/2010/main" val="3708193350"/>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ユーザー定義 1">
      <a:majorFont>
        <a:latin typeface="HGPｺﾞｼｯｸE"/>
        <a:ea typeface="HGPｺﾞｼｯｸE"/>
        <a:cs typeface=""/>
      </a:majorFont>
      <a:minorFont>
        <a:latin typeface="HGPｺﾞｼｯｸE"/>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kumimoji="1"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D98D801082D9E42B0F3E57E3E06A8F0" ma:contentTypeVersion="13" ma:contentTypeDescription="新しいドキュメントを作成します。" ma:contentTypeScope="" ma:versionID="9669a58a112a301e08113daa73da732f">
  <xsd:schema xmlns:xsd="http://www.w3.org/2001/XMLSchema" xmlns:xs="http://www.w3.org/2001/XMLSchema" xmlns:p="http://schemas.microsoft.com/office/2006/metadata/properties" xmlns:ns2="76b0a717-a512-4866-b435-b2988d8dba66" xmlns:ns3="1d397f78-0df8-4b09-af30-c349055ccc08" targetNamespace="http://schemas.microsoft.com/office/2006/metadata/properties" ma:root="true" ma:fieldsID="6581666d8e4a705cdbdd169a5d3d8ed1" ns2:_="" ns3:_="">
    <xsd:import namespace="76b0a717-a512-4866-b435-b2988d8dba66"/>
    <xsd:import namespace="1d397f78-0df8-4b09-af30-c349055ccc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0a717-a512-4866-b435-b2988d8dba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397f78-0df8-4b09-af30-c349055ccc0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0324393-e475-4683-aea3-62c5e6556801}" ma:internalName="TaxCatchAll" ma:showField="CatchAllData" ma:web="1d397f78-0df8-4b09-af30-c349055cc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397f78-0df8-4b09-af30-c349055ccc08" xsi:nil="true"/>
    <lcf76f155ced4ddcb4097134ff3c332f xmlns="76b0a717-a512-4866-b435-b2988d8dba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02A787-27B3-4AB8-ACB1-B900073CE064}"/>
</file>

<file path=customXml/itemProps2.xml><?xml version="1.0" encoding="utf-8"?>
<ds:datastoreItem xmlns:ds="http://schemas.openxmlformats.org/officeDocument/2006/customXml" ds:itemID="{C492683F-F997-4FB0-A821-FE540D16356E}"/>
</file>

<file path=customXml/itemProps3.xml><?xml version="1.0" encoding="utf-8"?>
<ds:datastoreItem xmlns:ds="http://schemas.openxmlformats.org/officeDocument/2006/customXml" ds:itemID="{AD4FEC6E-E1FC-460B-82FC-FD35F97775C0}"/>
</file>

<file path=docProps/app.xml><?xml version="1.0" encoding="utf-8"?>
<Properties xmlns="http://schemas.openxmlformats.org/officeDocument/2006/extended-properties" xmlns:vt="http://schemas.openxmlformats.org/officeDocument/2006/docPropsVTypes">
  <Template/>
  <TotalTime>0</TotalTime>
  <Words>5073</Words>
  <Application>Microsoft Office PowerPoint</Application>
  <PresentationFormat>画面に合わせる (4:3)</PresentationFormat>
  <Paragraphs>458</Paragraphs>
  <Slides>26</Slides>
  <Notes>26</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26</vt:i4>
      </vt:variant>
    </vt:vector>
  </HeadingPairs>
  <TitlesOfParts>
    <vt:vector size="36" baseType="lpstr">
      <vt:lpstr>(日本語用のフォントを使用)</vt:lpstr>
      <vt:lpstr>HGPｺﾞｼｯｸE</vt:lpstr>
      <vt:lpstr>HGSｺﾞｼｯｸE</vt:lpstr>
      <vt:lpstr>ＭＳ ゴシック</vt:lpstr>
      <vt:lpstr>Arial</vt:lpstr>
      <vt:lpstr>Calibri</vt:lpstr>
      <vt:lpstr>Calibri Light</vt:lpstr>
      <vt:lpstr>Wingdings</vt:lpstr>
      <vt:lpstr>Office テーマ</vt:lpstr>
      <vt:lpstr>1_Office テーマ</vt:lpstr>
      <vt:lpstr>C33．避難所の開設・運営</vt:lpstr>
      <vt:lpstr>〇避難所運営の担い手</vt:lpstr>
      <vt:lpstr>避難所の開設・運営の流れ</vt:lpstr>
      <vt:lpstr>PowerPoint プレゼンテーション</vt:lpstr>
      <vt:lpstr>PowerPoint プレゼンテーション</vt:lpstr>
      <vt:lpstr>大規模災害時の避難所状況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避難者名簿の作成</vt:lpstr>
      <vt:lpstr>避難者名簿の項目例</vt:lpstr>
      <vt:lpstr>PowerPoint プレゼンテーション</vt:lpstr>
      <vt:lpstr>PowerPoint プレゼンテーション</vt:lpstr>
      <vt:lpstr>避難生活上のルールの設定と周知</vt:lpstr>
      <vt:lpstr>避難所生活上の課題の発生</vt:lpstr>
      <vt:lpstr>在宅避難の実態と課題</vt:lpstr>
      <vt:lpstr>避難所以外の避難者への対応（在宅避難者など）</vt:lpstr>
      <vt:lpstr>感染症対策に配慮した避難所運営</vt:lpstr>
      <vt:lpstr>【事例】感染症防止対策</vt:lpstr>
      <vt:lpstr>避難所でのペットスペース</vt:lpstr>
      <vt:lpstr>避難所でのペット飼育管理ルールの検討</vt:lpstr>
      <vt:lpstr>【事例】ペットの避難訓練</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2025-03-27T08:18:23Z</dcterms:created>
  <dcterms:modified xsi:type="dcterms:W3CDTF">2025-03-27T08:18:26Z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0x0101009D98D801082D9E42B0F3E57E3E06A8F0</vt:lpwstr>
  </property>
</Properties>
</file>