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372" r:id="rId5"/>
    <p:sldId id="373" r:id="rId6"/>
    <p:sldId id="374" r:id="rId7"/>
    <p:sldId id="448" r:id="rId8"/>
    <p:sldId id="340" r:id="rId9"/>
    <p:sldId id="460" r:id="rId10"/>
    <p:sldId id="459"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加良子" initials="竹本" lastIdx="1" clrIdx="0">
    <p:extLst>
      <p:ext uri="{19B8F6BF-5375-455C-9EA6-DF929625EA0E}">
        <p15:presenceInfo xmlns:p15="http://schemas.microsoft.com/office/powerpoint/2012/main" userId="S::karako@scraft.co.jp::0c6ae3ae-d856-42b3-a34a-032faf097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D1FF"/>
    <a:srgbClr val="006F95"/>
    <a:srgbClr val="FF2800"/>
    <a:srgbClr val="404040"/>
    <a:srgbClr val="35A16B"/>
    <a:srgbClr val="CC00FF"/>
    <a:srgbClr val="E94716"/>
    <a:srgbClr val="52BBCE"/>
    <a:srgbClr val="FFCC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CF83F5-86E7-46BC-93CB-A6C8BBDC1430}" v="2" dt="2024-03-29T01:04:52.34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836" y="9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宇野 芳江" userId="d3339afd-f009-4b18-b536-1d43c3c7a997" providerId="ADAL" clId="{EDCF83F5-86E7-46BC-93CB-A6C8BBDC1430}"/>
    <pc:docChg chg="delSld modSld">
      <pc:chgData name="宇野 芳江" userId="d3339afd-f009-4b18-b536-1d43c3c7a997" providerId="ADAL" clId="{EDCF83F5-86E7-46BC-93CB-A6C8BBDC1430}" dt="2024-03-29T02:14:21.530" v="26" actId="20577"/>
      <pc:docMkLst>
        <pc:docMk/>
      </pc:docMkLst>
      <pc:sldChg chg="del">
        <pc:chgData name="宇野 芳江" userId="d3339afd-f009-4b18-b536-1d43c3c7a997" providerId="ADAL" clId="{EDCF83F5-86E7-46BC-93CB-A6C8BBDC1430}" dt="2024-03-29T00:58:47.715" v="0" actId="47"/>
        <pc:sldMkLst>
          <pc:docMk/>
          <pc:sldMk cId="2931880175" sldId="274"/>
        </pc:sldMkLst>
      </pc:sldChg>
      <pc:sldChg chg="del">
        <pc:chgData name="宇野 芳江" userId="d3339afd-f009-4b18-b536-1d43c3c7a997" providerId="ADAL" clId="{EDCF83F5-86E7-46BC-93CB-A6C8BBDC1430}" dt="2024-03-29T00:58:47.715" v="0" actId="47"/>
        <pc:sldMkLst>
          <pc:docMk/>
          <pc:sldMk cId="4186533722" sldId="297"/>
        </pc:sldMkLst>
      </pc:sldChg>
      <pc:sldChg chg="del">
        <pc:chgData name="宇野 芳江" userId="d3339afd-f009-4b18-b536-1d43c3c7a997" providerId="ADAL" clId="{EDCF83F5-86E7-46BC-93CB-A6C8BBDC1430}" dt="2024-03-29T00:58:47.715" v="0" actId="47"/>
        <pc:sldMkLst>
          <pc:docMk/>
          <pc:sldMk cId="1981354550" sldId="306"/>
        </pc:sldMkLst>
      </pc:sldChg>
      <pc:sldChg chg="del">
        <pc:chgData name="宇野 芳江" userId="d3339afd-f009-4b18-b536-1d43c3c7a997" providerId="ADAL" clId="{EDCF83F5-86E7-46BC-93CB-A6C8BBDC1430}" dt="2024-03-29T00:58:47.715" v="0" actId="47"/>
        <pc:sldMkLst>
          <pc:docMk/>
          <pc:sldMk cId="2875871508" sldId="344"/>
        </pc:sldMkLst>
      </pc:sldChg>
      <pc:sldChg chg="del">
        <pc:chgData name="宇野 芳江" userId="d3339afd-f009-4b18-b536-1d43c3c7a997" providerId="ADAL" clId="{EDCF83F5-86E7-46BC-93CB-A6C8BBDC1430}" dt="2024-03-29T00:58:47.715" v="0" actId="47"/>
        <pc:sldMkLst>
          <pc:docMk/>
          <pc:sldMk cId="1176119839" sldId="346"/>
        </pc:sldMkLst>
      </pc:sldChg>
      <pc:sldChg chg="del">
        <pc:chgData name="宇野 芳江" userId="d3339afd-f009-4b18-b536-1d43c3c7a997" providerId="ADAL" clId="{EDCF83F5-86E7-46BC-93CB-A6C8BBDC1430}" dt="2024-03-29T00:58:47.715" v="0" actId="47"/>
        <pc:sldMkLst>
          <pc:docMk/>
          <pc:sldMk cId="2383681138" sldId="360"/>
        </pc:sldMkLst>
      </pc:sldChg>
      <pc:sldChg chg="del">
        <pc:chgData name="宇野 芳江" userId="d3339afd-f009-4b18-b536-1d43c3c7a997" providerId="ADAL" clId="{EDCF83F5-86E7-46BC-93CB-A6C8BBDC1430}" dt="2024-03-29T00:58:47.715" v="0" actId="47"/>
        <pc:sldMkLst>
          <pc:docMk/>
          <pc:sldMk cId="3858599894" sldId="367"/>
        </pc:sldMkLst>
      </pc:sldChg>
      <pc:sldChg chg="modSp mod">
        <pc:chgData name="宇野 芳江" userId="d3339afd-f009-4b18-b536-1d43c3c7a997" providerId="ADAL" clId="{EDCF83F5-86E7-46BC-93CB-A6C8BBDC1430}" dt="2024-03-29T02:14:13.089" v="23" actId="20577"/>
        <pc:sldMkLst>
          <pc:docMk/>
          <pc:sldMk cId="1761385684" sldId="372"/>
        </pc:sldMkLst>
        <pc:spChg chg="mod">
          <ac:chgData name="宇野 芳江" userId="d3339afd-f009-4b18-b536-1d43c3c7a997" providerId="ADAL" clId="{EDCF83F5-86E7-46BC-93CB-A6C8BBDC1430}" dt="2024-03-29T02:14:13.089" v="23" actId="20577"/>
          <ac:spMkLst>
            <pc:docMk/>
            <pc:sldMk cId="1761385684" sldId="372"/>
            <ac:spMk id="4" creationId="{671EE8E1-BA55-4D79-B92C-5A86F1512B3E}"/>
          </ac:spMkLst>
        </pc:spChg>
      </pc:sldChg>
      <pc:sldChg chg="del">
        <pc:chgData name="宇野 芳江" userId="d3339afd-f009-4b18-b536-1d43c3c7a997" providerId="ADAL" clId="{EDCF83F5-86E7-46BC-93CB-A6C8BBDC1430}" dt="2024-03-29T00:58:47.715" v="0" actId="47"/>
        <pc:sldMkLst>
          <pc:docMk/>
          <pc:sldMk cId="3997830561" sldId="382"/>
        </pc:sldMkLst>
      </pc:sldChg>
      <pc:sldChg chg="del">
        <pc:chgData name="宇野 芳江" userId="d3339afd-f009-4b18-b536-1d43c3c7a997" providerId="ADAL" clId="{EDCF83F5-86E7-46BC-93CB-A6C8BBDC1430}" dt="2024-03-29T00:58:47.715" v="0" actId="47"/>
        <pc:sldMkLst>
          <pc:docMk/>
          <pc:sldMk cId="707089033" sldId="383"/>
        </pc:sldMkLst>
      </pc:sldChg>
      <pc:sldChg chg="del">
        <pc:chgData name="宇野 芳江" userId="d3339afd-f009-4b18-b536-1d43c3c7a997" providerId="ADAL" clId="{EDCF83F5-86E7-46BC-93CB-A6C8BBDC1430}" dt="2024-03-29T00:58:47.715" v="0" actId="47"/>
        <pc:sldMkLst>
          <pc:docMk/>
          <pc:sldMk cId="417225366" sldId="388"/>
        </pc:sldMkLst>
      </pc:sldChg>
      <pc:sldChg chg="del">
        <pc:chgData name="宇野 芳江" userId="d3339afd-f009-4b18-b536-1d43c3c7a997" providerId="ADAL" clId="{EDCF83F5-86E7-46BC-93CB-A6C8BBDC1430}" dt="2024-03-29T00:58:47.715" v="0" actId="47"/>
        <pc:sldMkLst>
          <pc:docMk/>
          <pc:sldMk cId="1199858020" sldId="391"/>
        </pc:sldMkLst>
      </pc:sldChg>
      <pc:sldChg chg="del">
        <pc:chgData name="宇野 芳江" userId="d3339afd-f009-4b18-b536-1d43c3c7a997" providerId="ADAL" clId="{EDCF83F5-86E7-46BC-93CB-A6C8BBDC1430}" dt="2024-03-29T00:58:47.715" v="0" actId="47"/>
        <pc:sldMkLst>
          <pc:docMk/>
          <pc:sldMk cId="3821828154" sldId="393"/>
        </pc:sldMkLst>
      </pc:sldChg>
      <pc:sldChg chg="del">
        <pc:chgData name="宇野 芳江" userId="d3339afd-f009-4b18-b536-1d43c3c7a997" providerId="ADAL" clId="{EDCF83F5-86E7-46BC-93CB-A6C8BBDC1430}" dt="2024-03-29T00:58:47.715" v="0" actId="47"/>
        <pc:sldMkLst>
          <pc:docMk/>
          <pc:sldMk cId="3784245983" sldId="451"/>
        </pc:sldMkLst>
      </pc:sldChg>
      <pc:sldChg chg="del">
        <pc:chgData name="宇野 芳江" userId="d3339afd-f009-4b18-b536-1d43c3c7a997" providerId="ADAL" clId="{EDCF83F5-86E7-46BC-93CB-A6C8BBDC1430}" dt="2024-03-29T00:58:47.715" v="0" actId="47"/>
        <pc:sldMkLst>
          <pc:docMk/>
          <pc:sldMk cId="2325396249" sldId="452"/>
        </pc:sldMkLst>
      </pc:sldChg>
      <pc:sldChg chg="del">
        <pc:chgData name="宇野 芳江" userId="d3339afd-f009-4b18-b536-1d43c3c7a997" providerId="ADAL" clId="{EDCF83F5-86E7-46BC-93CB-A6C8BBDC1430}" dt="2024-03-29T00:58:47.715" v="0" actId="47"/>
        <pc:sldMkLst>
          <pc:docMk/>
          <pc:sldMk cId="2174068344" sldId="454"/>
        </pc:sldMkLst>
      </pc:sldChg>
      <pc:sldChg chg="del">
        <pc:chgData name="宇野 芳江" userId="d3339afd-f009-4b18-b536-1d43c3c7a997" providerId="ADAL" clId="{EDCF83F5-86E7-46BC-93CB-A6C8BBDC1430}" dt="2024-03-29T00:58:47.715" v="0" actId="47"/>
        <pc:sldMkLst>
          <pc:docMk/>
          <pc:sldMk cId="2951966252" sldId="457"/>
        </pc:sldMkLst>
      </pc:sldChg>
      <pc:sldChg chg="modSp mod">
        <pc:chgData name="宇野 芳江" userId="d3339afd-f009-4b18-b536-1d43c3c7a997" providerId="ADAL" clId="{EDCF83F5-86E7-46BC-93CB-A6C8BBDC1430}" dt="2024-03-29T02:14:21.530" v="26" actId="20577"/>
        <pc:sldMkLst>
          <pc:docMk/>
          <pc:sldMk cId="2410266947" sldId="459"/>
        </pc:sldMkLst>
        <pc:spChg chg="mod">
          <ac:chgData name="宇野 芳江" userId="d3339afd-f009-4b18-b536-1d43c3c7a997" providerId="ADAL" clId="{EDCF83F5-86E7-46BC-93CB-A6C8BBDC1430}" dt="2024-03-29T02:14:21.530" v="26" actId="20577"/>
          <ac:spMkLst>
            <pc:docMk/>
            <pc:sldMk cId="2410266947" sldId="459"/>
            <ac:spMk id="5" creationId="{AF9F4B34-F242-4218-855A-64E5E065AD57}"/>
          </ac:spMkLst>
        </pc:spChg>
      </pc:sldChg>
      <pc:sldChg chg="del">
        <pc:chgData name="宇野 芳江" userId="d3339afd-f009-4b18-b536-1d43c3c7a997" providerId="ADAL" clId="{EDCF83F5-86E7-46BC-93CB-A6C8BBDC1430}" dt="2024-03-29T00:58:47.715" v="0" actId="47"/>
        <pc:sldMkLst>
          <pc:docMk/>
          <pc:sldMk cId="3894904476" sldId="461"/>
        </pc:sldMkLst>
      </pc:sldChg>
      <pc:sldChg chg="del">
        <pc:chgData name="宇野 芳江" userId="d3339afd-f009-4b18-b536-1d43c3c7a997" providerId="ADAL" clId="{EDCF83F5-86E7-46BC-93CB-A6C8BBDC1430}" dt="2024-03-29T00:58:47.715" v="0" actId="47"/>
        <pc:sldMkLst>
          <pc:docMk/>
          <pc:sldMk cId="2193047324" sldId="462"/>
        </pc:sldMkLst>
      </pc:sldChg>
      <pc:sldChg chg="del">
        <pc:chgData name="宇野 芳江" userId="d3339afd-f009-4b18-b536-1d43c3c7a997" providerId="ADAL" clId="{EDCF83F5-86E7-46BC-93CB-A6C8BBDC1430}" dt="2024-03-29T00:58:47.715" v="0" actId="47"/>
        <pc:sldMkLst>
          <pc:docMk/>
          <pc:sldMk cId="96932010" sldId="463"/>
        </pc:sldMkLst>
      </pc:sldChg>
      <pc:sldChg chg="del">
        <pc:chgData name="宇野 芳江" userId="d3339afd-f009-4b18-b536-1d43c3c7a997" providerId="ADAL" clId="{EDCF83F5-86E7-46BC-93CB-A6C8BBDC1430}" dt="2024-03-29T00:58:47.715" v="0" actId="47"/>
        <pc:sldMkLst>
          <pc:docMk/>
          <pc:sldMk cId="2680767861" sldId="464"/>
        </pc:sldMkLst>
      </pc:sldChg>
      <pc:sldChg chg="del">
        <pc:chgData name="宇野 芳江" userId="d3339afd-f009-4b18-b536-1d43c3c7a997" providerId="ADAL" clId="{EDCF83F5-86E7-46BC-93CB-A6C8BBDC1430}" dt="2024-03-29T00:58:47.715" v="0" actId="47"/>
        <pc:sldMkLst>
          <pc:docMk/>
          <pc:sldMk cId="1777122596" sldId="465"/>
        </pc:sldMkLst>
      </pc:sldChg>
      <pc:sldChg chg="del">
        <pc:chgData name="宇野 芳江" userId="d3339afd-f009-4b18-b536-1d43c3c7a997" providerId="ADAL" clId="{EDCF83F5-86E7-46BC-93CB-A6C8BBDC1430}" dt="2024-03-29T00:58:47.715" v="0" actId="47"/>
        <pc:sldMkLst>
          <pc:docMk/>
          <pc:sldMk cId="1844843527" sldId="46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862365101962955E-2"/>
          <c:y val="4.5082971061379644E-2"/>
          <c:w val="0.89167318695764608"/>
          <c:h val="0.79388885321120162"/>
        </c:manualLayout>
      </c:layout>
      <c:barChart>
        <c:barDir val="bar"/>
        <c:grouping val="clustered"/>
        <c:varyColors val="0"/>
        <c:ser>
          <c:idx val="0"/>
          <c:order val="0"/>
          <c:spPr>
            <a:solidFill>
              <a:schemeClr val="bg1">
                <a:lumMod val="75000"/>
              </a:schemeClr>
            </a:solidFill>
            <a:ln>
              <a:noFill/>
            </a:ln>
            <a:effectLst/>
          </c:spPr>
          <c:invertIfNegative val="0"/>
          <c:dPt>
            <c:idx val="2"/>
            <c:invertIfNegative val="0"/>
            <c:bubble3D val="0"/>
            <c:spPr>
              <a:solidFill>
                <a:srgbClr val="E94716"/>
              </a:solidFill>
              <a:ln>
                <a:noFill/>
              </a:ln>
              <a:effectLst/>
            </c:spPr>
            <c:extLst>
              <c:ext xmlns:c16="http://schemas.microsoft.com/office/drawing/2014/chart" uri="{C3380CC4-5D6E-409C-BE32-E72D297353CC}">
                <c16:uniqueId val="{00000001-C735-4539-BCEF-E54B6FDD31A9}"/>
              </c:ext>
            </c:extLst>
          </c:dPt>
          <c:dLbls>
            <c:dLbl>
              <c:idx val="0"/>
              <c:spPr>
                <a:noFill/>
                <a:ln>
                  <a:noFill/>
                </a:ln>
                <a:effectLst/>
              </c:spPr>
              <c:txPr>
                <a:bodyPr rot="0" spcFirstLastPara="1" vertOverflow="ellipsis" vert="horz" wrap="square" lIns="38100" tIns="19050" rIns="38100" bIns="19050" anchor="ctr" anchorCtr="1">
                  <a:spAutoFit/>
                </a:bodyPr>
                <a:lstStyle/>
                <a:p>
                  <a:pPr>
                    <a:defRPr lang="ja-JP" sz="1600" b="1" i="0" u="none" strike="noStrike" kern="1200" baseline="0">
                      <a:solidFill>
                        <a:srgbClr val="52BBCE"/>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3-CBE5-4A38-BBEC-1A37746D1880}"/>
                </c:ext>
              </c:extLst>
            </c:dLbl>
            <c:dLbl>
              <c:idx val="1"/>
              <c:tx>
                <c:rich>
                  <a:bodyPr rot="0" spcFirstLastPara="1" vertOverflow="ellipsis" vert="horz" wrap="square" lIns="38100" tIns="19050" rIns="38100" bIns="19050" anchor="ctr" anchorCtr="1">
                    <a:spAutoFit/>
                  </a:bodyPr>
                  <a:lstStyle/>
                  <a:p>
                    <a:pPr>
                      <a:defRPr lang="ja-JP" sz="1600" b="0" i="0" u="none" strike="noStrike" kern="1200" baseline="0">
                        <a:solidFill>
                          <a:srgbClr val="52BBCE"/>
                        </a:solidFill>
                        <a:latin typeface="+mn-lt"/>
                        <a:ea typeface="+mn-ea"/>
                        <a:cs typeface="+mn-cs"/>
                      </a:defRPr>
                    </a:pPr>
                    <a:fld id="{52A4C644-657E-4AA9-814D-05D26CD43E36}" type="VALUE">
                      <a:rPr lang="en-US" altLang="ja-JP" b="1">
                        <a:solidFill>
                          <a:srgbClr val="52BBCE"/>
                        </a:solidFill>
                      </a:rPr>
                      <a:pPr>
                        <a:defRPr lang="ja-JP">
                          <a:solidFill>
                            <a:srgbClr val="52BBCE"/>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lang="ja-JP" sz="1600" b="0" i="0" u="none" strike="noStrike" kern="1200" baseline="0">
                      <a:solidFill>
                        <a:srgbClr val="52BBCE"/>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CBE5-4A38-BBEC-1A37746D1880}"/>
                </c:ext>
              </c:extLst>
            </c:dLbl>
            <c:dLbl>
              <c:idx val="2"/>
              <c:layout>
                <c:manualLayout>
                  <c:x val="2.1109419284809673E-2"/>
                  <c:y val="-8.1969001120934804E-3"/>
                </c:manualLayout>
              </c:layout>
              <c:spPr>
                <a:noFill/>
                <a:ln>
                  <a:noFill/>
                </a:ln>
                <a:effectLst/>
              </c:spPr>
              <c:txPr>
                <a:bodyPr rot="0" spcFirstLastPara="1" vertOverflow="ellipsis" vert="horz" wrap="square" lIns="38100" tIns="19050" rIns="38100" bIns="19050" anchor="ctr" anchorCtr="1">
                  <a:spAutoFit/>
                </a:bodyPr>
                <a:lstStyle/>
                <a:p>
                  <a:pPr>
                    <a:defRPr lang="ja-JP" sz="2400" b="1" i="0" u="none" strike="noStrike" kern="1200" baseline="0">
                      <a:solidFill>
                        <a:srgbClr val="35A16B"/>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manualLayout>
                      <c:w val="0.35921938129409631"/>
                      <c:h val="0.25246654018850717"/>
                    </c:manualLayout>
                  </c15:layout>
                </c:ext>
                <c:ext xmlns:c16="http://schemas.microsoft.com/office/drawing/2014/chart" uri="{C3380CC4-5D6E-409C-BE32-E72D297353CC}">
                  <c16:uniqueId val="{00000001-C735-4539-BCEF-E54B6FDD31A9}"/>
                </c:ext>
              </c:extLst>
            </c:dLbl>
            <c:dLbl>
              <c:idx val="3"/>
              <c:tx>
                <c:rich>
                  <a:bodyPr rot="0" spcFirstLastPara="1" vertOverflow="ellipsis" vert="horz" wrap="square" lIns="38100" tIns="19050" rIns="38100" bIns="19050" anchor="ctr" anchorCtr="1">
                    <a:spAutoFit/>
                  </a:bodyPr>
                  <a:lstStyle/>
                  <a:p>
                    <a:pPr>
                      <a:defRPr lang="ja-JP" sz="1600" b="0" i="0" u="none" strike="noStrike" kern="1200" baseline="0">
                        <a:solidFill>
                          <a:srgbClr val="35A16B"/>
                        </a:solidFill>
                        <a:latin typeface="+mn-lt"/>
                        <a:ea typeface="+mn-ea"/>
                        <a:cs typeface="+mn-cs"/>
                      </a:defRPr>
                    </a:pPr>
                    <a:fld id="{EE49E5A0-DC1A-4A50-BD94-B76390509A75}" type="VALUE">
                      <a:rPr lang="en-US" altLang="ja-JP" b="1"/>
                      <a:pPr>
                        <a:defRPr lang="ja-JP">
                          <a:solidFill>
                            <a:srgbClr val="35A16B"/>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lang="ja-JP" sz="1600" b="0" i="0" u="none" strike="noStrike" kern="1200" baseline="0">
                      <a:solidFill>
                        <a:srgbClr val="35A16B"/>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0FA-44DA-AD02-F5424128DFFC}"/>
                </c:ext>
              </c:extLst>
            </c:dLbl>
            <c:dLbl>
              <c:idx val="4"/>
              <c:spPr>
                <a:noFill/>
                <a:ln>
                  <a:noFill/>
                </a:ln>
                <a:effectLst/>
              </c:spPr>
              <c:txPr>
                <a:bodyPr rot="0" spcFirstLastPara="1" vertOverflow="ellipsis" vert="horz" wrap="square" lIns="38100" tIns="19050" rIns="38100" bIns="19050" anchor="ctr" anchorCtr="1">
                  <a:spAutoFit/>
                </a:bodyPr>
                <a:lstStyle/>
                <a:p>
                  <a:pPr>
                    <a:defRPr lang="ja-JP" sz="1600" b="0" i="0" u="none" strike="noStrike" kern="1200" baseline="0">
                      <a:solidFill>
                        <a:srgbClr val="FF9900"/>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3-70FA-44DA-AD02-F5424128DFFC}"/>
                </c:ext>
              </c:extLst>
            </c:dLbl>
            <c:spPr>
              <a:noFill/>
              <a:ln>
                <a:noFill/>
              </a:ln>
              <a:effectLst/>
            </c:spPr>
            <c:txPr>
              <a:bodyPr rot="0" spcFirstLastPara="1" vertOverflow="ellipsis" vert="horz" wrap="square" lIns="38100" tIns="19050" rIns="38100" bIns="19050" anchor="ctr" anchorCtr="1">
                <a:spAutoFit/>
              </a:bodyPr>
              <a:lstStyle/>
              <a:p>
                <a:pPr>
                  <a:defRPr lang="ja-JP" sz="16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Sheet1!$B$2:$B$7</c:f>
              <c:numCache>
                <c:formatCode>General</c:formatCode>
                <c:ptCount val="6"/>
                <c:pt idx="0">
                  <c:v>34.9</c:v>
                </c:pt>
                <c:pt idx="1">
                  <c:v>31.9</c:v>
                </c:pt>
                <c:pt idx="2">
                  <c:v>28.1</c:v>
                </c:pt>
                <c:pt idx="3">
                  <c:v>2.6</c:v>
                </c:pt>
                <c:pt idx="4">
                  <c:v>1.7</c:v>
                </c:pt>
                <c:pt idx="5">
                  <c:v>0.9</c:v>
                </c:pt>
              </c:numCache>
            </c:numRef>
          </c:val>
          <c:extLst>
            <c:ext xmlns:c16="http://schemas.microsoft.com/office/drawing/2014/chart" uri="{C3380CC4-5D6E-409C-BE32-E72D297353CC}">
              <c16:uniqueId val="{00000002-C735-4539-BCEF-E54B6FDD31A9}"/>
            </c:ext>
          </c:extLst>
        </c:ser>
        <c:dLbls>
          <c:showLegendKey val="0"/>
          <c:showVal val="0"/>
          <c:showCatName val="0"/>
          <c:showSerName val="0"/>
          <c:showPercent val="0"/>
          <c:showBubbleSize val="0"/>
        </c:dLbls>
        <c:gapWidth val="100"/>
        <c:axId val="868679136"/>
        <c:axId val="868679680"/>
      </c:barChart>
      <c:catAx>
        <c:axId val="868679136"/>
        <c:scaling>
          <c:orientation val="minMax"/>
        </c:scaling>
        <c:delete val="1"/>
        <c:axPos val="l"/>
        <c:majorTickMark val="none"/>
        <c:minorTickMark val="none"/>
        <c:tickLblPos val="nextTo"/>
        <c:crossAx val="868679680"/>
        <c:crosses val="autoZero"/>
        <c:auto val="1"/>
        <c:lblAlgn val="ctr"/>
        <c:lblOffset val="100"/>
        <c:noMultiLvlLbl val="0"/>
      </c:catAx>
      <c:valAx>
        <c:axId val="868679680"/>
        <c:scaling>
          <c:orientation val="minMax"/>
          <c:max val="50"/>
          <c:min val="0"/>
        </c:scaling>
        <c:delete val="0"/>
        <c:axPos val="b"/>
        <c:majorGridlines>
          <c:spPr>
            <a:ln w="9525" cap="flat" cmpd="sng" algn="ctr">
              <a:solidFill>
                <a:srgbClr val="C8C8CB"/>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1" i="0" u="none" strike="noStrike" kern="1200" baseline="0">
                <a:solidFill>
                  <a:schemeClr val="tx1">
                    <a:lumMod val="85000"/>
                    <a:lumOff val="15000"/>
                  </a:schemeClr>
                </a:solidFill>
                <a:latin typeface="+mn-lt"/>
                <a:ea typeface="+mn-ea"/>
                <a:cs typeface="+mn-cs"/>
              </a:defRPr>
            </a:pPr>
            <a:endParaRPr lang="ja-JP"/>
          </a:p>
        </c:txPr>
        <c:crossAx val="868679136"/>
        <c:crosses val="autoZero"/>
        <c:crossBetween val="between"/>
        <c:majorUnit val="10"/>
      </c:valAx>
      <c:spPr>
        <a:solidFill>
          <a:schemeClr val="bg1"/>
        </a:solidFill>
        <a:ln w="12700">
          <a:solidFill>
            <a:schemeClr val="tx1">
              <a:lumMod val="75000"/>
              <a:lumOff val="25000"/>
            </a:schemeClr>
          </a:solidFill>
        </a:ln>
        <a:effectLst/>
      </c:spPr>
    </c:plotArea>
    <c:plotVisOnly val="1"/>
    <c:dispBlanksAs val="gap"/>
    <c:showDLblsOverMax val="0"/>
  </c:chart>
  <c:spPr>
    <a:noFill/>
    <a:ln w="12700">
      <a:noFill/>
    </a:ln>
    <a:effectLst/>
  </c:spPr>
  <c:txPr>
    <a:bodyPr/>
    <a:lstStyle/>
    <a:p>
      <a:pPr>
        <a:defRPr sz="1600">
          <a:latin typeface="+mn-lt"/>
          <a:ea typeface="+mn-ea"/>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rgbClr val="E94716"/>
            </a:solidFill>
            <a:ln>
              <a:noFill/>
            </a:ln>
            <a:effectLst/>
          </c:spPr>
          <c:invertIfNegative val="0"/>
          <c:dPt>
            <c:idx val="0"/>
            <c:invertIfNegative val="0"/>
            <c:bubble3D val="0"/>
            <c:spPr>
              <a:solidFill>
                <a:srgbClr val="FF2800"/>
              </a:solidFill>
              <a:ln>
                <a:noFill/>
              </a:ln>
              <a:effectLst/>
            </c:spPr>
            <c:extLst>
              <c:ext xmlns:c16="http://schemas.microsoft.com/office/drawing/2014/chart" uri="{C3380CC4-5D6E-409C-BE32-E72D297353CC}">
                <c16:uniqueId val="{00000001-90AF-4867-82B5-91A3410A1AF0}"/>
              </c:ext>
            </c:extLst>
          </c:dPt>
          <c:dLbls>
            <c:dLbl>
              <c:idx val="0"/>
              <c:spPr>
                <a:noFill/>
                <a:ln>
                  <a:noFill/>
                </a:ln>
                <a:effectLst/>
              </c:spPr>
              <c:txPr>
                <a:bodyPr rot="0" spcFirstLastPara="1" vertOverflow="ellipsis" vert="horz" wrap="square" anchor="ctr" anchorCtr="1"/>
                <a:lstStyle/>
                <a:p>
                  <a:pPr>
                    <a:defRPr lang="ja-JP" sz="1600" b="1" i="0" u="none" strike="noStrike" kern="1200" baseline="0">
                      <a:solidFill>
                        <a:schemeClr val="bg1"/>
                      </a:solidFill>
                      <a:latin typeface="HGPｺﾞｼｯｸE" panose="020B0900000000000000" pitchFamily="50" charset="-128"/>
                      <a:ea typeface="HGPｺﾞｼｯｸE" panose="020B0900000000000000" pitchFamily="50" charset="-128"/>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1-90AF-4867-82B5-91A3410A1AF0}"/>
                </c:ext>
              </c:extLst>
            </c:dLbl>
            <c:spPr>
              <a:noFill/>
              <a:ln>
                <a:noFill/>
              </a:ln>
              <a:effectLst/>
            </c:spPr>
            <c:txPr>
              <a:bodyPr rot="0" spcFirstLastPara="1" vertOverflow="ellipsis" vert="horz" wrap="square" anchor="ctr" anchorCtr="1"/>
              <a:lstStyle/>
              <a:p>
                <a:pPr>
                  <a:defRPr lang="ja-JP" sz="1600" b="1"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Sheet2!$B$2</c:f>
              <c:numCache>
                <c:formatCode>0%</c:formatCode>
                <c:ptCount val="1"/>
                <c:pt idx="0">
                  <c:v>0.82</c:v>
                </c:pt>
              </c:numCache>
            </c:numRef>
          </c:val>
          <c:extLst>
            <c:ext xmlns:c16="http://schemas.microsoft.com/office/drawing/2014/chart" uri="{C3380CC4-5D6E-409C-BE32-E72D297353CC}">
              <c16:uniqueId val="{00000002-90AF-4867-82B5-91A3410A1AF0}"/>
            </c:ext>
          </c:extLst>
        </c:ser>
        <c:ser>
          <c:idx val="1"/>
          <c:order val="1"/>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lang="ja-JP" sz="14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Sheet2!$B$3</c:f>
              <c:numCache>
                <c:formatCode>0%</c:formatCode>
                <c:ptCount val="1"/>
                <c:pt idx="0">
                  <c:v>0.18</c:v>
                </c:pt>
              </c:numCache>
            </c:numRef>
          </c:val>
          <c:extLst>
            <c:ext xmlns:c16="http://schemas.microsoft.com/office/drawing/2014/chart" uri="{C3380CC4-5D6E-409C-BE32-E72D297353CC}">
              <c16:uniqueId val="{00000003-90AF-4867-82B5-91A3410A1AF0}"/>
            </c:ext>
          </c:extLst>
        </c:ser>
        <c:dLbls>
          <c:dLblPos val="ctr"/>
          <c:showLegendKey val="0"/>
          <c:showVal val="1"/>
          <c:showCatName val="0"/>
          <c:showSerName val="0"/>
          <c:showPercent val="0"/>
          <c:showBubbleSize val="0"/>
        </c:dLbls>
        <c:gapWidth val="100"/>
        <c:overlap val="100"/>
        <c:axId val="868676960"/>
        <c:axId val="868675872"/>
      </c:barChart>
      <c:catAx>
        <c:axId val="868676960"/>
        <c:scaling>
          <c:orientation val="minMax"/>
        </c:scaling>
        <c:delete val="1"/>
        <c:axPos val="b"/>
        <c:majorTickMark val="none"/>
        <c:minorTickMark val="none"/>
        <c:tickLblPos val="nextTo"/>
        <c:crossAx val="868675872"/>
        <c:crosses val="autoZero"/>
        <c:auto val="1"/>
        <c:lblAlgn val="ctr"/>
        <c:lblOffset val="100"/>
        <c:noMultiLvlLbl val="0"/>
      </c:catAx>
      <c:valAx>
        <c:axId val="868675872"/>
        <c:scaling>
          <c:orientation val="minMax"/>
          <c:max val="1"/>
        </c:scaling>
        <c:delete val="0"/>
        <c:axPos val="l"/>
        <c:majorGridlines>
          <c:spPr>
            <a:ln w="9525" cap="flat" cmpd="sng" algn="ctr">
              <a:solidFill>
                <a:schemeClr val="tx1">
                  <a:lumMod val="75000"/>
                  <a:lumOff val="2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ja-JP" sz="1600" b="1"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crossAx val="868676960"/>
        <c:crosses val="autoZero"/>
        <c:crossBetween val="between"/>
        <c:majorUnit val="0.2"/>
      </c:valAx>
      <c:spPr>
        <a:solidFill>
          <a:schemeClr val="bg1"/>
        </a:solidFill>
        <a:ln>
          <a:noFill/>
        </a:ln>
        <a:effectLst/>
      </c:spPr>
    </c:plotArea>
    <c:plotVisOnly val="1"/>
    <c:dispBlanksAs val="gap"/>
    <c:showDLblsOverMax val="0"/>
  </c:chart>
  <c:spPr>
    <a:noFill/>
    <a:ln>
      <a:noFill/>
    </a:ln>
    <a:effectLst/>
  </c:spPr>
  <c:txPr>
    <a:bodyPr/>
    <a:lstStyle/>
    <a:p>
      <a:pPr>
        <a:defRPr sz="1600" b="1">
          <a:solidFill>
            <a:schemeClr val="tx1">
              <a:lumMod val="75000"/>
              <a:lumOff val="25000"/>
            </a:schemeClr>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59" cy="498056"/>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8056"/>
          </a:xfrm>
          <a:prstGeom prst="rect">
            <a:avLst/>
          </a:prstGeom>
        </p:spPr>
        <p:txBody>
          <a:bodyPr vert="horz" lIns="91430" tIns="45715" rIns="91430" bIns="45715" rtlCol="0"/>
          <a:lstStyle>
            <a:lvl1pPr algn="r">
              <a:defRPr sz="1200"/>
            </a:lvl1pPr>
          </a:lstStyle>
          <a:p>
            <a:fld id="{BE51E31B-58F4-40C5-B28E-F4E6428E2D40}"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606425" y="588963"/>
            <a:ext cx="5584825" cy="4187825"/>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79768" y="5148583"/>
            <a:ext cx="5438140" cy="3908613"/>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5"/>
            <a:ext cx="2945659" cy="49805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5"/>
            <a:ext cx="2945659" cy="498055"/>
          </a:xfrm>
          <a:prstGeom prst="rect">
            <a:avLst/>
          </a:prstGeom>
        </p:spPr>
        <p:txBody>
          <a:bodyPr vert="horz" lIns="91430" tIns="45715" rIns="91430" bIns="45715" rtlCol="0" anchor="b"/>
          <a:lstStyle>
            <a:lvl1pPr algn="r">
              <a:defRPr sz="1200"/>
            </a:lvl1pPr>
          </a:lstStyle>
          <a:p>
            <a:fld id="{9D42ABD0-7D1A-4E09-B627-17A06166555A}" type="slidenum">
              <a:rPr kumimoji="1" lang="ja-JP" altLang="en-US" smtClean="0"/>
              <a:t>‹#›</a:t>
            </a:fld>
            <a:endParaRPr kumimoji="1" lang="ja-JP" altLang="en-US"/>
          </a:p>
        </p:txBody>
      </p:sp>
    </p:spTree>
    <p:extLst>
      <p:ext uri="{BB962C8B-B14F-4D97-AF65-F5344CB8AC3E}">
        <p14:creationId xmlns:p14="http://schemas.microsoft.com/office/powerpoint/2010/main" val="33450552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tfd.metro.tokyo.jp/kk/pdf-data/21k-st05.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a:t>
            </a:fld>
            <a:endParaRPr lang="ja-JP" altLang="en-US"/>
          </a:p>
        </p:txBody>
      </p:sp>
      <p:sp>
        <p:nvSpPr>
          <p:cNvPr id="6" name="スライド イメージ プレースホルダー 5"/>
          <p:cNvSpPr>
            <a:spLocks noGrp="1" noRot="1" noChangeAspect="1"/>
          </p:cNvSpPr>
          <p:nvPr>
            <p:ph type="sldImg"/>
          </p:nvPr>
        </p:nvSpPr>
        <p:spPr>
          <a:xfrm>
            <a:off x="606425" y="588963"/>
            <a:ext cx="5584825" cy="4187825"/>
          </a:xfrm>
        </p:spPr>
      </p:sp>
      <p:sp>
        <p:nvSpPr>
          <p:cNvPr id="7" name="ノート プレースホルダー 6"/>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219179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88" indent="-174788">
              <a:buFont typeface="Arial" panose="020B0604020202020204" pitchFamily="34" charset="0"/>
              <a:buChar char="•"/>
            </a:pPr>
            <a:r>
              <a:rPr lang="ja-JP" altLang="en-US"/>
              <a:t>災害時には、地域住民の力が大きな役割を果たすことを、阪神・淡路大震災（平成７年１月１７日発生）の例を使って説明します。</a:t>
            </a:r>
            <a:endParaRPr lang="en-US" altLang="ja-JP"/>
          </a:p>
          <a:p>
            <a:pPr marL="174788" indent="-174788">
              <a:buFont typeface="Arial" panose="020B0604020202020204" pitchFamily="34" charset="0"/>
              <a:buChar char="•"/>
            </a:pPr>
            <a:r>
              <a:rPr lang="ja-JP" altLang="en-US"/>
              <a:t>阪神・淡路大震災において、倒壊家屋からの救助のうち、友人・隣人と回答したのは約３割にのぼり、災害時の地域における助け合いの重要性を確認することができます。</a:t>
            </a:r>
            <a:endParaRPr lang="en-US" altLang="ja-JP"/>
          </a:p>
          <a:p>
            <a:endParaRPr lang="en-US" altLang="ja-JP"/>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2</a:t>
            </a:fld>
            <a:endParaRPr lang="ja-JP" altLang="en-US"/>
          </a:p>
        </p:txBody>
      </p:sp>
      <p:sp>
        <p:nvSpPr>
          <p:cNvPr id="7" name="スライド イメージ プレースホルダー 6">
            <a:extLst>
              <a:ext uri="{FF2B5EF4-FFF2-40B4-BE49-F238E27FC236}">
                <a16:creationId xmlns:a16="http://schemas.microsoft.com/office/drawing/2014/main" id="{DBB03AD1-5D61-4DFE-9E6C-818CD426A665}"/>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3061928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88" indent="-174788">
              <a:buFont typeface="Arial" panose="020B0604020202020204" pitchFamily="34" charset="0"/>
              <a:buChar char="•"/>
            </a:pPr>
            <a:r>
              <a:rPr lang="ja-JP" altLang="en-US"/>
              <a:t>前のスライドに続いて、共助の重要性を事例を使って説明します。</a:t>
            </a:r>
            <a:endParaRPr lang="en-US" altLang="ja-JP"/>
          </a:p>
          <a:p>
            <a:pPr marL="174788" indent="-174788">
              <a:buFont typeface="Arial" panose="020B0604020202020204" pitchFamily="34" charset="0"/>
              <a:buChar char="•"/>
            </a:pPr>
            <a:r>
              <a:rPr lang="ja-JP" altLang="en-US"/>
              <a:t>大規模な火災に対しても地域による消火活動が行われました。</a:t>
            </a:r>
            <a:endParaRPr lang="en-US" altLang="ja-JP"/>
          </a:p>
          <a:p>
            <a:pPr marL="174788" indent="-174788">
              <a:buFont typeface="Arial" panose="020B0604020202020204" pitchFamily="34" charset="0"/>
              <a:buChar char="•"/>
            </a:pPr>
            <a:r>
              <a:rPr lang="ja-JP" altLang="en-US"/>
              <a:t>地域住民が一体となった防災活動、つまり共助が被害の拡大を防止する上でとても重要です。</a:t>
            </a:r>
            <a:endParaRPr lang="en-US" altLang="ja-JP">
              <a:hlinkClick r:id="rId3"/>
            </a:endParaRPr>
          </a:p>
          <a:p>
            <a:endParaRPr lang="en-US" altLang="ja-JP">
              <a:hlinkClick r:id="rId3"/>
            </a:endParaRPr>
          </a:p>
          <a:p>
            <a:endParaRPr lang="en-US" altLang="ja-JP"/>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3</a:t>
            </a:fld>
            <a:endParaRPr lang="ja-JP" altLang="en-US"/>
          </a:p>
        </p:txBody>
      </p:sp>
      <p:sp>
        <p:nvSpPr>
          <p:cNvPr id="7" name="スライド イメージ プレースホルダー 6">
            <a:extLst>
              <a:ext uri="{FF2B5EF4-FFF2-40B4-BE49-F238E27FC236}">
                <a16:creationId xmlns:a16="http://schemas.microsoft.com/office/drawing/2014/main" id="{B1D7B6F2-3252-4DA5-9BC6-02B35091C809}"/>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938324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88" indent="-174788">
              <a:buFont typeface="Arial" panose="020B0604020202020204" pitchFamily="34" charset="0"/>
              <a:buChar char="•"/>
            </a:pPr>
            <a:r>
              <a:rPr lang="ja-JP" altLang="en-US"/>
              <a:t>内閣府の調査では、自助による準備が不十分であることを説明します。</a:t>
            </a:r>
            <a:endParaRPr lang="en-US" altLang="ja-JP"/>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4</a:t>
            </a:fld>
            <a:endParaRPr lang="ja-JP" altLang="en-US"/>
          </a:p>
        </p:txBody>
      </p:sp>
      <p:sp>
        <p:nvSpPr>
          <p:cNvPr id="7" name="スライド イメージ プレースホルダー 6">
            <a:extLst>
              <a:ext uri="{FF2B5EF4-FFF2-40B4-BE49-F238E27FC236}">
                <a16:creationId xmlns:a16="http://schemas.microsoft.com/office/drawing/2014/main" id="{E31148FC-85F6-4C64-858A-220097513C61}"/>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2894626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88" indent="-174788">
              <a:buFont typeface="Arial" panose="020B0604020202020204" pitchFamily="34" charset="0"/>
              <a:buChar char="•"/>
            </a:pPr>
            <a:r>
              <a:rPr lang="ja-JP" altLang="en-US"/>
              <a:t>自助・共助・公助について説明します。</a:t>
            </a:r>
            <a:endParaRPr lang="en-US" altLang="ja-JP"/>
          </a:p>
          <a:p>
            <a:pPr marL="174788" indent="-174788">
              <a:buFont typeface="Arial" panose="020B0604020202020204" pitchFamily="34" charset="0"/>
              <a:buChar char="•"/>
            </a:pPr>
            <a:r>
              <a:rPr lang="ja-JP" altLang="en-US"/>
              <a:t>先の事例で紹介したように、災害時、特に災害発生直後は、「公助」には期待できないことを説明し、特に災害発生直後は、自主防災組織を中心とした「共助」による災害対応が重要であることを伝えます。</a:t>
            </a:r>
            <a:endParaRPr lang="en-US" altLang="ja-JP"/>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5</a:t>
            </a:fld>
            <a:endParaRPr lang="ja-JP" altLang="en-US"/>
          </a:p>
        </p:txBody>
      </p:sp>
      <p:sp>
        <p:nvSpPr>
          <p:cNvPr id="7" name="スライド イメージ プレースホルダー 6">
            <a:extLst>
              <a:ext uri="{FF2B5EF4-FFF2-40B4-BE49-F238E27FC236}">
                <a16:creationId xmlns:a16="http://schemas.microsoft.com/office/drawing/2014/main" id="{CCA2D005-9C3C-471A-A73F-0983FA26F910}"/>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3704440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pPr lvl="0"/>
            <a:fld id="{9D42ABD0-7D1A-4E09-B627-17A06166555A}" type="slidenum">
              <a:rPr lang="ja-JP" altLang="en-US" noProof="0" smtClean="0"/>
              <a:pPr lvl="0"/>
              <a:t>6</a:t>
            </a:fld>
            <a:endParaRPr lang="ja-JP" altLang="en-US" noProof="0"/>
          </a:p>
        </p:txBody>
      </p:sp>
      <p:sp>
        <p:nvSpPr>
          <p:cNvPr id="10" name="ノート プレースホルダー 9">
            <a:extLst>
              <a:ext uri="{FF2B5EF4-FFF2-40B4-BE49-F238E27FC236}">
                <a16:creationId xmlns:a16="http://schemas.microsoft.com/office/drawing/2014/main" id="{76F4460A-DD77-4435-AD41-2B3602967C83}"/>
              </a:ext>
            </a:extLst>
          </p:cNvPr>
          <p:cNvSpPr>
            <a:spLocks noGrp="1"/>
          </p:cNvSpPr>
          <p:nvPr>
            <p:ph type="body" idx="1"/>
          </p:nvPr>
        </p:nvSpPr>
        <p:spPr/>
        <p:txBody>
          <a:bodyPr/>
          <a:lstStyle/>
          <a:p>
            <a:r>
              <a:rPr lang="en-US" altLang="ja-JP"/>
              <a:t>【</a:t>
            </a:r>
            <a:r>
              <a:rPr lang="ja-JP" altLang="en-US"/>
              <a:t>補足説明</a:t>
            </a:r>
            <a:r>
              <a:rPr lang="en-US" altLang="ja-JP"/>
              <a:t>】</a:t>
            </a:r>
          </a:p>
          <a:p>
            <a:pPr marL="174788" indent="-174788">
              <a:buFont typeface="Arial" panose="020B0604020202020204" pitchFamily="34" charset="0"/>
              <a:buChar char="•"/>
            </a:pPr>
            <a:r>
              <a:rPr lang="ja-JP" altLang="en-US"/>
              <a:t>平成</a:t>
            </a:r>
            <a:r>
              <a:rPr lang="en-US" altLang="ja-JP"/>
              <a:t>30</a:t>
            </a:r>
            <a:r>
              <a:rPr lang="ja-JP" altLang="en-US"/>
              <a:t>年</a:t>
            </a:r>
            <a:r>
              <a:rPr lang="en-US" altLang="ja-JP"/>
              <a:t>7</a:t>
            </a:r>
            <a:r>
              <a:rPr lang="ja-JP" altLang="en-US"/>
              <a:t>月豪雨にて、土石流等により、全半壊</a:t>
            </a:r>
            <a:r>
              <a:rPr lang="en-US" altLang="ja-JP"/>
              <a:t>10</a:t>
            </a:r>
            <a:r>
              <a:rPr lang="ja-JP" altLang="en-US"/>
              <a:t>軒、床下浸水</a:t>
            </a:r>
            <a:r>
              <a:rPr lang="en-US" altLang="ja-JP"/>
              <a:t>20</a:t>
            </a:r>
            <a:r>
              <a:rPr lang="ja-JP" altLang="en-US"/>
              <a:t>軒の被害を受けましたが、地域での共助による取組みで死者やけが人がゼロであった事例です。</a:t>
            </a:r>
            <a:endParaRPr lang="en-US" altLang="ja-JP"/>
          </a:p>
          <a:p>
            <a:pPr marL="174788" indent="-174788">
              <a:buFont typeface="Arial" panose="020B0604020202020204" pitchFamily="34" charset="0"/>
              <a:buChar char="•"/>
            </a:pPr>
            <a:r>
              <a:rPr lang="ja-JP" altLang="en-US"/>
              <a:t>緊急告知ラジオは、災害時に市域の防災情報を放送するもので、自治会費で購入し全戸配布しています。</a:t>
            </a:r>
          </a:p>
          <a:p>
            <a:pPr marL="174788" indent="-174788">
              <a:buFont typeface="Arial" panose="020B0604020202020204" pitchFamily="34" charset="0"/>
              <a:buChar char="•"/>
            </a:pPr>
            <a:r>
              <a:rPr lang="ja-JP" altLang="en-US"/>
              <a:t>この他、ハザードマップを全戸に配布し周知し、住民もハザードマップを見ており土砂災害危険箇所と認識していました。</a:t>
            </a:r>
          </a:p>
          <a:p>
            <a:pPr marL="174788" indent="-174788">
              <a:buFont typeface="Arial" panose="020B0604020202020204" pitchFamily="34" charset="0"/>
              <a:buChar char="•"/>
            </a:pPr>
            <a:r>
              <a:rPr lang="ja-JP" altLang="en-US"/>
              <a:t>平成</a:t>
            </a:r>
            <a:r>
              <a:rPr lang="en-US" altLang="ja-JP"/>
              <a:t>26</a:t>
            </a:r>
            <a:r>
              <a:rPr lang="ja-JP" altLang="en-US"/>
              <a:t>年災害を受けて防災に関する取り組みを始め、年１～２回避難訓練を実施していたり、市の出前講座を受講していました。</a:t>
            </a:r>
          </a:p>
          <a:p>
            <a:endParaRPr lang="ja-JP" altLang="en-US"/>
          </a:p>
        </p:txBody>
      </p:sp>
      <p:sp>
        <p:nvSpPr>
          <p:cNvPr id="13" name="スライド イメージ プレースホルダー 12">
            <a:extLst>
              <a:ext uri="{FF2B5EF4-FFF2-40B4-BE49-F238E27FC236}">
                <a16:creationId xmlns:a16="http://schemas.microsoft.com/office/drawing/2014/main" id="{870E6976-BD88-4483-9966-40D472784C02}"/>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351699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88" indent="-174788">
              <a:buFont typeface="Arial" panose="020B0604020202020204" pitchFamily="34" charset="0"/>
              <a:buChar char="•"/>
            </a:pPr>
            <a:r>
              <a:rPr lang="ja-JP" altLang="en-US"/>
              <a:t>中項目「２．自主防災活動の必要性」で学んだことをまとめます。</a:t>
            </a:r>
            <a:endParaRPr lang="en-US" altLang="ja-JP"/>
          </a:p>
          <a:p>
            <a:pPr lvl="1"/>
            <a:endParaRPr lang="ja-JP" altLang="en-US"/>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7</a:t>
            </a:fld>
            <a:endParaRPr lang="ja-JP" altLang="en-US"/>
          </a:p>
        </p:txBody>
      </p:sp>
      <p:sp>
        <p:nvSpPr>
          <p:cNvPr id="6" name="スライド イメージ プレースホルダー 5">
            <a:extLst>
              <a:ext uri="{FF2B5EF4-FFF2-40B4-BE49-F238E27FC236}">
                <a16:creationId xmlns:a16="http://schemas.microsoft.com/office/drawing/2014/main" id="{7E814194-C93E-4AF8-803F-42F9544CD77D}"/>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3729533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F063C3AE-A6B3-4AB6-9C2D-646304FD865B}"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a:extLst>
              <a:ext uri="{FF2B5EF4-FFF2-40B4-BE49-F238E27FC236}">
                <a16:creationId xmlns:a16="http://schemas.microsoft.com/office/drawing/2014/main" id="{F126F7ED-BDC0-44DB-A17E-DE20B42858F1}"/>
              </a:ext>
            </a:extLst>
          </p:cNvPr>
          <p:cNvSpPr>
            <a:spLocks noGrp="1"/>
          </p:cNvSpPr>
          <p:nvPr>
            <p:ph type="sldNum" sz="quarter" idx="12"/>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9791967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四角形: 角を丸くする 1">
            <a:extLst>
              <a:ext uri="{FF2B5EF4-FFF2-40B4-BE49-F238E27FC236}">
                <a16:creationId xmlns:a16="http://schemas.microsoft.com/office/drawing/2014/main" id="{150C7320-175F-477A-9123-FAA5BC77DEC6}"/>
              </a:ext>
            </a:extLst>
          </p:cNvPr>
          <p:cNvSpPr/>
          <p:nvPr userDrawn="1"/>
        </p:nvSpPr>
        <p:spPr>
          <a:xfrm>
            <a:off x="431800" y="431800"/>
            <a:ext cx="8280400" cy="6061075"/>
          </a:xfrm>
          <a:prstGeom prst="roundRect">
            <a:avLst>
              <a:gd name="adj" fmla="val 4514"/>
            </a:avLst>
          </a:prstGeom>
          <a:solidFill>
            <a:schemeClr val="bg1"/>
          </a:solidFill>
          <a:ln w="3810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038454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70143924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7BD420-80C1-4C5F-BFAE-043128BC8D74}"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2927223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48C694-695C-47E5-9F13-D1E8FF7DB8E7}"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2747731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48FA97E-FA00-4788-9F1A-C81F500465D0}"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3608189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4164763-E8E2-4C1F-8756-BB316BCA2A0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3067377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69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17414229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8575"/>
            <a:ext cx="9144000" cy="650083"/>
          </a:xfrm>
          <a:prstGeom prst="rect">
            <a:avLst/>
          </a:prstGeom>
          <a:solidFill>
            <a:schemeClr val="accent4">
              <a:lumMod val="75000"/>
            </a:schemeClr>
          </a:solidFill>
        </p:spPr>
        <p:txBody>
          <a:bodyPr lIns="288000">
            <a:noAutofit/>
          </a:bodyPr>
          <a:lstStyle>
            <a:lvl1pPr algn="l">
              <a:defRPr sz="3200" b="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244142596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91ED49BB-BC92-46F8-AAEF-93E5D653CF29}"/>
              </a:ext>
            </a:extLst>
          </p:cNvPr>
          <p:cNvSpPr/>
          <p:nvPr userDrawn="1"/>
        </p:nvSpPr>
        <p:spPr>
          <a:xfrm>
            <a:off x="0" y="0"/>
            <a:ext cx="91440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4" descr="「ピクトグラム　フリー　ペン」の画像検索結果">
            <a:extLst>
              <a:ext uri="{FF2B5EF4-FFF2-40B4-BE49-F238E27FC236}">
                <a16:creationId xmlns:a16="http://schemas.microsoft.com/office/drawing/2014/main" id="{66DE3B5C-31B0-429C-A63C-E937CCF669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8296" y="-43312"/>
            <a:ext cx="890226" cy="890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74803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376354-C1CC-44FA-8010-C16429120441}"/>
              </a:ext>
            </a:extLst>
          </p:cNvPr>
          <p:cNvSpPr/>
          <p:nvPr userDrawn="1"/>
        </p:nvSpPr>
        <p:spPr>
          <a:xfrm>
            <a:off x="174171" y="159656"/>
            <a:ext cx="8781143" cy="65169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621392" y="1550082"/>
            <a:ext cx="7886700" cy="2513918"/>
          </a:xfrm>
          <a:prstGeom prst="rect">
            <a:avLst/>
          </a:prstGeom>
        </p:spPr>
        <p:txBody>
          <a:bodyPr anchor="b">
            <a:normAutofit/>
          </a:bodyPr>
          <a:lstStyle>
            <a:lvl1pPr algn="ctr">
              <a:defRPr sz="5400">
                <a:latin typeface="ＭＳ ゴシック" panose="020B0609070205080204" pitchFamily="49" charset="-128"/>
                <a:ea typeface="ＭＳ ゴシック" panose="020B0609070205080204" pitchFamily="49" charset="-128"/>
              </a:defRPr>
            </a:lvl1pPr>
          </a:lstStyle>
          <a:p>
            <a:r>
              <a:rPr lang="ja-JP" altLang="en-US"/>
              <a:t>マスター タイトルの書式設定</a:t>
            </a:r>
            <a:endParaRPr lang="en-US"/>
          </a:p>
        </p:txBody>
      </p:sp>
      <p:sp>
        <p:nvSpPr>
          <p:cNvPr id="8" name="正方形/長方形 7">
            <a:extLst>
              <a:ext uri="{FF2B5EF4-FFF2-40B4-BE49-F238E27FC236}">
                <a16:creationId xmlns:a16="http://schemas.microsoft.com/office/drawing/2014/main" id="{063C3407-5301-48D5-9F86-3F8F09C086D3}"/>
              </a:ext>
            </a:extLst>
          </p:cNvPr>
          <p:cNvSpPr/>
          <p:nvPr userDrawn="1"/>
        </p:nvSpPr>
        <p:spPr>
          <a:xfrm>
            <a:off x="621392" y="4557486"/>
            <a:ext cx="7886700"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91600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2AF33627-8408-484C-82E0-FBBA0B252109}"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13691080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33AC838-1347-42DC-8205-9FF0B7D30B46}" type="datetime1">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419492668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4B051BF7-F66B-4531-BCC4-5D7F93C53213}" type="datetime1">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129393644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91ED49BB-BC92-46F8-AAEF-93E5D653CF29}"/>
              </a:ext>
            </a:extLst>
          </p:cNvPr>
          <p:cNvSpPr/>
          <p:nvPr userDrawn="1"/>
        </p:nvSpPr>
        <p:spPr>
          <a:xfrm>
            <a:off x="0" y="0"/>
            <a:ext cx="9144000" cy="6858000"/>
          </a:xfrm>
          <a:prstGeom prst="rect">
            <a:avLst/>
          </a:prstGeom>
          <a:solidFill>
            <a:srgbClr val="52B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4070416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85713-B5C3-436A-892A-C08907ECB122}" type="datetime1">
              <a:rPr kumimoji="1" lang="ja-JP" altLang="en-US" smtClean="0"/>
              <a:t>2024/3/29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Slide Number Placeholder 5">
            <a:extLst>
              <a:ext uri="{FF2B5EF4-FFF2-40B4-BE49-F238E27FC236}">
                <a16:creationId xmlns:a16="http://schemas.microsoft.com/office/drawing/2014/main" id="{B555D78C-C07B-4496-8064-6477A607102C}"/>
              </a:ext>
            </a:extLst>
          </p:cNvPr>
          <p:cNvSpPr>
            <a:spLocks noGrp="1"/>
          </p:cNvSpPr>
          <p:nvPr>
            <p:ph type="sldNum" sz="quarter" idx="4"/>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642501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6" r:id="rId4"/>
    <p:sldLayoutId id="2147483663" r:id="rId5"/>
    <p:sldLayoutId id="2147483664" r:id="rId6"/>
    <p:sldLayoutId id="2147483665" r:id="rId7"/>
    <p:sldLayoutId id="2147483666" r:id="rId8"/>
    <p:sldLayoutId id="2147483667" r:id="rId9"/>
    <p:sldLayoutId id="2147483673" r:id="rId10"/>
    <p:sldLayoutId id="2147483674" r:id="rId11"/>
    <p:sldLayoutId id="2147483668" r:id="rId12"/>
    <p:sldLayoutId id="2147483669" r:id="rId13"/>
    <p:sldLayoutId id="2147483670" r:id="rId14"/>
    <p:sldLayoutId id="2147483671"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71EE8E1-BA55-4D79-B92C-5A86F1512B3E}"/>
              </a:ext>
            </a:extLst>
          </p:cNvPr>
          <p:cNvSpPr>
            <a:spLocks noGrp="1"/>
          </p:cNvSpPr>
          <p:nvPr>
            <p:ph type="title"/>
          </p:nvPr>
        </p:nvSpPr>
        <p:spPr>
          <a:xfrm>
            <a:off x="621392" y="1550082"/>
            <a:ext cx="8294008" cy="2513918"/>
          </a:xfrm>
        </p:spPr>
        <p:txBody>
          <a:bodyPr/>
          <a:lstStyle/>
          <a:p>
            <a:pPr algn="l"/>
            <a:r>
              <a:rPr lang="en-US" altLang="ja-JP" dirty="0">
                <a:solidFill>
                  <a:schemeClr val="tx1">
                    <a:lumMod val="75000"/>
                    <a:lumOff val="25000"/>
                  </a:schemeClr>
                </a:solidFill>
                <a:latin typeface="HGPｺﾞｼｯｸE" panose="020B0900000000000000" pitchFamily="50" charset="-128"/>
                <a:ea typeface="HGPｺﾞｼｯｸE" panose="020B0900000000000000" pitchFamily="50" charset="-128"/>
              </a:rPr>
              <a:t>C4</a:t>
            </a:r>
            <a:r>
              <a:rPr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rPr>
              <a:t>．自主防災活動の必要性</a:t>
            </a:r>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 name="テキスト プレースホルダー 1">
            <a:extLst>
              <a:ext uri="{FF2B5EF4-FFF2-40B4-BE49-F238E27FC236}">
                <a16:creationId xmlns:a16="http://schemas.microsoft.com/office/drawing/2014/main" id="{55211609-CAB9-4123-8AAB-8A998328018B}"/>
              </a:ext>
            </a:extLst>
          </p:cNvPr>
          <p:cNvSpPr>
            <a:spLocks noGrp="1"/>
          </p:cNvSpPr>
          <p:nvPr>
            <p:ph type="body" idx="4294967295"/>
          </p:nvPr>
        </p:nvSpPr>
        <p:spPr>
          <a:xfrm>
            <a:off x="621392" y="4589465"/>
            <a:ext cx="7886700" cy="84136"/>
          </a:xfrm>
        </p:spPr>
        <p:txBody>
          <a:bodyPr>
            <a:normAutofit fontScale="25000" lnSpcReduction="20000"/>
          </a:bodyPr>
          <a:lstStyle/>
          <a:p>
            <a:endParaRPr kumimoji="1" lang="ja-JP" altLang="en-US"/>
          </a:p>
        </p:txBody>
      </p:sp>
      <p:sp>
        <p:nvSpPr>
          <p:cNvPr id="5" name="正方形/長方形 4">
            <a:extLst>
              <a:ext uri="{FF2B5EF4-FFF2-40B4-BE49-F238E27FC236}">
                <a16:creationId xmlns:a16="http://schemas.microsoft.com/office/drawing/2014/main" id="{EC61091B-EB4E-4C60-87DA-00B11F5728B4}"/>
              </a:ext>
            </a:extLst>
          </p:cNvPr>
          <p:cNvSpPr/>
          <p:nvPr/>
        </p:nvSpPr>
        <p:spPr>
          <a:xfrm>
            <a:off x="7704967" y="266041"/>
            <a:ext cx="1049867" cy="372533"/>
          </a:xfrm>
          <a:prstGeom prst="rect">
            <a:avLst/>
          </a:prstGeom>
          <a:solidFill>
            <a:srgbClr val="FFFF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chemeClr val="tx1">
                    <a:lumMod val="65000"/>
                    <a:lumOff val="35000"/>
                  </a:schemeClr>
                </a:solidFill>
                <a:latin typeface="HGPｺﾞｼｯｸE" panose="020B0900000000000000" pitchFamily="50" charset="-128"/>
                <a:ea typeface="HGPｺﾞｼｯｸE" panose="020B0900000000000000" pitchFamily="50" charset="-128"/>
              </a:rPr>
              <a:t>10</a:t>
            </a:r>
            <a:r>
              <a:rPr kumimoji="1" lang="ja-JP" altLang="en-US">
                <a:solidFill>
                  <a:schemeClr val="tx1">
                    <a:lumMod val="65000"/>
                    <a:lumOff val="35000"/>
                  </a:schemeClr>
                </a:solidFill>
                <a:latin typeface="HGPｺﾞｼｯｸE" panose="020B0900000000000000" pitchFamily="50" charset="-128"/>
                <a:ea typeface="HGPｺﾞｼｯｸE" panose="020B0900000000000000" pitchFamily="50" charset="-128"/>
              </a:rPr>
              <a:t>分</a:t>
            </a:r>
          </a:p>
        </p:txBody>
      </p:sp>
    </p:spTree>
    <p:extLst>
      <p:ext uri="{BB962C8B-B14F-4D97-AF65-F5344CB8AC3E}">
        <p14:creationId xmlns:p14="http://schemas.microsoft.com/office/powerpoint/2010/main" val="1761385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70D3A5-2CCE-496C-8D55-8A6C982233D5}"/>
              </a:ext>
            </a:extLst>
          </p:cNvPr>
          <p:cNvSpPr>
            <a:spLocks noGrp="1"/>
          </p:cNvSpPr>
          <p:nvPr>
            <p:ph type="title"/>
          </p:nvPr>
        </p:nvSpPr>
        <p:spPr>
          <a:xfrm>
            <a:off x="0" y="-2448"/>
            <a:ext cx="9144000" cy="752949"/>
          </a:xfrm>
        </p:spPr>
        <p:txBody>
          <a:bodyPr/>
          <a:lstStyle/>
          <a:p>
            <a:r>
              <a:rPr lang="ja-JP" altLang="en-US"/>
              <a:t>災害が発生した地域における対応の実態</a:t>
            </a:r>
            <a:r>
              <a:rPr lang="ja-JP" altLang="en-US" sz="2000"/>
              <a:t>　</a:t>
            </a:r>
            <a:br>
              <a:rPr lang="en-US" altLang="ja-JP" sz="2000"/>
            </a:br>
            <a:r>
              <a:rPr lang="ja-JP" altLang="en-US" sz="2000"/>
              <a:t>　　　（救助活動の実態）</a:t>
            </a:r>
            <a:endParaRPr kumimoji="1" lang="ja-JP" altLang="en-US"/>
          </a:p>
        </p:txBody>
      </p:sp>
      <p:sp>
        <p:nvSpPr>
          <p:cNvPr id="4" name="スライド番号プレースホルダー 3">
            <a:extLst>
              <a:ext uri="{FF2B5EF4-FFF2-40B4-BE49-F238E27FC236}">
                <a16:creationId xmlns:a16="http://schemas.microsoft.com/office/drawing/2014/main" id="{CDBAE796-CAD4-40A3-ACE6-1E13E4CD6DE9}"/>
              </a:ext>
            </a:extLst>
          </p:cNvPr>
          <p:cNvSpPr>
            <a:spLocks noGrp="1"/>
          </p:cNvSpPr>
          <p:nvPr>
            <p:ph type="sldNum" sz="quarter" idx="12"/>
          </p:nvPr>
        </p:nvSpPr>
        <p:spPr/>
        <p:txBody>
          <a:bodyPr/>
          <a:lstStyle/>
          <a:p>
            <a:fld id="{48C0FCB9-D989-46F1-965E-624BDAC7E129}" type="slidenum">
              <a:rPr kumimoji="1" lang="ja-JP" altLang="en-US" smtClean="0"/>
              <a:pPr/>
              <a:t>2</a:t>
            </a:fld>
            <a:endParaRPr kumimoji="1" lang="ja-JP" altLang="en-US"/>
          </a:p>
        </p:txBody>
      </p:sp>
      <p:grpSp>
        <p:nvGrpSpPr>
          <p:cNvPr id="20" name="グループ化 19">
            <a:extLst>
              <a:ext uri="{FF2B5EF4-FFF2-40B4-BE49-F238E27FC236}">
                <a16:creationId xmlns:a16="http://schemas.microsoft.com/office/drawing/2014/main" id="{1713AD83-DC80-441A-9E16-06BE16E9BC5B}"/>
              </a:ext>
            </a:extLst>
          </p:cNvPr>
          <p:cNvGrpSpPr/>
          <p:nvPr/>
        </p:nvGrpSpPr>
        <p:grpSpPr>
          <a:xfrm>
            <a:off x="292101" y="2434746"/>
            <a:ext cx="4273549" cy="4280928"/>
            <a:chOff x="310140" y="2073516"/>
            <a:chExt cx="4273549" cy="4280928"/>
          </a:xfrm>
        </p:grpSpPr>
        <p:graphicFrame>
          <p:nvGraphicFramePr>
            <p:cNvPr id="5" name="コンテンツ プレースホルダー 7">
              <a:extLst>
                <a:ext uri="{FF2B5EF4-FFF2-40B4-BE49-F238E27FC236}">
                  <a16:creationId xmlns:a16="http://schemas.microsoft.com/office/drawing/2014/main" id="{290C6FBE-4E10-4EE8-B441-7546A7E7C6B5}"/>
                </a:ext>
              </a:extLst>
            </p:cNvPr>
            <p:cNvGraphicFramePr>
              <a:graphicFrameLocks/>
            </p:cNvGraphicFramePr>
            <p:nvPr>
              <p:extLst>
                <p:ext uri="{D42A27DB-BD31-4B8C-83A1-F6EECF244321}">
                  <p14:modId xmlns:p14="http://schemas.microsoft.com/office/powerpoint/2010/main" val="631173475"/>
                </p:ext>
              </p:extLst>
            </p:nvPr>
          </p:nvGraphicFramePr>
          <p:xfrm>
            <a:off x="1473442" y="2073516"/>
            <a:ext cx="3110247" cy="4280928"/>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a:extLst>
                <a:ext uri="{FF2B5EF4-FFF2-40B4-BE49-F238E27FC236}">
                  <a16:creationId xmlns:a16="http://schemas.microsoft.com/office/drawing/2014/main" id="{88B23875-7513-4E4F-9CC1-BF27909C7E3B}"/>
                </a:ext>
              </a:extLst>
            </p:cNvPr>
            <p:cNvSpPr txBox="1"/>
            <p:nvPr/>
          </p:nvSpPr>
          <p:spPr>
            <a:xfrm>
              <a:off x="875290" y="2433319"/>
              <a:ext cx="723900" cy="307975"/>
            </a:xfrm>
            <a:prstGeom prst="rect">
              <a:avLst/>
            </a:prstGeom>
            <a:noFill/>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その他</a:t>
              </a:r>
            </a:p>
          </p:txBody>
        </p:sp>
        <p:sp>
          <p:nvSpPr>
            <p:cNvPr id="8" name="テキスト ボックス 7">
              <a:extLst>
                <a:ext uri="{FF2B5EF4-FFF2-40B4-BE49-F238E27FC236}">
                  <a16:creationId xmlns:a16="http://schemas.microsoft.com/office/drawing/2014/main" id="{3E2CD937-F633-4AE9-83CE-0F758363D479}"/>
                </a:ext>
              </a:extLst>
            </p:cNvPr>
            <p:cNvSpPr txBox="1"/>
            <p:nvPr/>
          </p:nvSpPr>
          <p:spPr>
            <a:xfrm>
              <a:off x="707600" y="2982594"/>
              <a:ext cx="891590" cy="307777"/>
            </a:xfrm>
            <a:prstGeom prst="rect">
              <a:avLst/>
            </a:prstGeom>
            <a:noFill/>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救助隊に</a:t>
              </a:r>
            </a:p>
          </p:txBody>
        </p:sp>
        <p:sp>
          <p:nvSpPr>
            <p:cNvPr id="9" name="テキスト ボックス 8">
              <a:extLst>
                <a:ext uri="{FF2B5EF4-FFF2-40B4-BE49-F238E27FC236}">
                  <a16:creationId xmlns:a16="http://schemas.microsoft.com/office/drawing/2014/main" id="{08398480-2DF6-47E4-B124-7A9911527711}"/>
                </a:ext>
              </a:extLst>
            </p:cNvPr>
            <p:cNvSpPr txBox="1"/>
            <p:nvPr/>
          </p:nvSpPr>
          <p:spPr>
            <a:xfrm>
              <a:off x="695902" y="3546157"/>
              <a:ext cx="903288" cy="306387"/>
            </a:xfrm>
            <a:prstGeom prst="rect">
              <a:avLst/>
            </a:prstGeom>
            <a:noFill/>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通行人に</a:t>
              </a:r>
            </a:p>
          </p:txBody>
        </p:sp>
        <p:sp>
          <p:nvSpPr>
            <p:cNvPr id="10" name="テキスト ボックス 9">
              <a:extLst>
                <a:ext uri="{FF2B5EF4-FFF2-40B4-BE49-F238E27FC236}">
                  <a16:creationId xmlns:a16="http://schemas.microsoft.com/office/drawing/2014/main" id="{AECD71A2-0A24-4B76-841E-31C64475A660}"/>
                </a:ext>
              </a:extLst>
            </p:cNvPr>
            <p:cNvSpPr txBox="1"/>
            <p:nvPr/>
          </p:nvSpPr>
          <p:spPr>
            <a:xfrm>
              <a:off x="310140" y="4111307"/>
              <a:ext cx="1289050" cy="339725"/>
            </a:xfrm>
            <a:prstGeom prst="rect">
              <a:avLst/>
            </a:prstGeom>
            <a:noFill/>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友人･隣人</a:t>
              </a:r>
              <a:r>
                <a:rPr kumimoji="1" lang="ja-JP" altLang="en-US" sz="14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に</a:t>
              </a:r>
            </a:p>
          </p:txBody>
        </p:sp>
        <p:sp>
          <p:nvSpPr>
            <p:cNvPr id="11" name="テキスト ボックス 10">
              <a:extLst>
                <a:ext uri="{FF2B5EF4-FFF2-40B4-BE49-F238E27FC236}">
                  <a16:creationId xmlns:a16="http://schemas.microsoft.com/office/drawing/2014/main" id="{E7D72D54-9A6B-4BA0-A7DB-0C5D3EBB12F4}"/>
                </a:ext>
              </a:extLst>
            </p:cNvPr>
            <p:cNvSpPr txBox="1"/>
            <p:nvPr/>
          </p:nvSpPr>
          <p:spPr>
            <a:xfrm>
              <a:off x="824490" y="4673282"/>
              <a:ext cx="774700" cy="339725"/>
            </a:xfrm>
            <a:prstGeom prst="rect">
              <a:avLst/>
            </a:prstGeom>
            <a:noFill/>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家族</a:t>
              </a:r>
              <a:r>
                <a:rPr kumimoji="1" lang="ja-JP" altLang="en-US" sz="14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に</a:t>
              </a:r>
            </a:p>
          </p:txBody>
        </p:sp>
        <p:sp>
          <p:nvSpPr>
            <p:cNvPr id="12" name="テキスト ボックス 11">
              <a:extLst>
                <a:ext uri="{FF2B5EF4-FFF2-40B4-BE49-F238E27FC236}">
                  <a16:creationId xmlns:a16="http://schemas.microsoft.com/office/drawing/2014/main" id="{CEBF6406-E7C6-4D29-AB47-76066AE06BDB}"/>
                </a:ext>
              </a:extLst>
            </p:cNvPr>
            <p:cNvSpPr txBox="1"/>
            <p:nvPr/>
          </p:nvSpPr>
          <p:spPr>
            <a:xfrm>
              <a:off x="824490" y="5247957"/>
              <a:ext cx="774700" cy="339725"/>
            </a:xfrm>
            <a:prstGeom prst="rect">
              <a:avLst/>
            </a:prstGeom>
            <a:noFill/>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自力</a:t>
              </a:r>
              <a:r>
                <a:rPr kumimoji="1" lang="ja-JP" altLang="en-US" sz="14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で</a:t>
              </a:r>
            </a:p>
          </p:txBody>
        </p:sp>
        <p:sp>
          <p:nvSpPr>
            <p:cNvPr id="13" name="テキスト ボックス 12">
              <a:extLst>
                <a:ext uri="{FF2B5EF4-FFF2-40B4-BE49-F238E27FC236}">
                  <a16:creationId xmlns:a16="http://schemas.microsoft.com/office/drawing/2014/main" id="{66B4003D-00A1-4E17-992A-BBE4CB154BB3}"/>
                </a:ext>
              </a:extLst>
            </p:cNvPr>
            <p:cNvSpPr txBox="1"/>
            <p:nvPr/>
          </p:nvSpPr>
          <p:spPr>
            <a:xfrm>
              <a:off x="907040" y="5808344"/>
              <a:ext cx="410690" cy="307777"/>
            </a:xfrm>
            <a:prstGeom prst="rect">
              <a:avLst/>
            </a:prstGeom>
            <a:no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a:t>
              </a:r>
              <a:endParaRPr kumimoji="1" lang="ja-JP" altLang="en-US" sz="1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grpSp>
      <p:sp>
        <p:nvSpPr>
          <p:cNvPr id="14" name="正方形/長方形 13">
            <a:extLst>
              <a:ext uri="{FF2B5EF4-FFF2-40B4-BE49-F238E27FC236}">
                <a16:creationId xmlns:a16="http://schemas.microsoft.com/office/drawing/2014/main" id="{4C27B9F0-7200-4C92-944C-879259BA8B45}"/>
              </a:ext>
            </a:extLst>
          </p:cNvPr>
          <p:cNvSpPr/>
          <p:nvPr/>
        </p:nvSpPr>
        <p:spPr>
          <a:xfrm>
            <a:off x="4928978" y="2405807"/>
            <a:ext cx="3693419" cy="1110519"/>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HGPｺﾞｼｯｸE" panose="020B0900000000000000" pitchFamily="50" charset="-128"/>
              <a:ea typeface="HGPｺﾞｼｯｸE" panose="020B0900000000000000" pitchFamily="50" charset="-128"/>
            </a:endParaRPr>
          </a:p>
        </p:txBody>
      </p:sp>
      <p:sp>
        <p:nvSpPr>
          <p:cNvPr id="15" name="テキスト ボックス 14">
            <a:extLst>
              <a:ext uri="{FF2B5EF4-FFF2-40B4-BE49-F238E27FC236}">
                <a16:creationId xmlns:a16="http://schemas.microsoft.com/office/drawing/2014/main" id="{C724DA2B-1C21-4D72-83A9-D36E52362E36}"/>
              </a:ext>
            </a:extLst>
          </p:cNvPr>
          <p:cNvSpPr txBox="1"/>
          <p:nvPr/>
        </p:nvSpPr>
        <p:spPr>
          <a:xfrm>
            <a:off x="4890185" y="2543920"/>
            <a:ext cx="3738562" cy="83026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災害時（特に直後）は</a:t>
            </a:r>
            <a:endParaRPr kumimoji="1" lang="en-US" altLang="ja-JP"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a:t>
            </a:r>
            <a:r>
              <a:rPr kumimoji="1" lang="ja-JP" altLang="en-US" sz="2400" b="1" i="0" u="sng" strike="noStrike" kern="1200" cap="none" spc="0" normalizeH="0" baseline="0" noProof="0">
                <a:ln>
                  <a:noFill/>
                </a:ln>
                <a:solidFill>
                  <a:srgbClr val="FF9900"/>
                </a:solidFill>
                <a:effectLst/>
                <a:uLnTx/>
                <a:uFillTx/>
                <a:latin typeface="HGPｺﾞｼｯｸE" panose="020B0900000000000000" pitchFamily="50" charset="-128"/>
                <a:ea typeface="HGPｺﾞｼｯｸE" panose="020B0900000000000000" pitchFamily="50" charset="-128"/>
              </a:rPr>
              <a:t>公助</a:t>
            </a:r>
            <a:r>
              <a:rPr kumimoji="1" lang="ja-JP" altLang="en-US"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」が間に合わない</a:t>
            </a:r>
          </a:p>
        </p:txBody>
      </p:sp>
      <p:sp>
        <p:nvSpPr>
          <p:cNvPr id="17" name="右矢印 32">
            <a:extLst>
              <a:ext uri="{FF2B5EF4-FFF2-40B4-BE49-F238E27FC236}">
                <a16:creationId xmlns:a16="http://schemas.microsoft.com/office/drawing/2014/main" id="{B44524A4-49A4-4335-A0A5-EADB24E12EB8}"/>
              </a:ext>
            </a:extLst>
          </p:cNvPr>
          <p:cNvSpPr/>
          <p:nvPr/>
        </p:nvSpPr>
        <p:spPr>
          <a:xfrm rot="5400000">
            <a:off x="6449225" y="3837820"/>
            <a:ext cx="714141" cy="585412"/>
          </a:xfrm>
          <a:prstGeom prst="rightArrow">
            <a:avLst/>
          </a:prstGeom>
          <a:solidFill>
            <a:srgbClr val="35A16B"/>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HGPｺﾞｼｯｸE" panose="020B0900000000000000" pitchFamily="50" charset="-128"/>
              <a:ea typeface="HGPｺﾞｼｯｸE" panose="020B0900000000000000" pitchFamily="50" charset="-128"/>
            </a:endParaRPr>
          </a:p>
        </p:txBody>
      </p:sp>
      <p:sp>
        <p:nvSpPr>
          <p:cNvPr id="18" name="テキスト ボックス 17">
            <a:extLst>
              <a:ext uri="{FF2B5EF4-FFF2-40B4-BE49-F238E27FC236}">
                <a16:creationId xmlns:a16="http://schemas.microsoft.com/office/drawing/2014/main" id="{75EA302C-D8C8-42D8-8D50-A6D622384835}"/>
              </a:ext>
            </a:extLst>
          </p:cNvPr>
          <p:cNvSpPr txBox="1"/>
          <p:nvPr/>
        </p:nvSpPr>
        <p:spPr>
          <a:xfrm>
            <a:off x="4890185" y="4896910"/>
            <a:ext cx="3738562" cy="120032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直後は</a:t>
            </a:r>
            <a:endParaRPr kumimoji="1" lang="en-US" altLang="ja-JP"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a:t>
            </a:r>
            <a:r>
              <a:rPr kumimoji="1" lang="ja-JP" altLang="en-US" sz="2400" b="1" i="0" u="sng" strike="noStrike" kern="1200" cap="none" spc="0" normalizeH="0" baseline="0" noProof="0">
                <a:ln>
                  <a:noFill/>
                </a:ln>
                <a:solidFill>
                  <a:srgbClr val="52BBCE"/>
                </a:solidFill>
                <a:effectLst/>
                <a:uLnTx/>
                <a:uFillTx/>
                <a:latin typeface="HGPｺﾞｼｯｸE" panose="020B0900000000000000" pitchFamily="50" charset="-128"/>
                <a:ea typeface="HGPｺﾞｼｯｸE" panose="020B0900000000000000" pitchFamily="50" charset="-128"/>
              </a:rPr>
              <a:t>自助</a:t>
            </a:r>
            <a:r>
              <a:rPr kumimoji="1" lang="ja-JP" altLang="en-US"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」と「</a:t>
            </a:r>
            <a:r>
              <a:rPr kumimoji="1" lang="ja-JP" altLang="en-US" sz="2400" b="1" i="0" u="sng" strike="noStrike" kern="1200" cap="none" spc="0" normalizeH="0" baseline="0" noProof="0">
                <a:ln>
                  <a:noFill/>
                </a:ln>
                <a:solidFill>
                  <a:schemeClr val="accent6">
                    <a:lumMod val="75000"/>
                  </a:schemeClr>
                </a:solidFill>
                <a:effectLst/>
                <a:uLnTx/>
                <a:uFillTx/>
                <a:latin typeface="HGPｺﾞｼｯｸE" panose="020B0900000000000000" pitchFamily="50" charset="-128"/>
                <a:ea typeface="HGPｺﾞｼｯｸE" panose="020B0900000000000000" pitchFamily="50" charset="-128"/>
              </a:rPr>
              <a:t>共助</a:t>
            </a:r>
            <a:r>
              <a:rPr kumimoji="1" lang="ja-JP" altLang="en-US"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」で</a:t>
            </a:r>
            <a:endParaRPr kumimoji="1" lang="en-US" altLang="ja-JP"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守り抜く必要</a:t>
            </a:r>
          </a:p>
        </p:txBody>
      </p:sp>
      <p:sp>
        <p:nvSpPr>
          <p:cNvPr id="19" name="正方形/長方形 18">
            <a:extLst>
              <a:ext uri="{FF2B5EF4-FFF2-40B4-BE49-F238E27FC236}">
                <a16:creationId xmlns:a16="http://schemas.microsoft.com/office/drawing/2014/main" id="{EE95A5AA-78A6-4812-BBE3-E492192C6DAC}"/>
              </a:ext>
            </a:extLst>
          </p:cNvPr>
          <p:cNvSpPr/>
          <p:nvPr/>
        </p:nvSpPr>
        <p:spPr>
          <a:xfrm>
            <a:off x="4935328" y="4679685"/>
            <a:ext cx="3693419" cy="1628197"/>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HGPｺﾞｼｯｸE" panose="020B0900000000000000" pitchFamily="50" charset="-128"/>
              <a:ea typeface="HGPｺﾞｼｯｸE" panose="020B0900000000000000" pitchFamily="50" charset="-128"/>
            </a:endParaRPr>
          </a:p>
        </p:txBody>
      </p:sp>
      <p:sp>
        <p:nvSpPr>
          <p:cNvPr id="6" name="四角形: 角を丸くする 5">
            <a:extLst>
              <a:ext uri="{FF2B5EF4-FFF2-40B4-BE49-F238E27FC236}">
                <a16:creationId xmlns:a16="http://schemas.microsoft.com/office/drawing/2014/main" id="{53108EA2-2D59-499F-93BF-EA5CB885C889}"/>
              </a:ext>
            </a:extLst>
          </p:cNvPr>
          <p:cNvSpPr/>
          <p:nvPr/>
        </p:nvSpPr>
        <p:spPr>
          <a:xfrm>
            <a:off x="265689" y="1869366"/>
            <a:ext cx="8495134" cy="4929509"/>
          </a:xfrm>
          <a:prstGeom prst="roundRect">
            <a:avLst>
              <a:gd name="adj" fmla="val 0"/>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E84A34E4-BCF7-4543-8A61-6B12C9D00303}"/>
              </a:ext>
            </a:extLst>
          </p:cNvPr>
          <p:cNvSpPr txBox="1"/>
          <p:nvPr/>
        </p:nvSpPr>
        <p:spPr>
          <a:xfrm>
            <a:off x="462121" y="1942772"/>
            <a:ext cx="4311145" cy="646331"/>
          </a:xfrm>
          <a:prstGeom prst="rect">
            <a:avLst/>
          </a:prstGeom>
          <a:noFill/>
        </p:spPr>
        <p:txBody>
          <a:bodyPr wrap="square" rtlCol="0">
            <a:spAutoFit/>
          </a:bodyPr>
          <a:lstStyle/>
          <a:p>
            <a:pPr algn="ct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阪神・淡路大震災における倒壊家屋からの救助活動の主体</a:t>
            </a:r>
            <a:endPar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2" name="テキスト プレースホルダー 8">
            <a:extLst>
              <a:ext uri="{FF2B5EF4-FFF2-40B4-BE49-F238E27FC236}">
                <a16:creationId xmlns:a16="http://schemas.microsoft.com/office/drawing/2014/main" id="{B1E0061D-DF5D-4401-8D7D-FA54529D7B78}"/>
              </a:ext>
            </a:extLst>
          </p:cNvPr>
          <p:cNvSpPr txBox="1">
            <a:spLocks noChangeArrowheads="1"/>
          </p:cNvSpPr>
          <p:nvPr/>
        </p:nvSpPr>
        <p:spPr>
          <a:xfrm>
            <a:off x="248444" y="6529558"/>
            <a:ext cx="5803123" cy="2597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100">
                <a:solidFill>
                  <a:srgbClr val="404040"/>
                </a:solidFill>
                <a:latin typeface="HGPｺﾞｼｯｸE" panose="020B0900000000000000" pitchFamily="50" charset="-128"/>
                <a:ea typeface="HGPｺﾞｼｯｸE" panose="020B0900000000000000" pitchFamily="50" charset="-128"/>
              </a:rPr>
              <a:t>参考：日本火災学会「</a:t>
            </a:r>
            <a:r>
              <a:rPr lang="en-US" altLang="ja-JP" sz="1100">
                <a:solidFill>
                  <a:srgbClr val="404040"/>
                </a:solidFill>
                <a:latin typeface="HGPｺﾞｼｯｸE" panose="020B0900000000000000" pitchFamily="50" charset="-128"/>
                <a:ea typeface="HGPｺﾞｼｯｸE" panose="020B0900000000000000" pitchFamily="50" charset="-128"/>
              </a:rPr>
              <a:t>1995</a:t>
            </a:r>
            <a:r>
              <a:rPr lang="ja-JP" altLang="en-US" sz="1100">
                <a:solidFill>
                  <a:srgbClr val="404040"/>
                </a:solidFill>
                <a:latin typeface="HGPｺﾞｼｯｸE" panose="020B0900000000000000" pitchFamily="50" charset="-128"/>
                <a:ea typeface="HGPｺﾞｼｯｸE" panose="020B0900000000000000" pitchFamily="50" charset="-128"/>
              </a:rPr>
              <a:t>年兵庫県南部地震における火災に関する調査報告書（</a:t>
            </a:r>
            <a:r>
              <a:rPr lang="en-US" altLang="ja-JP" sz="1100">
                <a:solidFill>
                  <a:srgbClr val="404040"/>
                </a:solidFill>
                <a:latin typeface="HGPｺﾞｼｯｸE" panose="020B0900000000000000" pitchFamily="50" charset="-128"/>
                <a:ea typeface="HGPｺﾞｼｯｸE" panose="020B0900000000000000" pitchFamily="50" charset="-128"/>
              </a:rPr>
              <a:t>1996</a:t>
            </a:r>
            <a:r>
              <a:rPr lang="ja-JP" altLang="en-US" sz="1100">
                <a:solidFill>
                  <a:srgbClr val="404040"/>
                </a:solidFill>
                <a:latin typeface="HGPｺﾞｼｯｸE" panose="020B0900000000000000" pitchFamily="50" charset="-128"/>
                <a:ea typeface="HGPｺﾞｼｯｸE" panose="020B0900000000000000" pitchFamily="50" charset="-128"/>
              </a:rPr>
              <a:t>）」</a:t>
            </a:r>
          </a:p>
        </p:txBody>
      </p:sp>
      <p:sp>
        <p:nvSpPr>
          <p:cNvPr id="23" name="四角形: 角を丸くする 22">
            <a:extLst>
              <a:ext uri="{FF2B5EF4-FFF2-40B4-BE49-F238E27FC236}">
                <a16:creationId xmlns:a16="http://schemas.microsoft.com/office/drawing/2014/main" id="{8DC035F1-FFCF-4F0F-83A7-EEDC03942BEC}"/>
              </a:ext>
            </a:extLst>
          </p:cNvPr>
          <p:cNvSpPr/>
          <p:nvPr/>
        </p:nvSpPr>
        <p:spPr>
          <a:xfrm>
            <a:off x="262800" y="816285"/>
            <a:ext cx="8618400" cy="876797"/>
          </a:xfrm>
          <a:prstGeom prst="roundRect">
            <a:avLst>
              <a:gd name="adj" fmla="val 0"/>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180000" bIns="72000" rtlCol="0" anchor="ctr"/>
          <a:lstStyle/>
          <a:p>
            <a:pPr algn="just"/>
            <a:r>
              <a:rPr lang="ja-JP" altLang="en-US" sz="2800" spc="-150">
                <a:solidFill>
                  <a:schemeClr val="tx1">
                    <a:lumMod val="75000"/>
                    <a:lumOff val="25000"/>
                  </a:schemeClr>
                </a:solidFill>
                <a:latin typeface="HGPｺﾞｼｯｸE" panose="020B0900000000000000" pitchFamily="50" charset="-128"/>
                <a:ea typeface="HGPｺﾞｼｯｸE" panose="020B0900000000000000" pitchFamily="50" charset="-128"/>
              </a:rPr>
              <a:t>阪神・淡路大震災において、倒壊家屋から救助したのは</a:t>
            </a:r>
            <a:br>
              <a:rPr lang="en-US" altLang="ja-JP" sz="2800" spc="-15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800">
                <a:solidFill>
                  <a:srgbClr val="FF2800"/>
                </a:solidFill>
                <a:latin typeface="HGPｺﾞｼｯｸE" panose="020B0900000000000000" pitchFamily="50" charset="-128"/>
                <a:ea typeface="HGPｺﾞｼｯｸE" panose="020B0900000000000000" pitchFamily="50" charset="-128"/>
              </a:rPr>
              <a:t>自助が</a:t>
            </a:r>
            <a:r>
              <a:rPr lang="en-US" altLang="ja-JP" sz="2800">
                <a:solidFill>
                  <a:srgbClr val="FF2800"/>
                </a:solidFill>
                <a:latin typeface="HGPｺﾞｼｯｸE" panose="020B0900000000000000" pitchFamily="50" charset="-128"/>
                <a:ea typeface="HGPｺﾞｼｯｸE" panose="020B0900000000000000" pitchFamily="50" charset="-128"/>
              </a:rPr>
              <a:t>66.8</a:t>
            </a:r>
            <a:r>
              <a:rPr lang="ja-JP" altLang="en-US" sz="2800">
                <a:solidFill>
                  <a:srgbClr val="FF2800"/>
                </a:solidFill>
                <a:latin typeface="HGPｺﾞｼｯｸE" panose="020B0900000000000000" pitchFamily="50" charset="-128"/>
                <a:ea typeface="HGPｺﾞｼｯｸE" panose="020B0900000000000000" pitchFamily="50" charset="-128"/>
              </a:rPr>
              <a:t>％、共助が</a:t>
            </a:r>
            <a:r>
              <a:rPr lang="en-US" altLang="ja-JP" sz="2800">
                <a:solidFill>
                  <a:srgbClr val="FF2800"/>
                </a:solidFill>
                <a:latin typeface="HGPｺﾞｼｯｸE" panose="020B0900000000000000" pitchFamily="50" charset="-128"/>
                <a:ea typeface="HGPｺﾞｼｯｸE" panose="020B0900000000000000" pitchFamily="50" charset="-128"/>
              </a:rPr>
              <a:t>30.7%</a:t>
            </a:r>
            <a:r>
              <a:rPr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、公助は</a:t>
            </a:r>
            <a:r>
              <a:rPr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rPr>
              <a:t>2</a:t>
            </a:r>
            <a:r>
              <a:rPr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％足らず</a:t>
            </a:r>
          </a:p>
        </p:txBody>
      </p:sp>
      <p:sp>
        <p:nvSpPr>
          <p:cNvPr id="3" name="正方形/長方形 2">
            <a:extLst>
              <a:ext uri="{FF2B5EF4-FFF2-40B4-BE49-F238E27FC236}">
                <a16:creationId xmlns:a16="http://schemas.microsoft.com/office/drawing/2014/main" id="{47145F1A-2CF9-46B1-A572-79B3A427E5E2}"/>
              </a:ext>
            </a:extLst>
          </p:cNvPr>
          <p:cNvSpPr/>
          <p:nvPr/>
        </p:nvSpPr>
        <p:spPr>
          <a:xfrm>
            <a:off x="1612759" y="4468194"/>
            <a:ext cx="1584000" cy="29140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B873EFEE-2D7B-4085-BFD3-0A9650805428}"/>
              </a:ext>
            </a:extLst>
          </p:cNvPr>
          <p:cNvSpPr/>
          <p:nvPr/>
        </p:nvSpPr>
        <p:spPr>
          <a:xfrm>
            <a:off x="1612760" y="5031299"/>
            <a:ext cx="1768510" cy="285742"/>
          </a:xfrm>
          <a:prstGeom prst="rect">
            <a:avLst/>
          </a:prstGeom>
          <a:solidFill>
            <a:srgbClr val="52B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EE9601C0-1715-41C5-8B4F-82FB098F6FBE}"/>
              </a:ext>
            </a:extLst>
          </p:cNvPr>
          <p:cNvSpPr/>
          <p:nvPr/>
        </p:nvSpPr>
        <p:spPr>
          <a:xfrm>
            <a:off x="1612760" y="5596069"/>
            <a:ext cx="1934308" cy="285742"/>
          </a:xfrm>
          <a:prstGeom prst="rect">
            <a:avLst/>
          </a:prstGeom>
          <a:solidFill>
            <a:srgbClr val="52B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9A4687B6-D98C-43B7-866C-61F151D27008}"/>
              </a:ext>
            </a:extLst>
          </p:cNvPr>
          <p:cNvSpPr/>
          <p:nvPr/>
        </p:nvSpPr>
        <p:spPr>
          <a:xfrm>
            <a:off x="1612759" y="3894772"/>
            <a:ext cx="156901" cy="29140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3891B03C-31E6-470B-8EDB-2ABE92FD317F}"/>
              </a:ext>
            </a:extLst>
          </p:cNvPr>
          <p:cNvSpPr/>
          <p:nvPr/>
        </p:nvSpPr>
        <p:spPr>
          <a:xfrm>
            <a:off x="1611904" y="3333440"/>
            <a:ext cx="98954" cy="291402"/>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083E0F8B-B979-45DC-A4E3-D1673213BC36}"/>
              </a:ext>
            </a:extLst>
          </p:cNvPr>
          <p:cNvSpPr txBox="1"/>
          <p:nvPr/>
        </p:nvSpPr>
        <p:spPr>
          <a:xfrm>
            <a:off x="2976619" y="3941492"/>
            <a:ext cx="720929" cy="369332"/>
          </a:xfrm>
          <a:prstGeom prst="rect">
            <a:avLst/>
          </a:prstGeom>
          <a:solidFill>
            <a:schemeClr val="accent6"/>
          </a:solidFill>
        </p:spPr>
        <p:txBody>
          <a:bodyPr wrap="square" rtlCol="0">
            <a:spAutoFit/>
          </a:bodyPr>
          <a:lstStyle/>
          <a:p>
            <a:pPr algn="ctr"/>
            <a:r>
              <a:rPr lang="ja-JP" altLang="en-US">
                <a:solidFill>
                  <a:schemeClr val="bg1"/>
                </a:solidFill>
                <a:latin typeface="HGPｺﾞｼｯｸE" panose="020B0900000000000000" pitchFamily="50" charset="-128"/>
                <a:ea typeface="HGPｺﾞｼｯｸE" panose="020B0900000000000000" pitchFamily="50" charset="-128"/>
              </a:rPr>
              <a:t>共助</a:t>
            </a:r>
            <a:endParaRPr kumimoji="1" lang="ja-JP" altLang="en-US">
              <a:solidFill>
                <a:schemeClr val="bg1"/>
              </a:solidFill>
              <a:latin typeface="HGPｺﾞｼｯｸE" panose="020B0900000000000000" pitchFamily="50" charset="-128"/>
              <a:ea typeface="HGPｺﾞｼｯｸE" panose="020B0900000000000000" pitchFamily="50" charset="-128"/>
            </a:endParaRPr>
          </a:p>
        </p:txBody>
      </p:sp>
      <p:sp>
        <p:nvSpPr>
          <p:cNvPr id="29" name="テキスト ボックス 28">
            <a:extLst>
              <a:ext uri="{FF2B5EF4-FFF2-40B4-BE49-F238E27FC236}">
                <a16:creationId xmlns:a16="http://schemas.microsoft.com/office/drawing/2014/main" id="{87CEEBA7-6F3C-493F-A21A-6812D96F1DE1}"/>
              </a:ext>
            </a:extLst>
          </p:cNvPr>
          <p:cNvSpPr txBox="1"/>
          <p:nvPr/>
        </p:nvSpPr>
        <p:spPr>
          <a:xfrm>
            <a:off x="4026385" y="5202947"/>
            <a:ext cx="720929" cy="369332"/>
          </a:xfrm>
          <a:prstGeom prst="rect">
            <a:avLst/>
          </a:prstGeom>
          <a:solidFill>
            <a:srgbClr val="52BBCE"/>
          </a:solidFill>
        </p:spPr>
        <p:txBody>
          <a:bodyPr wrap="square" rtlCol="0">
            <a:spAutoFit/>
          </a:bodyPr>
          <a:lstStyle/>
          <a:p>
            <a:pPr algn="ctr"/>
            <a:r>
              <a:rPr lang="ja-JP" altLang="en-US">
                <a:solidFill>
                  <a:schemeClr val="bg1"/>
                </a:solidFill>
                <a:latin typeface="HGPｺﾞｼｯｸE" panose="020B0900000000000000" pitchFamily="50" charset="-128"/>
                <a:ea typeface="HGPｺﾞｼｯｸE" panose="020B0900000000000000" pitchFamily="50" charset="-128"/>
              </a:rPr>
              <a:t>自助</a:t>
            </a:r>
            <a:endParaRPr kumimoji="1" lang="ja-JP" altLang="en-US">
              <a:solidFill>
                <a:schemeClr val="bg1"/>
              </a:solidFill>
              <a:latin typeface="HGPｺﾞｼｯｸE" panose="020B0900000000000000" pitchFamily="50" charset="-128"/>
              <a:ea typeface="HGPｺﾞｼｯｸE" panose="020B0900000000000000" pitchFamily="50" charset="-128"/>
            </a:endParaRPr>
          </a:p>
        </p:txBody>
      </p:sp>
      <p:sp>
        <p:nvSpPr>
          <p:cNvPr id="30" name="テキスト ボックス 29">
            <a:extLst>
              <a:ext uri="{FF2B5EF4-FFF2-40B4-BE49-F238E27FC236}">
                <a16:creationId xmlns:a16="http://schemas.microsoft.com/office/drawing/2014/main" id="{852F05AD-CEC3-430C-9A30-441D87605CEA}"/>
              </a:ext>
            </a:extLst>
          </p:cNvPr>
          <p:cNvSpPr txBox="1"/>
          <p:nvPr/>
        </p:nvSpPr>
        <p:spPr>
          <a:xfrm>
            <a:off x="2352471" y="3313046"/>
            <a:ext cx="720929" cy="369332"/>
          </a:xfrm>
          <a:prstGeom prst="rect">
            <a:avLst/>
          </a:prstGeom>
          <a:solidFill>
            <a:schemeClr val="accent4">
              <a:lumMod val="60000"/>
              <a:lumOff val="40000"/>
            </a:schemeClr>
          </a:solidFill>
        </p:spPr>
        <p:txBody>
          <a:bodyPr wrap="square" rtlCol="0">
            <a:sp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公助</a:t>
            </a:r>
          </a:p>
        </p:txBody>
      </p:sp>
    </p:spTree>
    <p:extLst>
      <p:ext uri="{BB962C8B-B14F-4D97-AF65-F5344CB8AC3E}">
        <p14:creationId xmlns:p14="http://schemas.microsoft.com/office/powerpoint/2010/main" val="2645192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E003ED-F5CD-4CAE-ADF7-AC500A3C712C}"/>
              </a:ext>
            </a:extLst>
          </p:cNvPr>
          <p:cNvSpPr>
            <a:spLocks noGrp="1"/>
          </p:cNvSpPr>
          <p:nvPr>
            <p:ph type="title"/>
          </p:nvPr>
        </p:nvSpPr>
        <p:spPr>
          <a:xfrm>
            <a:off x="0" y="-2448"/>
            <a:ext cx="9144000" cy="804541"/>
          </a:xfrm>
        </p:spPr>
        <p:txBody>
          <a:bodyPr/>
          <a:lstStyle/>
          <a:p>
            <a:r>
              <a:rPr lang="ja-JP" altLang="en-US"/>
              <a:t>災害が発生した地域における対応の実態</a:t>
            </a:r>
            <a:br>
              <a:rPr lang="en-US" altLang="ja-JP"/>
            </a:br>
            <a:r>
              <a:rPr lang="ja-JP" altLang="en-US" sz="2000"/>
              <a:t>　　　（消火活動の実態）</a:t>
            </a:r>
            <a:endParaRPr kumimoji="1" lang="ja-JP" altLang="en-US"/>
          </a:p>
        </p:txBody>
      </p:sp>
      <p:sp>
        <p:nvSpPr>
          <p:cNvPr id="4" name="スライド番号プレースホルダー 3">
            <a:extLst>
              <a:ext uri="{FF2B5EF4-FFF2-40B4-BE49-F238E27FC236}">
                <a16:creationId xmlns:a16="http://schemas.microsoft.com/office/drawing/2014/main" id="{078C84F4-04C7-4E11-9FF5-F59483E7A380}"/>
              </a:ext>
            </a:extLst>
          </p:cNvPr>
          <p:cNvSpPr>
            <a:spLocks noGrp="1"/>
          </p:cNvSpPr>
          <p:nvPr>
            <p:ph type="sldNum" sz="quarter" idx="12"/>
          </p:nvPr>
        </p:nvSpPr>
        <p:spPr/>
        <p:txBody>
          <a:bodyPr/>
          <a:lstStyle/>
          <a:p>
            <a:fld id="{48C0FCB9-D989-46F1-965E-624BDAC7E129}" type="slidenum">
              <a:rPr kumimoji="1" lang="ja-JP" altLang="en-US" smtClean="0"/>
              <a:pPr/>
              <a:t>3</a:t>
            </a:fld>
            <a:endParaRPr kumimoji="1" lang="ja-JP" altLang="en-US"/>
          </a:p>
        </p:txBody>
      </p:sp>
      <p:graphicFrame>
        <p:nvGraphicFramePr>
          <p:cNvPr id="5" name="コンテンツ プレースホルダー 18">
            <a:extLst>
              <a:ext uri="{FF2B5EF4-FFF2-40B4-BE49-F238E27FC236}">
                <a16:creationId xmlns:a16="http://schemas.microsoft.com/office/drawing/2014/main" id="{B592603C-85F2-4241-B7AF-0DE7FCAC72EA}"/>
              </a:ext>
            </a:extLst>
          </p:cNvPr>
          <p:cNvGraphicFramePr>
            <a:graphicFrameLocks/>
          </p:cNvGraphicFramePr>
          <p:nvPr>
            <p:extLst>
              <p:ext uri="{D42A27DB-BD31-4B8C-83A1-F6EECF244321}">
                <p14:modId xmlns:p14="http://schemas.microsoft.com/office/powerpoint/2010/main" val="565402351"/>
              </p:ext>
            </p:extLst>
          </p:nvPr>
        </p:nvGraphicFramePr>
        <p:xfrm>
          <a:off x="4722076" y="2271316"/>
          <a:ext cx="3917789" cy="4256086"/>
        </p:xfrm>
        <a:graphic>
          <a:graphicData uri="http://schemas.openxmlformats.org/drawingml/2006/table">
            <a:tbl>
              <a:tblPr>
                <a:tableStyleId>{616DA210-FB5B-4158-B5E0-FEB733F419BA}</a:tableStyleId>
              </a:tblPr>
              <a:tblGrid>
                <a:gridCol w="3917789">
                  <a:extLst>
                    <a:ext uri="{9D8B030D-6E8A-4147-A177-3AD203B41FA5}">
                      <a16:colId xmlns:a16="http://schemas.microsoft.com/office/drawing/2014/main" val="308639959"/>
                    </a:ext>
                  </a:extLst>
                </a:gridCol>
              </a:tblGrid>
              <a:tr h="358411">
                <a:tc>
                  <a:txBody>
                    <a:bodyPr/>
                    <a:lstStyle/>
                    <a:p>
                      <a:pPr algn="just"/>
                      <a:r>
                        <a:rPr kumimoji="1" lang="ja-JP" altLang="en-US" sz="1800" b="1">
                          <a:solidFill>
                            <a:schemeClr val="tx1">
                              <a:lumMod val="75000"/>
                              <a:lumOff val="25000"/>
                            </a:schemeClr>
                          </a:solidFill>
                          <a:latin typeface="HGPｺﾞｼｯｸE" panose="020B0900000000000000" pitchFamily="50" charset="-128"/>
                          <a:ea typeface="HGPｺﾞｼｯｸE" panose="020B0900000000000000" pitchFamily="50" charset="-128"/>
                        </a:rPr>
                        <a:t>長田区西代市場火災</a:t>
                      </a:r>
                    </a:p>
                  </a:txBody>
                  <a:tcPr marL="68583" marR="68583" marT="34287" marB="34287" anchor="b">
                    <a:lnL w="12700" cmpd="sng">
                      <a:noFill/>
                    </a:lnL>
                    <a:lnR w="12700" cmpd="sng">
                      <a:noFill/>
                    </a:lnR>
                    <a:lnT w="12700" cmpd="sng">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176073"/>
                  </a:ext>
                </a:extLst>
              </a:tr>
              <a:tr h="1259903">
                <a:tc>
                  <a:txBody>
                    <a:bodyPr/>
                    <a:lstStyle/>
                    <a:p>
                      <a:pPr algn="just"/>
                      <a:r>
                        <a:rPr kumimoji="1" lang="ja-JP" altLang="en-US" sz="2000" b="1">
                          <a:solidFill>
                            <a:srgbClr val="FF2800"/>
                          </a:solidFill>
                          <a:latin typeface="HGPｺﾞｼｯｸE" panose="020B0900000000000000" pitchFamily="50" charset="-128"/>
                          <a:ea typeface="HGPｺﾞｼｯｸE" panose="020B0900000000000000" pitchFamily="50" charset="-128"/>
                        </a:rPr>
                        <a:t>自治会リーダー</a:t>
                      </a:r>
                      <a:r>
                        <a:rPr kumimoji="1"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の呼びかけで、</a:t>
                      </a:r>
                      <a:br>
                        <a:rPr kumimoji="1"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rPr>
                      </a:br>
                      <a:r>
                        <a:rPr kumimoji="1"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rPr>
                        <a:t>200</a:t>
                      </a:r>
                      <a:r>
                        <a:rPr kumimoji="1"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人以上のバケツリレー</a:t>
                      </a:r>
                      <a:endParaRPr kumimoji="1" lang="en-US" altLang="ja-JP" sz="20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just"/>
                      <a:r>
                        <a:rPr kumimoji="1"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倒壊家屋を動かし延焼防止</a:t>
                      </a:r>
                    </a:p>
                  </a:txBody>
                  <a:tcPr marL="68583" marR="68583" marT="34287" marB="34287">
                    <a:lnL w="12700" cmpd="sng">
                      <a:noFill/>
                    </a:lnL>
                    <a:lnR w="12700" cmpd="sng">
                      <a:noFill/>
                    </a:ln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1246940265"/>
                  </a:ext>
                </a:extLst>
              </a:tr>
              <a:tr h="358411">
                <a:tc>
                  <a:txBody>
                    <a:bodyPr/>
                    <a:lstStyle/>
                    <a:p>
                      <a:pPr algn="just"/>
                      <a:r>
                        <a:rPr kumimoji="1" lang="ja-JP" altLang="en-US" sz="1800" b="1">
                          <a:solidFill>
                            <a:schemeClr val="tx1">
                              <a:lumMod val="75000"/>
                              <a:lumOff val="25000"/>
                            </a:schemeClr>
                          </a:solidFill>
                          <a:latin typeface="HGPｺﾞｼｯｸE" panose="020B0900000000000000" pitchFamily="50" charset="-128"/>
                          <a:ea typeface="HGPｺﾞｼｯｸE" panose="020B0900000000000000" pitchFamily="50" charset="-128"/>
                        </a:rPr>
                        <a:t>東灘区御影西町火災</a:t>
                      </a:r>
                    </a:p>
                  </a:txBody>
                  <a:tcPr marL="68583" marR="68583" marT="34287" marB="34287" anchor="b">
                    <a:lnL w="12700" cmpd="sng">
                      <a:noFill/>
                    </a:lnL>
                    <a:lnR w="12700" cmpd="sng">
                      <a:noFill/>
                    </a:lnR>
                    <a:lnT w="12700" cmpd="sng">
                      <a:noFill/>
                    </a:lnT>
                  </a:tcPr>
                </a:tc>
                <a:extLst>
                  <a:ext uri="{0D108BD9-81ED-4DB2-BD59-A6C34878D82A}">
                    <a16:rowId xmlns:a16="http://schemas.microsoft.com/office/drawing/2014/main" val="1427432004"/>
                  </a:ext>
                </a:extLst>
              </a:tr>
              <a:tr h="899930">
                <a:tc>
                  <a:txBody>
                    <a:bodyPr/>
                    <a:lstStyle/>
                    <a:p>
                      <a:pPr algn="just"/>
                      <a:r>
                        <a:rPr kumimoji="1" lang="ja-JP" altLang="en-US" sz="2000" b="1" spc="-150">
                          <a:solidFill>
                            <a:srgbClr val="FF2800"/>
                          </a:solidFill>
                          <a:latin typeface="HGPｺﾞｼｯｸE" panose="020B0900000000000000" pitchFamily="50" charset="-128"/>
                          <a:ea typeface="HGPｺﾞｼｯｸE" panose="020B0900000000000000" pitchFamily="50" charset="-128"/>
                        </a:rPr>
                        <a:t>子ども</a:t>
                      </a:r>
                      <a:r>
                        <a:rPr kumimoji="1" lang="ja-JP" altLang="en-US" sz="2000" spc="-150">
                          <a:solidFill>
                            <a:schemeClr val="tx1">
                              <a:lumMod val="75000"/>
                              <a:lumOff val="25000"/>
                            </a:schemeClr>
                          </a:solidFill>
                          <a:latin typeface="HGPｺﾞｼｯｸE" panose="020B0900000000000000" pitchFamily="50" charset="-128"/>
                          <a:ea typeface="HGPｺﾞｼｯｸE" panose="020B0900000000000000" pitchFamily="50" charset="-128"/>
                        </a:rPr>
                        <a:t>を含む約</a:t>
                      </a:r>
                      <a:r>
                        <a:rPr kumimoji="1" lang="en-US" altLang="ja-JP" sz="2000" spc="-150">
                          <a:solidFill>
                            <a:schemeClr val="tx1">
                              <a:lumMod val="75000"/>
                              <a:lumOff val="25000"/>
                            </a:schemeClr>
                          </a:solidFill>
                          <a:latin typeface="HGPｺﾞｼｯｸE" panose="020B0900000000000000" pitchFamily="50" charset="-128"/>
                          <a:ea typeface="HGPｺﾞｼｯｸE" panose="020B0900000000000000" pitchFamily="50" charset="-128"/>
                        </a:rPr>
                        <a:t>300</a:t>
                      </a:r>
                      <a:r>
                        <a:rPr kumimoji="1" lang="ja-JP" altLang="en-US" sz="2000" spc="-150">
                          <a:solidFill>
                            <a:schemeClr val="tx1">
                              <a:lumMod val="75000"/>
                              <a:lumOff val="25000"/>
                            </a:schemeClr>
                          </a:solidFill>
                          <a:latin typeface="HGPｺﾞｼｯｸE" panose="020B0900000000000000" pitchFamily="50" charset="-128"/>
                          <a:ea typeface="HGPｺﾞｼｯｸE" panose="020B0900000000000000" pitchFamily="50" charset="-128"/>
                        </a:rPr>
                        <a:t>人がバケツリレー</a:t>
                      </a:r>
                    </a:p>
                  </a:txBody>
                  <a:tcPr marL="68583" marR="68583" marT="34287" marB="34287">
                    <a:lnL w="12700" cmpd="sng">
                      <a:noFill/>
                    </a:lnL>
                    <a:lnR w="12700" cmpd="sng">
                      <a:noFill/>
                    </a:lnR>
                    <a:lnB w="12700" cmpd="sng">
                      <a:noFill/>
                    </a:lnB>
                  </a:tcPr>
                </a:tc>
                <a:extLst>
                  <a:ext uri="{0D108BD9-81ED-4DB2-BD59-A6C34878D82A}">
                    <a16:rowId xmlns:a16="http://schemas.microsoft.com/office/drawing/2014/main" val="3776563901"/>
                  </a:ext>
                </a:extLst>
              </a:tr>
              <a:tr h="358411">
                <a:tc>
                  <a:txBody>
                    <a:bodyPr/>
                    <a:lstStyle/>
                    <a:p>
                      <a:pPr algn="just"/>
                      <a:r>
                        <a:rPr kumimoji="1" lang="ja-JP" altLang="en-US" sz="1800" b="1">
                          <a:solidFill>
                            <a:schemeClr val="tx1">
                              <a:lumMod val="75000"/>
                              <a:lumOff val="25000"/>
                            </a:schemeClr>
                          </a:solidFill>
                          <a:latin typeface="HGPｺﾞｼｯｸE" panose="020B0900000000000000" pitchFamily="50" charset="-128"/>
                          <a:ea typeface="HGPｺﾞｼｯｸE" panose="020B0900000000000000" pitchFamily="50" charset="-128"/>
                        </a:rPr>
                        <a:t>長田区東尻池町火災</a:t>
                      </a:r>
                    </a:p>
                  </a:txBody>
                  <a:tcPr marL="68583" marR="68583" marT="34287" marB="34287" anchor="b">
                    <a:lnL w="12700" cmpd="sng">
                      <a:noFill/>
                    </a:lnL>
                    <a:lnR w="12700" cmpd="sng">
                      <a:noFill/>
                    </a:lnR>
                    <a:lnT w="12700" cmpd="sng">
                      <a:noFill/>
                    </a:lnT>
                  </a:tcPr>
                </a:tc>
                <a:extLst>
                  <a:ext uri="{0D108BD9-81ED-4DB2-BD59-A6C34878D82A}">
                    <a16:rowId xmlns:a16="http://schemas.microsoft.com/office/drawing/2014/main" val="3102050090"/>
                  </a:ext>
                </a:extLst>
              </a:tr>
              <a:tr h="1021020">
                <a:tc>
                  <a:txBody>
                    <a:bodyPr/>
                    <a:lstStyle/>
                    <a:p>
                      <a:pPr algn="just"/>
                      <a:r>
                        <a:rPr kumimoji="1" lang="ja-JP" altLang="en-US" sz="2000" b="1" spc="-150">
                          <a:solidFill>
                            <a:srgbClr val="FF2800"/>
                          </a:solidFill>
                          <a:latin typeface="HGPｺﾞｼｯｸE" panose="020B0900000000000000" pitchFamily="50" charset="-128"/>
                          <a:ea typeface="HGPｺﾞｼｯｸE" panose="020B0900000000000000" pitchFamily="50" charset="-128"/>
                        </a:rPr>
                        <a:t>近隣企業</a:t>
                      </a:r>
                      <a:r>
                        <a:rPr kumimoji="1" lang="ja-JP" altLang="en-US" sz="2000" spc="-150">
                          <a:solidFill>
                            <a:schemeClr val="tx1">
                              <a:lumMod val="75000"/>
                              <a:lumOff val="25000"/>
                            </a:schemeClr>
                          </a:solidFill>
                          <a:latin typeface="HGPｺﾞｼｯｸE" panose="020B0900000000000000" pitchFamily="50" charset="-128"/>
                          <a:ea typeface="HGPｺﾞｼｯｸE" panose="020B0900000000000000" pitchFamily="50" charset="-128"/>
                        </a:rPr>
                        <a:t>からポンプ、ホースなどの</a:t>
                      </a:r>
                      <a:br>
                        <a:rPr kumimoji="1" lang="en-US" altLang="ja-JP" sz="2000" spc="-150">
                          <a:solidFill>
                            <a:schemeClr val="tx1">
                              <a:lumMod val="75000"/>
                              <a:lumOff val="25000"/>
                            </a:schemeClr>
                          </a:solidFill>
                          <a:latin typeface="HGPｺﾞｼｯｸE" panose="020B0900000000000000" pitchFamily="50" charset="-128"/>
                          <a:ea typeface="HGPｺﾞｼｯｸE" panose="020B0900000000000000" pitchFamily="50" charset="-128"/>
                        </a:rPr>
                      </a:br>
                      <a:r>
                        <a:rPr kumimoji="1"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提供を受けて活用</a:t>
                      </a:r>
                    </a:p>
                  </a:txBody>
                  <a:tcPr marL="68583" marR="68583" marT="34287" marB="34287">
                    <a:lnL w="12700" cmpd="sng">
                      <a:noFill/>
                    </a:lnL>
                    <a:lnR w="12700" cmpd="sng">
                      <a:noFill/>
                    </a:lnR>
                    <a:lnB w="12700" cmpd="sng">
                      <a:noFill/>
                    </a:lnB>
                  </a:tcPr>
                </a:tc>
                <a:extLst>
                  <a:ext uri="{0D108BD9-81ED-4DB2-BD59-A6C34878D82A}">
                    <a16:rowId xmlns:a16="http://schemas.microsoft.com/office/drawing/2014/main" val="397827739"/>
                  </a:ext>
                </a:extLst>
              </a:tr>
            </a:tbl>
          </a:graphicData>
        </a:graphic>
      </p:graphicFrame>
      <p:sp>
        <p:nvSpPr>
          <p:cNvPr id="7" name="テキスト プレースホルダー 8">
            <a:extLst>
              <a:ext uri="{FF2B5EF4-FFF2-40B4-BE49-F238E27FC236}">
                <a16:creationId xmlns:a16="http://schemas.microsoft.com/office/drawing/2014/main" id="{BBF9F8A3-90A7-449E-A09F-FD8D5B952A44}"/>
              </a:ext>
            </a:extLst>
          </p:cNvPr>
          <p:cNvSpPr txBox="1">
            <a:spLocks noChangeArrowheads="1"/>
          </p:cNvSpPr>
          <p:nvPr/>
        </p:nvSpPr>
        <p:spPr>
          <a:xfrm>
            <a:off x="412189" y="6471640"/>
            <a:ext cx="5803123" cy="25002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100">
                <a:solidFill>
                  <a:srgbClr val="404040"/>
                </a:solidFill>
                <a:latin typeface="HGPｺﾞｼｯｸE" panose="020B0900000000000000" pitchFamily="50" charset="-128"/>
                <a:ea typeface="HGPｺﾞｼｯｸE" panose="020B0900000000000000" pitchFamily="50" charset="-128"/>
              </a:rPr>
              <a:t>参考：日本火災学会「</a:t>
            </a:r>
            <a:r>
              <a:rPr lang="en-US" altLang="ja-JP" sz="1100">
                <a:solidFill>
                  <a:srgbClr val="404040"/>
                </a:solidFill>
                <a:latin typeface="HGPｺﾞｼｯｸE" panose="020B0900000000000000" pitchFamily="50" charset="-128"/>
                <a:ea typeface="HGPｺﾞｼｯｸE" panose="020B0900000000000000" pitchFamily="50" charset="-128"/>
              </a:rPr>
              <a:t>1995</a:t>
            </a:r>
            <a:r>
              <a:rPr lang="ja-JP" altLang="en-US" sz="1100">
                <a:solidFill>
                  <a:srgbClr val="404040"/>
                </a:solidFill>
                <a:latin typeface="HGPｺﾞｼｯｸE" panose="020B0900000000000000" pitchFamily="50" charset="-128"/>
                <a:ea typeface="HGPｺﾞｼｯｸE" panose="020B0900000000000000" pitchFamily="50" charset="-128"/>
              </a:rPr>
              <a:t>年兵庫県南部地震における火災に関する調査報告書（</a:t>
            </a:r>
            <a:r>
              <a:rPr lang="en-US" altLang="ja-JP" sz="1100">
                <a:solidFill>
                  <a:srgbClr val="404040"/>
                </a:solidFill>
                <a:latin typeface="HGPｺﾞｼｯｸE" panose="020B0900000000000000" pitchFamily="50" charset="-128"/>
                <a:ea typeface="HGPｺﾞｼｯｸE" panose="020B0900000000000000" pitchFamily="50" charset="-128"/>
              </a:rPr>
              <a:t>1996</a:t>
            </a:r>
            <a:r>
              <a:rPr lang="ja-JP" altLang="en-US" sz="1100">
                <a:solidFill>
                  <a:srgbClr val="404040"/>
                </a:solidFill>
                <a:latin typeface="HGPｺﾞｼｯｸE" panose="020B0900000000000000" pitchFamily="50" charset="-128"/>
                <a:ea typeface="HGPｺﾞｼｯｸE" panose="020B0900000000000000" pitchFamily="50" charset="-128"/>
              </a:rPr>
              <a:t>）」</a:t>
            </a:r>
          </a:p>
        </p:txBody>
      </p:sp>
      <p:graphicFrame>
        <p:nvGraphicFramePr>
          <p:cNvPr id="8" name="コンテンツ プレースホルダー 9">
            <a:extLst>
              <a:ext uri="{FF2B5EF4-FFF2-40B4-BE49-F238E27FC236}">
                <a16:creationId xmlns:a16="http://schemas.microsoft.com/office/drawing/2014/main" id="{5E217EDA-5256-4546-90F7-7D27DCC45FFD}"/>
              </a:ext>
            </a:extLst>
          </p:cNvPr>
          <p:cNvGraphicFramePr>
            <a:graphicFrameLocks/>
          </p:cNvGraphicFramePr>
          <p:nvPr>
            <p:extLst>
              <p:ext uri="{D42A27DB-BD31-4B8C-83A1-F6EECF244321}">
                <p14:modId xmlns:p14="http://schemas.microsoft.com/office/powerpoint/2010/main" val="3475801972"/>
              </p:ext>
            </p:extLst>
          </p:nvPr>
        </p:nvGraphicFramePr>
        <p:xfrm>
          <a:off x="589676" y="2252697"/>
          <a:ext cx="1968549" cy="3768106"/>
        </p:xfrm>
        <a:graphic>
          <a:graphicData uri="http://schemas.openxmlformats.org/drawingml/2006/chart">
            <c:chart xmlns:c="http://schemas.openxmlformats.org/drawingml/2006/chart" xmlns:r="http://schemas.openxmlformats.org/officeDocument/2006/relationships" r:id="rId3"/>
          </a:graphicData>
        </a:graphic>
      </p:graphicFrame>
      <p:grpSp>
        <p:nvGrpSpPr>
          <p:cNvPr id="16" name="グループ化 15">
            <a:extLst>
              <a:ext uri="{FF2B5EF4-FFF2-40B4-BE49-F238E27FC236}">
                <a16:creationId xmlns:a16="http://schemas.microsoft.com/office/drawing/2014/main" id="{DEC60B10-F2FA-4E7C-9106-4BDA3F206589}"/>
              </a:ext>
            </a:extLst>
          </p:cNvPr>
          <p:cNvGrpSpPr/>
          <p:nvPr/>
        </p:nvGrpSpPr>
        <p:grpSpPr>
          <a:xfrm>
            <a:off x="2154007" y="3125553"/>
            <a:ext cx="2137551" cy="1787331"/>
            <a:chOff x="1938338" y="2419430"/>
            <a:chExt cx="2528887" cy="2114550"/>
          </a:xfrm>
        </p:grpSpPr>
        <p:sp>
          <p:nvSpPr>
            <p:cNvPr id="9" name="フリーフォーム: 図形 8">
              <a:extLst>
                <a:ext uri="{FF2B5EF4-FFF2-40B4-BE49-F238E27FC236}">
                  <a16:creationId xmlns:a16="http://schemas.microsoft.com/office/drawing/2014/main" id="{E103C07C-42E9-40EC-B4CB-AD7250D5B3A6}"/>
                </a:ext>
              </a:extLst>
            </p:cNvPr>
            <p:cNvSpPr/>
            <p:nvPr/>
          </p:nvSpPr>
          <p:spPr>
            <a:xfrm rot="14832184">
              <a:off x="2145507" y="2212261"/>
              <a:ext cx="2114550" cy="2528887"/>
            </a:xfrm>
            <a:custGeom>
              <a:avLst/>
              <a:gdLst>
                <a:gd name="connsiteX0" fmla="*/ 2780909 w 2820518"/>
                <a:gd name="connsiteY0" fmla="*/ 2291797 h 3371549"/>
                <a:gd name="connsiteX1" fmla="*/ 1079752 w 2820518"/>
                <a:gd name="connsiteY1" fmla="*/ 3331940 h 3371549"/>
                <a:gd name="connsiteX2" fmla="*/ 39609 w 2820518"/>
                <a:gd name="connsiteY2" fmla="*/ 1630783 h 3371549"/>
                <a:gd name="connsiteX3" fmla="*/ 1318318 w 2820518"/>
                <a:gd name="connsiteY3" fmla="*/ 553979 h 3371549"/>
                <a:gd name="connsiteX4" fmla="*/ 1371233 w 2820518"/>
                <a:gd name="connsiteY4" fmla="*/ 553182 h 3371549"/>
                <a:gd name="connsiteX5" fmla="*/ 1488302 w 2820518"/>
                <a:gd name="connsiteY5" fmla="*/ 0 h 3371549"/>
                <a:gd name="connsiteX6" fmla="*/ 1608007 w 2820518"/>
                <a:gd name="connsiteY6" fmla="*/ 565636 h 3371549"/>
                <a:gd name="connsiteX7" fmla="*/ 1740766 w 2820518"/>
                <a:gd name="connsiteY7" fmla="*/ 590640 h 3371549"/>
                <a:gd name="connsiteX8" fmla="*/ 2780909 w 2820518"/>
                <a:gd name="connsiteY8" fmla="*/ 2291797 h 3371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0518" h="3371549">
                  <a:moveTo>
                    <a:pt x="2780909" y="2291797"/>
                  </a:moveTo>
                  <a:cubicBezTo>
                    <a:pt x="2598375" y="3048787"/>
                    <a:pt x="1836741" y="3514474"/>
                    <a:pt x="1079752" y="3331940"/>
                  </a:cubicBezTo>
                  <a:cubicBezTo>
                    <a:pt x="322762" y="3149406"/>
                    <a:pt x="-142925" y="2387772"/>
                    <a:pt x="39609" y="1630783"/>
                  </a:cubicBezTo>
                  <a:cubicBezTo>
                    <a:pt x="187918" y="1015729"/>
                    <a:pt x="718523" y="592980"/>
                    <a:pt x="1318318" y="553979"/>
                  </a:cubicBezTo>
                  <a:lnTo>
                    <a:pt x="1371233" y="553182"/>
                  </a:lnTo>
                  <a:lnTo>
                    <a:pt x="1488302" y="0"/>
                  </a:lnTo>
                  <a:lnTo>
                    <a:pt x="1608007" y="565636"/>
                  </a:lnTo>
                  <a:lnTo>
                    <a:pt x="1740766" y="590640"/>
                  </a:lnTo>
                  <a:cubicBezTo>
                    <a:pt x="2497756" y="773174"/>
                    <a:pt x="2963443" y="1534808"/>
                    <a:pt x="2780909" y="2291797"/>
                  </a:cubicBezTo>
                  <a:close/>
                </a:path>
              </a:pathLst>
            </a:cu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HGPｺﾞｼｯｸE" panose="020B0900000000000000" pitchFamily="50" charset="-128"/>
                <a:ea typeface="HGPｺﾞｼｯｸE" panose="020B0900000000000000" pitchFamily="50" charset="-128"/>
              </a:endParaRPr>
            </a:p>
          </p:txBody>
        </p:sp>
        <p:sp>
          <p:nvSpPr>
            <p:cNvPr id="10" name="テキスト ボックス 16">
              <a:extLst>
                <a:ext uri="{FF2B5EF4-FFF2-40B4-BE49-F238E27FC236}">
                  <a16:creationId xmlns:a16="http://schemas.microsoft.com/office/drawing/2014/main" id="{6E434216-2010-45EE-831D-83A869CB7CBD}"/>
                </a:ext>
              </a:extLst>
            </p:cNvPr>
            <p:cNvSpPr txBox="1">
              <a:spLocks noChangeArrowheads="1"/>
            </p:cNvSpPr>
            <p:nvPr/>
          </p:nvSpPr>
          <p:spPr bwMode="auto">
            <a:xfrm>
              <a:off x="2615009" y="2590577"/>
              <a:ext cx="965685" cy="92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メイリオ" panose="020B0604030504040204" pitchFamily="50" charset="-128"/>
                  <a:ea typeface="メイリオ" panose="020B0604030504040204" pitchFamily="50" charset="-128"/>
                </a:defRPr>
              </a:lvl1pPr>
              <a:lvl2pPr marL="742950" indent="-285750">
                <a:defRPr kumimoji="1">
                  <a:solidFill>
                    <a:schemeClr val="tx1"/>
                  </a:solidFill>
                  <a:latin typeface="メイリオ" panose="020B0604030504040204" pitchFamily="50" charset="-128"/>
                  <a:ea typeface="メイリオ" panose="020B0604030504040204" pitchFamily="50" charset="-128"/>
                </a:defRPr>
              </a:lvl2pPr>
              <a:lvl3pPr marL="1143000" indent="-228600">
                <a:defRPr kumimoji="1">
                  <a:solidFill>
                    <a:schemeClr val="tx1"/>
                  </a:solidFill>
                  <a:latin typeface="メイリオ" panose="020B0604030504040204" pitchFamily="50" charset="-128"/>
                  <a:ea typeface="メイリオ" panose="020B0604030504040204" pitchFamily="50" charset="-128"/>
                </a:defRPr>
              </a:lvl3pPr>
              <a:lvl4pPr marL="1600200" indent="-228600">
                <a:defRPr kumimoji="1">
                  <a:solidFill>
                    <a:schemeClr val="tx1"/>
                  </a:solidFill>
                  <a:latin typeface="メイリオ" panose="020B0604030504040204" pitchFamily="50" charset="-128"/>
                  <a:ea typeface="メイリオ" panose="020B0604030504040204" pitchFamily="50" charset="-128"/>
                </a:defRPr>
              </a:lvl4pPr>
              <a:lvl5pPr marL="2057400" indent="-228600">
                <a:defRPr kumimoji="1">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メイリオ" panose="020B0604030504040204" pitchFamily="50" charset="-128"/>
                  <a:ea typeface="メイリオ" panose="020B060403050404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4500" b="1" i="0" u="none" strike="noStrike" kern="1200" cap="none" spc="0" normalizeH="0" baseline="0" noProof="0">
                  <a:ln>
                    <a:noFill/>
                  </a:ln>
                  <a:solidFill>
                    <a:srgbClr val="FF2800"/>
                  </a:solidFill>
                  <a:effectLst/>
                  <a:uLnTx/>
                  <a:uFillTx/>
                  <a:latin typeface="HGPｺﾞｼｯｸE" panose="020B0900000000000000" pitchFamily="50" charset="-128"/>
                  <a:ea typeface="HGPｺﾞｼｯｸE" panose="020B0900000000000000" pitchFamily="50" charset="-128"/>
                </a:rPr>
                <a:t>77</a:t>
              </a:r>
              <a:endParaRPr kumimoji="1" lang="ja-JP" altLang="en-US" sz="4500" b="1" i="0" u="none" strike="noStrike" kern="1200" cap="none" spc="0" normalizeH="0" baseline="0" noProof="0">
                <a:ln>
                  <a:noFill/>
                </a:ln>
                <a:solidFill>
                  <a:srgbClr val="FF2800"/>
                </a:solidFill>
                <a:effectLst/>
                <a:uLnTx/>
                <a:uFillTx/>
                <a:latin typeface="HGPｺﾞｼｯｸE" panose="020B0900000000000000" pitchFamily="50" charset="-128"/>
                <a:ea typeface="HGPｺﾞｼｯｸE" panose="020B0900000000000000" pitchFamily="50" charset="-128"/>
              </a:endParaRPr>
            </a:p>
          </p:txBody>
        </p:sp>
        <p:sp>
          <p:nvSpPr>
            <p:cNvPr id="11" name="テキスト ボックス 10">
              <a:extLst>
                <a:ext uri="{FF2B5EF4-FFF2-40B4-BE49-F238E27FC236}">
                  <a16:creationId xmlns:a16="http://schemas.microsoft.com/office/drawing/2014/main" id="{4F43A076-8CF1-413F-9A41-2F0533A0F1AF}"/>
                </a:ext>
              </a:extLst>
            </p:cNvPr>
            <p:cNvSpPr txBox="1"/>
            <p:nvPr/>
          </p:nvSpPr>
          <p:spPr>
            <a:xfrm>
              <a:off x="3202782" y="3463997"/>
              <a:ext cx="691215" cy="646331"/>
            </a:xfrm>
            <a:prstGeom prst="rect">
              <a:avLst/>
            </a:prstGeom>
            <a:no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1"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rPr>
                <a:t>94</a:t>
              </a:r>
              <a:endParaRPr kumimoji="1" lang="ja-JP" altLang="en-US" sz="3600" b="1"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endParaRPr>
            </a:p>
          </p:txBody>
        </p:sp>
        <p:sp>
          <p:nvSpPr>
            <p:cNvPr id="12" name="テキスト ボックス 11">
              <a:extLst>
                <a:ext uri="{FF2B5EF4-FFF2-40B4-BE49-F238E27FC236}">
                  <a16:creationId xmlns:a16="http://schemas.microsoft.com/office/drawing/2014/main" id="{2E71E9A8-8471-4A6D-BB16-09F26B1C5883}"/>
                </a:ext>
              </a:extLst>
            </p:cNvPr>
            <p:cNvSpPr txBox="1"/>
            <p:nvPr/>
          </p:nvSpPr>
          <p:spPr>
            <a:xfrm>
              <a:off x="3263900" y="2982992"/>
              <a:ext cx="377825" cy="323850"/>
            </a:xfrm>
            <a:prstGeom prst="rect">
              <a:avLst/>
            </a:prstGeom>
            <a:no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rPr>
                <a:t>件</a:t>
              </a:r>
            </a:p>
          </p:txBody>
        </p:sp>
        <p:cxnSp>
          <p:nvCxnSpPr>
            <p:cNvPr id="13" name="直線コネクタ 12">
              <a:extLst>
                <a:ext uri="{FF2B5EF4-FFF2-40B4-BE49-F238E27FC236}">
                  <a16:creationId xmlns:a16="http://schemas.microsoft.com/office/drawing/2014/main" id="{862E0EF2-89BA-4329-9D9F-F98D477882F6}"/>
                </a:ext>
              </a:extLst>
            </p:cNvPr>
            <p:cNvCxnSpPr>
              <a:cxnSpLocks/>
            </p:cNvCxnSpPr>
            <p:nvPr/>
          </p:nvCxnSpPr>
          <p:spPr>
            <a:xfrm flipH="1">
              <a:off x="2901951" y="3117386"/>
              <a:ext cx="1004888" cy="739774"/>
            </a:xfrm>
            <a:prstGeom prst="line">
              <a:avLst/>
            </a:prstGeom>
            <a:ln w="762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84814E49-B307-4650-98AD-39B1B84B4C38}"/>
                </a:ext>
              </a:extLst>
            </p:cNvPr>
            <p:cNvSpPr txBox="1"/>
            <p:nvPr/>
          </p:nvSpPr>
          <p:spPr>
            <a:xfrm>
              <a:off x="3825877" y="3740143"/>
              <a:ext cx="377825" cy="322262"/>
            </a:xfrm>
            <a:prstGeom prst="rect">
              <a:avLst/>
            </a:prstGeom>
            <a:no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rPr>
                <a:t>件</a:t>
              </a:r>
            </a:p>
          </p:txBody>
        </p:sp>
      </p:grpSp>
      <p:sp>
        <p:nvSpPr>
          <p:cNvPr id="15" name="四角形: 角を丸くする 14">
            <a:extLst>
              <a:ext uri="{FF2B5EF4-FFF2-40B4-BE49-F238E27FC236}">
                <a16:creationId xmlns:a16="http://schemas.microsoft.com/office/drawing/2014/main" id="{164C5724-CB60-4DBD-A029-1476945F2D2E}"/>
              </a:ext>
            </a:extLst>
          </p:cNvPr>
          <p:cNvSpPr/>
          <p:nvPr/>
        </p:nvSpPr>
        <p:spPr>
          <a:xfrm>
            <a:off x="400594" y="2144444"/>
            <a:ext cx="8368937" cy="4577217"/>
          </a:xfrm>
          <a:prstGeom prst="roundRect">
            <a:avLst>
              <a:gd name="adj" fmla="val 0"/>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E59B2C7-A32E-442A-A6A1-A25DFE32A7D9}"/>
              </a:ext>
            </a:extLst>
          </p:cNvPr>
          <p:cNvSpPr txBox="1"/>
          <p:nvPr/>
        </p:nvSpPr>
        <p:spPr>
          <a:xfrm>
            <a:off x="2775491" y="2535179"/>
            <a:ext cx="966931" cy="461665"/>
          </a:xfrm>
          <a:prstGeom prst="rect">
            <a:avLst/>
          </a:prstGeom>
          <a:noFill/>
        </p:spPr>
        <p:txBody>
          <a:bodyPr wrap="none" rtlCol="0">
            <a:spAutoFit/>
          </a:bodyPr>
          <a:lstStyle/>
          <a:p>
            <a:r>
              <a:rPr kumimoji="1" lang="ja-JP" altLang="en-US" sz="2400">
                <a:solidFill>
                  <a:srgbClr val="FF2800"/>
                </a:solidFill>
                <a:latin typeface="HGPｺﾞｼｯｸE" panose="020B0900000000000000" pitchFamily="50" charset="-128"/>
                <a:ea typeface="HGPｺﾞｼｯｸE" panose="020B0900000000000000" pitchFamily="50" charset="-128"/>
              </a:rPr>
              <a:t>約</a:t>
            </a:r>
            <a:r>
              <a:rPr kumimoji="1" lang="en-US" altLang="ja-JP" sz="2400">
                <a:solidFill>
                  <a:srgbClr val="FF2800"/>
                </a:solidFill>
                <a:latin typeface="HGPｺﾞｼｯｸE" panose="020B0900000000000000" pitchFamily="50" charset="-128"/>
                <a:ea typeface="HGPｺﾞｼｯｸE" panose="020B0900000000000000" pitchFamily="50" charset="-128"/>
              </a:rPr>
              <a:t>8</a:t>
            </a:r>
            <a:r>
              <a:rPr kumimoji="1" lang="ja-JP" altLang="en-US" sz="2400">
                <a:solidFill>
                  <a:srgbClr val="FF2800"/>
                </a:solidFill>
                <a:latin typeface="HGPｺﾞｼｯｸE" panose="020B0900000000000000" pitchFamily="50" charset="-128"/>
                <a:ea typeface="HGPｺﾞｼｯｸE" panose="020B0900000000000000" pitchFamily="50" charset="-128"/>
              </a:rPr>
              <a:t>割</a:t>
            </a:r>
          </a:p>
        </p:txBody>
      </p:sp>
      <p:sp>
        <p:nvSpPr>
          <p:cNvPr id="17" name="正方形/長方形 16">
            <a:extLst>
              <a:ext uri="{FF2B5EF4-FFF2-40B4-BE49-F238E27FC236}">
                <a16:creationId xmlns:a16="http://schemas.microsoft.com/office/drawing/2014/main" id="{6F2C1F08-C72D-4E84-AC35-90B394526E0F}"/>
              </a:ext>
            </a:extLst>
          </p:cNvPr>
          <p:cNvSpPr/>
          <p:nvPr/>
        </p:nvSpPr>
        <p:spPr>
          <a:xfrm>
            <a:off x="932684" y="6020804"/>
            <a:ext cx="2255746" cy="369332"/>
          </a:xfrm>
          <a:prstGeom prst="rect">
            <a:avLst/>
          </a:prstGeom>
        </p:spPr>
        <p:txBody>
          <a:bodyPr wrap="none">
            <a:spAutoFit/>
          </a:bodyPr>
          <a:lstStyle/>
          <a:p>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市民消火活動の有無</a:t>
            </a:r>
          </a:p>
        </p:txBody>
      </p:sp>
      <p:sp>
        <p:nvSpPr>
          <p:cNvPr id="18" name="四角形: 角を丸くする 17">
            <a:extLst>
              <a:ext uri="{FF2B5EF4-FFF2-40B4-BE49-F238E27FC236}">
                <a16:creationId xmlns:a16="http://schemas.microsoft.com/office/drawing/2014/main" id="{7DA26AEE-E87D-4D15-9ACE-222C7760E2F5}"/>
              </a:ext>
            </a:extLst>
          </p:cNvPr>
          <p:cNvSpPr/>
          <p:nvPr/>
        </p:nvSpPr>
        <p:spPr>
          <a:xfrm>
            <a:off x="262800" y="837197"/>
            <a:ext cx="8618400" cy="1230875"/>
          </a:xfrm>
          <a:prstGeom prst="roundRect">
            <a:avLst>
              <a:gd name="adj" fmla="val 0"/>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180000" bIns="72000" rtlCol="0" anchor="ctr"/>
          <a:lstStyle/>
          <a:p>
            <a:pPr algn="just">
              <a:lnSpc>
                <a:spcPts val="3000"/>
              </a:lnSpc>
            </a:pPr>
            <a:r>
              <a:rPr lang="ja-JP" altLang="en-US" sz="2800" spc="-150">
                <a:solidFill>
                  <a:schemeClr val="tx1">
                    <a:lumMod val="75000"/>
                    <a:lumOff val="25000"/>
                  </a:schemeClr>
                </a:solidFill>
                <a:latin typeface="HGPｺﾞｼｯｸE" panose="020B0900000000000000" pitchFamily="50" charset="-128"/>
                <a:ea typeface="HGPｺﾞｼｯｸE" panose="020B0900000000000000" pitchFamily="50" charset="-128"/>
              </a:rPr>
              <a:t>阪神・淡路大震災時に、神戸市内で、調査した９４か所の</a:t>
            </a:r>
            <a:r>
              <a:rPr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火災現場のうち、</a:t>
            </a:r>
            <a:r>
              <a:rPr lang="ja-JP" altLang="en-US" sz="2800">
                <a:solidFill>
                  <a:srgbClr val="FF2800"/>
                </a:solidFill>
                <a:latin typeface="HGPｺﾞｼｯｸE" panose="020B0900000000000000" pitchFamily="50" charset="-128"/>
                <a:ea typeface="HGPｺﾞｼｯｸE" panose="020B0900000000000000" pitchFamily="50" charset="-128"/>
              </a:rPr>
              <a:t>約８割</a:t>
            </a:r>
            <a:r>
              <a:rPr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の</a:t>
            </a:r>
            <a:r>
              <a:rPr lang="ja-JP" altLang="en-US" sz="2800">
                <a:solidFill>
                  <a:srgbClr val="FF2800"/>
                </a:solidFill>
                <a:latin typeface="HGPｺﾞｼｯｸE" panose="020B0900000000000000" pitchFamily="50" charset="-128"/>
                <a:ea typeface="HGPｺﾞｼｯｸE" panose="020B0900000000000000" pitchFamily="50" charset="-128"/>
              </a:rPr>
              <a:t>７７か所</a:t>
            </a:r>
            <a:r>
              <a:rPr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で</a:t>
            </a:r>
            <a:r>
              <a:rPr lang="ja-JP" altLang="en-US" sz="2800">
                <a:solidFill>
                  <a:srgbClr val="FF2800"/>
                </a:solidFill>
                <a:latin typeface="HGPｺﾞｼｯｸE" panose="020B0900000000000000" pitchFamily="50" charset="-128"/>
                <a:ea typeface="HGPｺﾞｼｯｸE" panose="020B0900000000000000" pitchFamily="50" charset="-128"/>
              </a:rPr>
              <a:t>市民消火活動</a:t>
            </a:r>
            <a:r>
              <a:rPr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が</a:t>
            </a:r>
            <a:br>
              <a:rPr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展開された</a:t>
            </a:r>
          </a:p>
        </p:txBody>
      </p:sp>
    </p:spTree>
    <p:extLst>
      <p:ext uri="{BB962C8B-B14F-4D97-AF65-F5344CB8AC3E}">
        <p14:creationId xmlns:p14="http://schemas.microsoft.com/office/powerpoint/2010/main" val="3363213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図 21">
            <a:extLst>
              <a:ext uri="{FF2B5EF4-FFF2-40B4-BE49-F238E27FC236}">
                <a16:creationId xmlns:a16="http://schemas.microsoft.com/office/drawing/2014/main" id="{15F5D84C-19E9-48B3-BD37-6AA2130766D8}"/>
              </a:ext>
            </a:extLst>
          </p:cNvPr>
          <p:cNvPicPr>
            <a:picLocks noChangeAspect="1"/>
          </p:cNvPicPr>
          <p:nvPr/>
        </p:nvPicPr>
        <p:blipFill>
          <a:blip r:embed="rId3"/>
          <a:stretch>
            <a:fillRect/>
          </a:stretch>
        </p:blipFill>
        <p:spPr>
          <a:xfrm>
            <a:off x="3628492" y="2367136"/>
            <a:ext cx="4513956" cy="3903579"/>
          </a:xfrm>
          <a:prstGeom prst="rect">
            <a:avLst/>
          </a:prstGeom>
        </p:spPr>
      </p:pic>
      <p:sp>
        <p:nvSpPr>
          <p:cNvPr id="2" name="タイトル 1">
            <a:extLst>
              <a:ext uri="{FF2B5EF4-FFF2-40B4-BE49-F238E27FC236}">
                <a16:creationId xmlns:a16="http://schemas.microsoft.com/office/drawing/2014/main" id="{465808B6-26C7-45D9-BA0B-9AB91975D867}"/>
              </a:ext>
            </a:extLst>
          </p:cNvPr>
          <p:cNvSpPr>
            <a:spLocks noGrp="1"/>
          </p:cNvSpPr>
          <p:nvPr>
            <p:ph type="title"/>
          </p:nvPr>
        </p:nvSpPr>
        <p:spPr>
          <a:xfrm>
            <a:off x="0" y="-2697"/>
            <a:ext cx="9144000" cy="650083"/>
          </a:xfrm>
        </p:spPr>
        <p:txBody>
          <a:bodyPr/>
          <a:lstStyle/>
          <a:p>
            <a:r>
              <a:rPr lang="ja-JP" altLang="en-US"/>
              <a:t>自助意識の現状</a:t>
            </a:r>
          </a:p>
        </p:txBody>
      </p:sp>
      <p:sp>
        <p:nvSpPr>
          <p:cNvPr id="4" name="スライド番号プレースホルダー 3">
            <a:extLst>
              <a:ext uri="{FF2B5EF4-FFF2-40B4-BE49-F238E27FC236}">
                <a16:creationId xmlns:a16="http://schemas.microsoft.com/office/drawing/2014/main" id="{82088444-4A2C-4F10-9501-0DDC191B5C81}"/>
              </a:ext>
            </a:extLst>
          </p:cNvPr>
          <p:cNvSpPr>
            <a:spLocks noGrp="1"/>
          </p:cNvSpPr>
          <p:nvPr>
            <p:ph type="sldNum" sz="quarter" idx="12"/>
          </p:nvPr>
        </p:nvSpPr>
        <p:spPr/>
        <p:txBody>
          <a:bodyPr/>
          <a:lstStyle/>
          <a:p>
            <a:fld id="{48C0FCB9-D989-46F1-965E-624BDAC7E129}" type="slidenum">
              <a:rPr kumimoji="1" lang="ja-JP" altLang="en-US" smtClean="0"/>
              <a:pPr/>
              <a:t>4</a:t>
            </a:fld>
            <a:endParaRPr kumimoji="1" lang="ja-JP" altLang="en-US"/>
          </a:p>
        </p:txBody>
      </p:sp>
      <p:sp>
        <p:nvSpPr>
          <p:cNvPr id="14" name="正方形/長方形 13">
            <a:extLst>
              <a:ext uri="{FF2B5EF4-FFF2-40B4-BE49-F238E27FC236}">
                <a16:creationId xmlns:a16="http://schemas.microsoft.com/office/drawing/2014/main" id="{D51F8F0C-F307-44E9-AAAF-90006FADC56F}"/>
              </a:ext>
            </a:extLst>
          </p:cNvPr>
          <p:cNvSpPr/>
          <p:nvPr/>
        </p:nvSpPr>
        <p:spPr>
          <a:xfrm>
            <a:off x="2353892" y="1994493"/>
            <a:ext cx="4330032" cy="369332"/>
          </a:xfrm>
          <a:prstGeom prst="rect">
            <a:avLst/>
          </a:prstGeom>
        </p:spPr>
        <p:txBody>
          <a:bodyPr wrap="none">
            <a:spAutoFit/>
          </a:bodyPr>
          <a:lstStyle/>
          <a:p>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各家庭が大地震に備えて、行っている対策</a:t>
            </a:r>
          </a:p>
        </p:txBody>
      </p:sp>
      <p:sp>
        <p:nvSpPr>
          <p:cNvPr id="18" name="テキスト ボックス 17">
            <a:extLst>
              <a:ext uri="{FF2B5EF4-FFF2-40B4-BE49-F238E27FC236}">
                <a16:creationId xmlns:a16="http://schemas.microsoft.com/office/drawing/2014/main" id="{EBC180F6-3419-4BEC-8E08-8D94191193AA}"/>
              </a:ext>
            </a:extLst>
          </p:cNvPr>
          <p:cNvSpPr txBox="1"/>
          <p:nvPr/>
        </p:nvSpPr>
        <p:spPr>
          <a:xfrm>
            <a:off x="0" y="6552634"/>
            <a:ext cx="3286125" cy="261610"/>
          </a:xfrm>
          <a:prstGeom prst="rect">
            <a:avLst/>
          </a:prstGeom>
          <a:noFill/>
        </p:spPr>
        <p:txBody>
          <a:bodyPr wrap="square" rtlCol="0">
            <a:spAutoFit/>
          </a:bodyPr>
          <a:lstStyle/>
          <a:p>
            <a:pPr algn="dist"/>
            <a:r>
              <a:rPr lang="ja-JP" altLang="en-US" sz="1100">
                <a:solidFill>
                  <a:schemeClr val="tx1">
                    <a:lumMod val="75000"/>
                    <a:lumOff val="25000"/>
                  </a:schemeClr>
                </a:solidFill>
                <a:latin typeface="HGPｺﾞｼｯｸE" panose="020B0900000000000000" pitchFamily="50" charset="-128"/>
                <a:ea typeface="HGPｺﾞｼｯｸE" panose="020B0900000000000000" pitchFamily="50" charset="-128"/>
              </a:rPr>
              <a:t>参考：内閣府「平成</a:t>
            </a:r>
            <a:r>
              <a:rPr lang="en-US" altLang="ja-JP" sz="1100">
                <a:solidFill>
                  <a:schemeClr val="tx1">
                    <a:lumMod val="75000"/>
                    <a:lumOff val="25000"/>
                  </a:schemeClr>
                </a:solidFill>
                <a:latin typeface="HGPｺﾞｼｯｸE" panose="020B0900000000000000" pitchFamily="50" charset="-128"/>
                <a:ea typeface="HGPｺﾞｼｯｸE" panose="020B0900000000000000" pitchFamily="50" charset="-128"/>
              </a:rPr>
              <a:t>29</a:t>
            </a:r>
            <a:r>
              <a:rPr lang="ja-JP" altLang="en-US" sz="1100">
                <a:solidFill>
                  <a:schemeClr val="tx1">
                    <a:lumMod val="75000"/>
                    <a:lumOff val="25000"/>
                  </a:schemeClr>
                </a:solidFill>
                <a:latin typeface="HGPｺﾞｼｯｸE" panose="020B0900000000000000" pitchFamily="50" charset="-128"/>
                <a:ea typeface="HGPｺﾞｼｯｸE" panose="020B0900000000000000" pitchFamily="50" charset="-128"/>
              </a:rPr>
              <a:t>年度防災に関する世論調査」</a:t>
            </a:r>
          </a:p>
        </p:txBody>
      </p:sp>
      <p:sp>
        <p:nvSpPr>
          <p:cNvPr id="8" name="正方形/長方形 7">
            <a:extLst>
              <a:ext uri="{FF2B5EF4-FFF2-40B4-BE49-F238E27FC236}">
                <a16:creationId xmlns:a16="http://schemas.microsoft.com/office/drawing/2014/main" id="{FB510E19-83A6-4A42-B24A-47D316EAF045}"/>
              </a:ext>
            </a:extLst>
          </p:cNvPr>
          <p:cNvSpPr/>
          <p:nvPr/>
        </p:nvSpPr>
        <p:spPr>
          <a:xfrm>
            <a:off x="262800" y="803367"/>
            <a:ext cx="8618400" cy="717623"/>
          </a:xfrm>
          <a:prstGeom prst="rect">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rIns="72000" bIns="72000" rtlCol="0" anchor="ctr"/>
          <a:lstStyle/>
          <a:p>
            <a:r>
              <a:rPr lang="ja-JP" altLang="en-US" sz="2800">
                <a:solidFill>
                  <a:srgbClr val="404040"/>
                </a:solidFill>
                <a:latin typeface="HGPｺﾞｼｯｸE" panose="020B0900000000000000" pitchFamily="50" charset="-128"/>
                <a:ea typeface="HGPｺﾞｼｯｸE" panose="020B0900000000000000" pitchFamily="50" charset="-128"/>
              </a:rPr>
              <a:t>近年、自助の意識は高まってきているが、まだ不十分</a:t>
            </a:r>
          </a:p>
        </p:txBody>
      </p:sp>
      <p:sp>
        <p:nvSpPr>
          <p:cNvPr id="10" name="正方形/長方形 9">
            <a:extLst>
              <a:ext uri="{FF2B5EF4-FFF2-40B4-BE49-F238E27FC236}">
                <a16:creationId xmlns:a16="http://schemas.microsoft.com/office/drawing/2014/main" id="{0FCD9787-780F-4A3F-BEA1-90B8FFEEB772}"/>
              </a:ext>
            </a:extLst>
          </p:cNvPr>
          <p:cNvSpPr/>
          <p:nvPr/>
        </p:nvSpPr>
        <p:spPr>
          <a:xfrm>
            <a:off x="5936120" y="5007554"/>
            <a:ext cx="744114" cy="369332"/>
          </a:xfrm>
          <a:prstGeom prst="rect">
            <a:avLst/>
          </a:prstGeom>
        </p:spPr>
        <p:txBody>
          <a:bodyPr wrap="none">
            <a:spAutoFit/>
          </a:bodyPr>
          <a:lstStyle/>
          <a:p>
            <a:r>
              <a:rPr lang="en-US" altLang="ja-JP" b="1">
                <a:solidFill>
                  <a:srgbClr val="FF2800"/>
                </a:solidFill>
                <a:latin typeface="HGPｺﾞｼｯｸE" panose="020B0900000000000000" pitchFamily="50" charset="-128"/>
                <a:ea typeface="HGPｺﾞｼｯｸE" panose="020B0900000000000000" pitchFamily="50" charset="-128"/>
              </a:rPr>
              <a:t>45.7%</a:t>
            </a:r>
            <a:endParaRPr lang="ja-JP" altLang="en-US" b="1">
              <a:solidFill>
                <a:srgbClr val="FF2800"/>
              </a:solidFill>
              <a:latin typeface="HGPｺﾞｼｯｸE" panose="020B0900000000000000" pitchFamily="50" charset="-128"/>
              <a:ea typeface="HGPｺﾞｼｯｸE" panose="020B0900000000000000" pitchFamily="50" charset="-128"/>
            </a:endParaRPr>
          </a:p>
        </p:txBody>
      </p:sp>
      <p:sp>
        <p:nvSpPr>
          <p:cNvPr id="11" name="正方形/長方形 10">
            <a:extLst>
              <a:ext uri="{FF2B5EF4-FFF2-40B4-BE49-F238E27FC236}">
                <a16:creationId xmlns:a16="http://schemas.microsoft.com/office/drawing/2014/main" id="{985539D4-45A5-4AAE-8D88-40892DC0EBC2}"/>
              </a:ext>
            </a:extLst>
          </p:cNvPr>
          <p:cNvSpPr/>
          <p:nvPr/>
        </p:nvSpPr>
        <p:spPr>
          <a:xfrm>
            <a:off x="5605497" y="3941645"/>
            <a:ext cx="744114" cy="369332"/>
          </a:xfrm>
          <a:prstGeom prst="rect">
            <a:avLst/>
          </a:prstGeom>
        </p:spPr>
        <p:txBody>
          <a:bodyPr wrap="none">
            <a:spAutoFit/>
          </a:bodyPr>
          <a:lstStyle/>
          <a:p>
            <a:r>
              <a:rPr lang="en-US" altLang="ja-JP" b="1">
                <a:solidFill>
                  <a:srgbClr val="FF2800"/>
                </a:solidFill>
                <a:latin typeface="HGPｺﾞｼｯｸE" panose="020B0900000000000000" pitchFamily="50" charset="-128"/>
                <a:ea typeface="HGPｺﾞｼｯｸE" panose="020B0900000000000000" pitchFamily="50" charset="-128"/>
              </a:rPr>
              <a:t>40.6%</a:t>
            </a:r>
            <a:endParaRPr lang="ja-JP" altLang="en-US" b="1">
              <a:solidFill>
                <a:srgbClr val="FF2800"/>
              </a:solidFill>
              <a:latin typeface="HGPｺﾞｼｯｸE" panose="020B0900000000000000" pitchFamily="50" charset="-128"/>
              <a:ea typeface="HGPｺﾞｼｯｸE" panose="020B0900000000000000" pitchFamily="50" charset="-128"/>
            </a:endParaRPr>
          </a:p>
        </p:txBody>
      </p:sp>
      <p:sp>
        <p:nvSpPr>
          <p:cNvPr id="12" name="正方形/長方形 11">
            <a:extLst>
              <a:ext uri="{FF2B5EF4-FFF2-40B4-BE49-F238E27FC236}">
                <a16:creationId xmlns:a16="http://schemas.microsoft.com/office/drawing/2014/main" id="{811DD910-042D-4D44-AC82-10E4E7D8463B}"/>
              </a:ext>
            </a:extLst>
          </p:cNvPr>
          <p:cNvSpPr/>
          <p:nvPr/>
        </p:nvSpPr>
        <p:spPr>
          <a:xfrm>
            <a:off x="4518908" y="2926589"/>
            <a:ext cx="744114" cy="369332"/>
          </a:xfrm>
          <a:prstGeom prst="rect">
            <a:avLst/>
          </a:prstGeom>
        </p:spPr>
        <p:txBody>
          <a:bodyPr wrap="none">
            <a:spAutoFit/>
          </a:bodyPr>
          <a:lstStyle/>
          <a:p>
            <a:r>
              <a:rPr lang="en-US" altLang="ja-JP" b="1">
                <a:solidFill>
                  <a:srgbClr val="FF2800"/>
                </a:solidFill>
                <a:latin typeface="HGPｺﾞｼｯｸE" panose="020B0900000000000000" pitchFamily="50" charset="-128"/>
                <a:ea typeface="HGPｺﾞｼｯｸE" panose="020B0900000000000000" pitchFamily="50" charset="-128"/>
              </a:rPr>
              <a:t>15.2%</a:t>
            </a:r>
            <a:endParaRPr lang="ja-JP" altLang="en-US" b="1">
              <a:solidFill>
                <a:srgbClr val="FF2800"/>
              </a:solidFill>
              <a:latin typeface="HGPｺﾞｼｯｸE" panose="020B0900000000000000" pitchFamily="50" charset="-128"/>
              <a:ea typeface="HGPｺﾞｼｯｸE" panose="020B0900000000000000" pitchFamily="50" charset="-128"/>
            </a:endParaRPr>
          </a:p>
        </p:txBody>
      </p:sp>
      <p:sp>
        <p:nvSpPr>
          <p:cNvPr id="13" name="正方形/長方形 12">
            <a:extLst>
              <a:ext uri="{FF2B5EF4-FFF2-40B4-BE49-F238E27FC236}">
                <a16:creationId xmlns:a16="http://schemas.microsoft.com/office/drawing/2014/main" id="{39E4B16E-4D9D-40D6-9B4E-7AD6AC4E1B90}"/>
              </a:ext>
            </a:extLst>
          </p:cNvPr>
          <p:cNvSpPr/>
          <p:nvPr/>
        </p:nvSpPr>
        <p:spPr>
          <a:xfrm>
            <a:off x="513362" y="4839793"/>
            <a:ext cx="3038011" cy="646331"/>
          </a:xfrm>
          <a:prstGeom prst="rect">
            <a:avLst/>
          </a:prstGeom>
        </p:spPr>
        <p:txBody>
          <a:bodyPr wrap="none">
            <a:spAutoFit/>
          </a:bodyPr>
          <a:lstStyle/>
          <a:p>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食料や飲料水、日用品などを</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準備している</a:t>
            </a:r>
          </a:p>
        </p:txBody>
      </p:sp>
      <p:sp>
        <p:nvSpPr>
          <p:cNvPr id="15" name="正方形/長方形 14">
            <a:extLst>
              <a:ext uri="{FF2B5EF4-FFF2-40B4-BE49-F238E27FC236}">
                <a16:creationId xmlns:a16="http://schemas.microsoft.com/office/drawing/2014/main" id="{97A40572-A1D0-44AD-A70C-C3F8C6785D10}"/>
              </a:ext>
            </a:extLst>
          </p:cNvPr>
          <p:cNvSpPr/>
          <p:nvPr/>
        </p:nvSpPr>
        <p:spPr>
          <a:xfrm>
            <a:off x="523093" y="3848794"/>
            <a:ext cx="3214341" cy="646331"/>
          </a:xfrm>
          <a:prstGeom prst="rect">
            <a:avLst/>
          </a:prstGeom>
        </p:spPr>
        <p:txBody>
          <a:bodyPr wrap="none">
            <a:spAutoFit/>
          </a:bodyPr>
          <a:lstStyle/>
          <a:p>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家具・家電などを固定し、転倒・</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落下・移動を防止している</a:t>
            </a:r>
          </a:p>
        </p:txBody>
      </p:sp>
      <p:sp>
        <p:nvSpPr>
          <p:cNvPr id="16" name="正方形/長方形 15">
            <a:extLst>
              <a:ext uri="{FF2B5EF4-FFF2-40B4-BE49-F238E27FC236}">
                <a16:creationId xmlns:a16="http://schemas.microsoft.com/office/drawing/2014/main" id="{2AA2AB94-122A-401E-8CB5-A2B5D79E4160}"/>
              </a:ext>
            </a:extLst>
          </p:cNvPr>
          <p:cNvSpPr/>
          <p:nvPr/>
        </p:nvSpPr>
        <p:spPr>
          <a:xfrm>
            <a:off x="475595" y="2788089"/>
            <a:ext cx="3401080" cy="646331"/>
          </a:xfrm>
          <a:prstGeom prst="rect">
            <a:avLst/>
          </a:prstGeom>
        </p:spPr>
        <p:txBody>
          <a:bodyPr wrap="square">
            <a:spAutoFit/>
          </a:bodyPr>
          <a:lstStyle/>
          <a:p>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非常持ち出し用衣類、毛布などを準備している</a:t>
            </a:r>
          </a:p>
        </p:txBody>
      </p:sp>
      <p:sp>
        <p:nvSpPr>
          <p:cNvPr id="3" name="楕円 2">
            <a:extLst>
              <a:ext uri="{FF2B5EF4-FFF2-40B4-BE49-F238E27FC236}">
                <a16:creationId xmlns:a16="http://schemas.microsoft.com/office/drawing/2014/main" id="{2D69A70A-3912-4850-9F20-71395728B357}"/>
              </a:ext>
            </a:extLst>
          </p:cNvPr>
          <p:cNvSpPr/>
          <p:nvPr/>
        </p:nvSpPr>
        <p:spPr>
          <a:xfrm>
            <a:off x="6277334" y="2677331"/>
            <a:ext cx="1707502" cy="1567543"/>
          </a:xfrm>
          <a:prstGeom prst="ellipse">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23D37024-A651-4C04-BBE7-16588BA1A105}"/>
              </a:ext>
            </a:extLst>
          </p:cNvPr>
          <p:cNvSpPr txBox="1"/>
          <p:nvPr/>
        </p:nvSpPr>
        <p:spPr>
          <a:xfrm>
            <a:off x="6303001" y="3045603"/>
            <a:ext cx="1707502" cy="830997"/>
          </a:xfrm>
          <a:prstGeom prst="rect">
            <a:avLst/>
          </a:prstGeom>
          <a:noFill/>
        </p:spPr>
        <p:txBody>
          <a:bodyPr wrap="square" rtlCol="0">
            <a:spAutoFit/>
          </a:bodyPr>
          <a:lstStyle/>
          <a:p>
            <a:pPr algn="ctr"/>
            <a:r>
              <a:rPr kumimoji="1" lang="ja-JP" altLang="en-US" sz="2400">
                <a:solidFill>
                  <a:srgbClr val="FF2800"/>
                </a:solidFill>
                <a:latin typeface="HGPｺﾞｼｯｸE" panose="020B0900000000000000" pitchFamily="50" charset="-128"/>
                <a:ea typeface="HGPｺﾞｼｯｸE" panose="020B0900000000000000" pitchFamily="50" charset="-128"/>
              </a:rPr>
              <a:t>半数以上</a:t>
            </a:r>
            <a:r>
              <a:rPr kumimoji="1" lang="ja-JP" altLang="en-US" sz="2400">
                <a:solidFill>
                  <a:srgbClr val="404040"/>
                </a:solidFill>
                <a:latin typeface="HGPｺﾞｼｯｸE" panose="020B0900000000000000" pitchFamily="50" charset="-128"/>
                <a:ea typeface="HGPｺﾞｼｯｸE" panose="020B0900000000000000" pitchFamily="50" charset="-128"/>
              </a:rPr>
              <a:t>は</a:t>
            </a:r>
            <a:endParaRPr kumimoji="1" lang="en-US" altLang="ja-JP" sz="2400">
              <a:solidFill>
                <a:srgbClr val="404040"/>
              </a:solidFill>
              <a:latin typeface="HGPｺﾞｼｯｸE" panose="020B0900000000000000" pitchFamily="50" charset="-128"/>
              <a:ea typeface="HGPｺﾞｼｯｸE" panose="020B0900000000000000" pitchFamily="50" charset="-128"/>
            </a:endParaRPr>
          </a:p>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備えてない</a:t>
            </a:r>
          </a:p>
        </p:txBody>
      </p:sp>
      <p:sp>
        <p:nvSpPr>
          <p:cNvPr id="19" name="四角形: 角を丸くする 18">
            <a:extLst>
              <a:ext uri="{FF2B5EF4-FFF2-40B4-BE49-F238E27FC236}">
                <a16:creationId xmlns:a16="http://schemas.microsoft.com/office/drawing/2014/main" id="{10DC5C4B-10E7-440E-9223-A02972E09ADB}"/>
              </a:ext>
            </a:extLst>
          </p:cNvPr>
          <p:cNvSpPr/>
          <p:nvPr/>
        </p:nvSpPr>
        <p:spPr>
          <a:xfrm>
            <a:off x="242829" y="1695723"/>
            <a:ext cx="8651298" cy="4820678"/>
          </a:xfrm>
          <a:prstGeom prst="roundRect">
            <a:avLst>
              <a:gd name="adj" fmla="val 0"/>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13951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B0A25D-76F0-4293-BF41-AA86F1928120}"/>
              </a:ext>
            </a:extLst>
          </p:cNvPr>
          <p:cNvSpPr>
            <a:spLocks noGrp="1"/>
          </p:cNvSpPr>
          <p:nvPr>
            <p:ph type="title"/>
          </p:nvPr>
        </p:nvSpPr>
        <p:spPr>
          <a:xfrm>
            <a:off x="0" y="-2697"/>
            <a:ext cx="9144000" cy="650083"/>
          </a:xfrm>
        </p:spPr>
        <p:txBody>
          <a:bodyPr/>
          <a:lstStyle/>
          <a:p>
            <a:r>
              <a:rPr lang="ja-JP" altLang="en-US"/>
              <a:t>自助・共助の重要性</a:t>
            </a:r>
            <a:endParaRPr kumimoji="1" lang="ja-JP" altLang="en-US"/>
          </a:p>
        </p:txBody>
      </p:sp>
      <p:sp>
        <p:nvSpPr>
          <p:cNvPr id="4" name="スライド番号プレースホルダー 3">
            <a:extLst>
              <a:ext uri="{FF2B5EF4-FFF2-40B4-BE49-F238E27FC236}">
                <a16:creationId xmlns:a16="http://schemas.microsoft.com/office/drawing/2014/main" id="{C44275D4-CFA6-458C-94D8-618F669E47FD}"/>
              </a:ext>
            </a:extLst>
          </p:cNvPr>
          <p:cNvSpPr>
            <a:spLocks noGrp="1"/>
          </p:cNvSpPr>
          <p:nvPr>
            <p:ph type="sldNum" sz="quarter" idx="12"/>
          </p:nvPr>
        </p:nvSpPr>
        <p:spPr/>
        <p:txBody>
          <a:bodyPr/>
          <a:lstStyle/>
          <a:p>
            <a:fld id="{48C0FCB9-D989-46F1-965E-624BDAC7E129}" type="slidenum">
              <a:rPr kumimoji="1" lang="ja-JP" altLang="en-US" smtClean="0"/>
              <a:pPr/>
              <a:t>5</a:t>
            </a:fld>
            <a:endParaRPr kumimoji="1" lang="ja-JP" altLang="en-US"/>
          </a:p>
        </p:txBody>
      </p:sp>
      <p:sp>
        <p:nvSpPr>
          <p:cNvPr id="16" name="角丸四角形 22">
            <a:extLst>
              <a:ext uri="{FF2B5EF4-FFF2-40B4-BE49-F238E27FC236}">
                <a16:creationId xmlns:a16="http://schemas.microsoft.com/office/drawing/2014/main" id="{831C0E7F-C4A0-4AC6-9EFD-5C8757BBDA2D}"/>
              </a:ext>
            </a:extLst>
          </p:cNvPr>
          <p:cNvSpPr/>
          <p:nvPr/>
        </p:nvSpPr>
        <p:spPr>
          <a:xfrm>
            <a:off x="724022" y="4787869"/>
            <a:ext cx="7695956" cy="818723"/>
          </a:xfrm>
          <a:prstGeom prst="roundRect">
            <a:avLst/>
          </a:prstGeom>
          <a:solidFill>
            <a:schemeClr val="accent4">
              <a:lumMod val="60000"/>
              <a:lumOff val="40000"/>
            </a:schemeClr>
          </a:solidFill>
          <a:ln>
            <a:noFill/>
          </a:ln>
        </p:spPr>
        <p:style>
          <a:lnRef idx="2">
            <a:schemeClr val="dk1"/>
          </a:lnRef>
          <a:fillRef idx="1">
            <a:schemeClr val="lt1"/>
          </a:fillRef>
          <a:effectRef idx="0">
            <a:schemeClr val="dk1"/>
          </a:effectRef>
          <a:fontRef idx="minor">
            <a:schemeClr val="dk1"/>
          </a:fontRef>
        </p:style>
        <p:txBody>
          <a:bodyPr anchor="ctr"/>
          <a:lstStyle/>
          <a:p>
            <a:pPr marL="273050" indent="-273050" algn="ctr" eaLnBrk="1" fontAlgn="auto" hangingPunct="1">
              <a:spcBef>
                <a:spcPts val="0"/>
              </a:spcBef>
              <a:spcAft>
                <a:spcPts val="0"/>
              </a:spcAft>
              <a:defRPr/>
            </a:pP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災害時（特に直後）は、「公助」の活動には限界がある</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73050" indent="-273050" algn="just" eaLnBrk="1" fontAlgn="auto" hangingPunct="1">
              <a:lnSpc>
                <a:spcPts val="2600"/>
              </a:lnSpc>
              <a:spcBef>
                <a:spcPts val="0"/>
              </a:spcBef>
              <a:spcAft>
                <a:spcPts val="0"/>
              </a:spcAft>
              <a:defRPr/>
            </a:pPr>
            <a:r>
              <a:rPr lang="ja-JP" altLang="en-US">
                <a:solidFill>
                  <a:schemeClr val="tx1">
                    <a:lumMod val="75000"/>
                    <a:lumOff val="25000"/>
                  </a:schemeClr>
                </a:solidFill>
                <a:latin typeface="HG丸ｺﾞｼｯｸM-PRO" panose="020F0600000000000000" pitchFamily="50" charset="-128"/>
                <a:ea typeface="HG丸ｺﾞｼｯｸM-PRO" panose="020F0600000000000000" pitchFamily="50" charset="-128"/>
              </a:rPr>
              <a:t>　　　　</a:t>
            </a: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✓道路の寸断等で地域が孤立　　✓行政等も自身が被災</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30" name="正方形/長方形 29">
            <a:extLst>
              <a:ext uri="{FF2B5EF4-FFF2-40B4-BE49-F238E27FC236}">
                <a16:creationId xmlns:a16="http://schemas.microsoft.com/office/drawing/2014/main" id="{B2861D21-59BF-424E-A5F4-BD23FD8B5B78}"/>
              </a:ext>
            </a:extLst>
          </p:cNvPr>
          <p:cNvSpPr/>
          <p:nvPr/>
        </p:nvSpPr>
        <p:spPr>
          <a:xfrm>
            <a:off x="326021" y="6213772"/>
            <a:ext cx="8491958" cy="492443"/>
          </a:xfrm>
          <a:prstGeom prst="rect">
            <a:avLst/>
          </a:prstGeom>
          <a:solidFill>
            <a:srgbClr val="FF2800"/>
          </a:solidFill>
          <a:ln>
            <a:noFill/>
          </a:ln>
        </p:spPr>
        <p:style>
          <a:lnRef idx="2">
            <a:schemeClr val="dk1"/>
          </a:lnRef>
          <a:fillRef idx="1">
            <a:schemeClr val="lt1"/>
          </a:fillRef>
          <a:effectRef idx="0">
            <a:schemeClr val="dk1"/>
          </a:effectRef>
          <a:fontRef idx="minor">
            <a:schemeClr val="dk1"/>
          </a:fontRef>
        </p:style>
        <p:txBody>
          <a:bodyPr wrap="square">
            <a:spAutoFit/>
          </a:bodyPr>
          <a:lstStyle/>
          <a:p>
            <a:pPr algn="ctr" eaLnBrk="1" fontAlgn="auto" hangingPunct="1">
              <a:spcBef>
                <a:spcPts val="0"/>
              </a:spcBef>
              <a:spcAft>
                <a:spcPts val="0"/>
              </a:spcAft>
              <a:defRPr/>
            </a:pPr>
            <a:r>
              <a:rPr lang="ja-JP" altLang="en-US" sz="2600">
                <a:ln w="19050">
                  <a:noFill/>
                </a:ln>
                <a:solidFill>
                  <a:schemeClr val="bg1"/>
                </a:solidFill>
                <a:latin typeface="HGPｺﾞｼｯｸE" panose="020B0900000000000000" pitchFamily="50" charset="-128"/>
                <a:ea typeface="HGPｺﾞｼｯｸE" panose="020B0900000000000000" pitchFamily="50" charset="-128"/>
              </a:rPr>
              <a:t>「自助」と「共助」の防災活動が重要</a:t>
            </a:r>
            <a:endParaRPr lang="en-US" altLang="ja-JP" sz="2600">
              <a:ln w="19050">
                <a:noFill/>
              </a:ln>
              <a:solidFill>
                <a:schemeClr val="bg1"/>
              </a:solidFill>
              <a:latin typeface="HGPｺﾞｼｯｸE" panose="020B0900000000000000" pitchFamily="50" charset="-128"/>
              <a:ea typeface="HGPｺﾞｼｯｸE" panose="020B0900000000000000" pitchFamily="50" charset="-128"/>
            </a:endParaRPr>
          </a:p>
        </p:txBody>
      </p:sp>
      <p:sp>
        <p:nvSpPr>
          <p:cNvPr id="31" name="下矢印 26">
            <a:extLst>
              <a:ext uri="{FF2B5EF4-FFF2-40B4-BE49-F238E27FC236}">
                <a16:creationId xmlns:a16="http://schemas.microsoft.com/office/drawing/2014/main" id="{74916908-F5D9-4A28-AB8F-86683913DCD8}"/>
              </a:ext>
            </a:extLst>
          </p:cNvPr>
          <p:cNvSpPr/>
          <p:nvPr/>
        </p:nvSpPr>
        <p:spPr>
          <a:xfrm>
            <a:off x="4077494" y="5740840"/>
            <a:ext cx="989013" cy="365125"/>
          </a:xfrm>
          <a:prstGeom prst="downArrow">
            <a:avLst>
              <a:gd name="adj1" fmla="val 50000"/>
              <a:gd name="adj2" fmla="val 49053"/>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pic>
        <p:nvPicPr>
          <p:cNvPr id="32" name="図 31">
            <a:extLst>
              <a:ext uri="{FF2B5EF4-FFF2-40B4-BE49-F238E27FC236}">
                <a16:creationId xmlns:a16="http://schemas.microsoft.com/office/drawing/2014/main" id="{A321282D-947D-4417-B4EB-49FF7B8F2D51}"/>
              </a:ext>
            </a:extLst>
          </p:cNvPr>
          <p:cNvPicPr>
            <a:picLocks noChangeAspect="1"/>
          </p:cNvPicPr>
          <p:nvPr/>
        </p:nvPicPr>
        <p:blipFill rotWithShape="1">
          <a:blip r:embed="rId3"/>
          <a:srcRect l="20892" t="46162" r="17867" b="15561"/>
          <a:stretch/>
        </p:blipFill>
        <p:spPr>
          <a:xfrm>
            <a:off x="50904" y="845660"/>
            <a:ext cx="9042191" cy="3874651"/>
          </a:xfrm>
          <a:prstGeom prst="rect">
            <a:avLst/>
          </a:prstGeom>
        </p:spPr>
      </p:pic>
      <p:sp>
        <p:nvSpPr>
          <p:cNvPr id="3" name="フローチャート: 結合子 2">
            <a:extLst>
              <a:ext uri="{FF2B5EF4-FFF2-40B4-BE49-F238E27FC236}">
                <a16:creationId xmlns:a16="http://schemas.microsoft.com/office/drawing/2014/main" id="{CE0C782A-10E8-4130-8874-970DF9A701EC}"/>
              </a:ext>
            </a:extLst>
          </p:cNvPr>
          <p:cNvSpPr/>
          <p:nvPr/>
        </p:nvSpPr>
        <p:spPr>
          <a:xfrm>
            <a:off x="2287921" y="981636"/>
            <a:ext cx="1584831" cy="1450359"/>
          </a:xfrm>
          <a:prstGeom prst="flowChartConnector">
            <a:avLst/>
          </a:prstGeom>
          <a:solidFill>
            <a:srgbClr val="52BBCE"/>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a:latin typeface="HGPｺﾞｼｯｸE" panose="020B0900000000000000" pitchFamily="50" charset="-128"/>
                <a:ea typeface="HGPｺﾞｼｯｸE" panose="020B0900000000000000" pitchFamily="50" charset="-128"/>
                <a:cs typeface="Calibri"/>
              </a:rPr>
              <a:t>自助</a:t>
            </a:r>
          </a:p>
        </p:txBody>
      </p:sp>
      <p:sp>
        <p:nvSpPr>
          <p:cNvPr id="9" name="フローチャート: 結合子 8">
            <a:extLst>
              <a:ext uri="{FF2B5EF4-FFF2-40B4-BE49-F238E27FC236}">
                <a16:creationId xmlns:a16="http://schemas.microsoft.com/office/drawing/2014/main" id="{4A2E5E4D-9532-4131-ACF8-4753C8705CA7}"/>
              </a:ext>
            </a:extLst>
          </p:cNvPr>
          <p:cNvSpPr/>
          <p:nvPr/>
        </p:nvSpPr>
        <p:spPr>
          <a:xfrm>
            <a:off x="5006147" y="981635"/>
            <a:ext cx="1584831" cy="1450359"/>
          </a:xfrm>
          <a:prstGeom prst="flowChartConnector">
            <a:avLst/>
          </a:prstGeom>
          <a:solidFill>
            <a:schemeClr val="accent6"/>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a:latin typeface="HGPｺﾞｼｯｸE" panose="020B0900000000000000" pitchFamily="50" charset="-128"/>
                <a:ea typeface="HGPｺﾞｼｯｸE" panose="020B0900000000000000" pitchFamily="50" charset="-128"/>
                <a:cs typeface="Calibri"/>
              </a:rPr>
              <a:t>共助</a:t>
            </a:r>
          </a:p>
        </p:txBody>
      </p:sp>
      <p:sp>
        <p:nvSpPr>
          <p:cNvPr id="10" name="フローチャート: 結合子 9">
            <a:extLst>
              <a:ext uri="{FF2B5EF4-FFF2-40B4-BE49-F238E27FC236}">
                <a16:creationId xmlns:a16="http://schemas.microsoft.com/office/drawing/2014/main" id="{963E1B50-6232-4132-A3CE-884B7792BB8D}"/>
              </a:ext>
            </a:extLst>
          </p:cNvPr>
          <p:cNvSpPr/>
          <p:nvPr/>
        </p:nvSpPr>
        <p:spPr>
          <a:xfrm>
            <a:off x="3671047" y="3238820"/>
            <a:ext cx="1584831" cy="1476000"/>
          </a:xfrm>
          <a:prstGeom prst="flowChartConnector">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a:solidFill>
                  <a:srgbClr val="404040"/>
                </a:solidFill>
                <a:latin typeface="HGPｺﾞｼｯｸE" panose="020B0900000000000000" pitchFamily="50" charset="-128"/>
                <a:ea typeface="HGPｺﾞｼｯｸE" panose="020B0900000000000000" pitchFamily="50" charset="-128"/>
                <a:cs typeface="Calibri"/>
              </a:rPr>
              <a:t>公助</a:t>
            </a:r>
          </a:p>
        </p:txBody>
      </p:sp>
      <p:sp>
        <p:nvSpPr>
          <p:cNvPr id="5" name="正方形/長方形 4">
            <a:extLst>
              <a:ext uri="{FF2B5EF4-FFF2-40B4-BE49-F238E27FC236}">
                <a16:creationId xmlns:a16="http://schemas.microsoft.com/office/drawing/2014/main" id="{12E00DA8-E3AC-4020-BEAA-601158FF38E2}"/>
              </a:ext>
            </a:extLst>
          </p:cNvPr>
          <p:cNvSpPr/>
          <p:nvPr/>
        </p:nvSpPr>
        <p:spPr>
          <a:xfrm>
            <a:off x="378430" y="1414426"/>
            <a:ext cx="1817370" cy="605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1834155-CA3B-4772-9E06-09D460250617}"/>
              </a:ext>
            </a:extLst>
          </p:cNvPr>
          <p:cNvSpPr txBox="1"/>
          <p:nvPr/>
        </p:nvSpPr>
        <p:spPr>
          <a:xfrm>
            <a:off x="946616" y="1346868"/>
            <a:ext cx="1210588" cy="584775"/>
          </a:xfrm>
          <a:prstGeom prst="rect">
            <a:avLst/>
          </a:prstGeom>
          <a:noFill/>
        </p:spPr>
        <p:txBody>
          <a:bodyPr wrap="none" rtlCol="0">
            <a:spAutoFit/>
          </a:bodyPr>
          <a:lstStyle/>
          <a:p>
            <a:r>
              <a:rPr kumimoji="1" lang="ja-JP" altLang="en-US" sz="1600" b="1">
                <a:solidFill>
                  <a:schemeClr val="tx1">
                    <a:lumMod val="75000"/>
                    <a:lumOff val="25000"/>
                  </a:schemeClr>
                </a:solidFill>
              </a:rPr>
              <a:t>自分の身を</a:t>
            </a:r>
            <a:endParaRPr kumimoji="1" lang="en-US" altLang="ja-JP" sz="1600" b="1">
              <a:solidFill>
                <a:schemeClr val="tx1">
                  <a:lumMod val="75000"/>
                  <a:lumOff val="25000"/>
                </a:schemeClr>
              </a:solidFill>
            </a:endParaRPr>
          </a:p>
          <a:p>
            <a:r>
              <a:rPr kumimoji="1" lang="ja-JP" altLang="en-US" sz="1600" b="1">
                <a:solidFill>
                  <a:schemeClr val="tx1">
                    <a:lumMod val="75000"/>
                    <a:lumOff val="25000"/>
                  </a:schemeClr>
                </a:solidFill>
              </a:rPr>
              <a:t>自分で守る</a:t>
            </a:r>
          </a:p>
        </p:txBody>
      </p:sp>
    </p:spTree>
    <p:extLst>
      <p:ext uri="{BB962C8B-B14F-4D97-AF65-F5344CB8AC3E}">
        <p14:creationId xmlns:p14="http://schemas.microsoft.com/office/powerpoint/2010/main" val="269934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4">
            <a:extLst>
              <a:ext uri="{FF2B5EF4-FFF2-40B4-BE49-F238E27FC236}">
                <a16:creationId xmlns:a16="http://schemas.microsoft.com/office/drawing/2014/main" id="{8E7FF5DE-A0C5-4CCD-A23D-31379DF5205C}"/>
              </a:ext>
            </a:extLst>
          </p:cNvPr>
          <p:cNvSpPr txBox="1">
            <a:spLocks/>
          </p:cNvSpPr>
          <p:nvPr/>
        </p:nvSpPr>
        <p:spPr>
          <a:xfrm>
            <a:off x="409575" y="840977"/>
            <a:ext cx="8343899" cy="5928123"/>
          </a:xfrm>
          <a:prstGeom prst="rect">
            <a:avLst/>
          </a:prstGeom>
          <a:solidFill>
            <a:schemeClr val="accent3">
              <a:lumMod val="20000"/>
              <a:lumOff val="80000"/>
            </a:schemeClr>
          </a:solidFill>
        </p:spPr>
        <p:txBody>
          <a:bodyPr vert="horz" lIns="144000" tIns="14400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800" kern="1200">
                <a:solidFill>
                  <a:schemeClr val="tx1"/>
                </a:solidFill>
                <a:latin typeface="HGPｺﾞｼｯｸE" panose="020B0900000000000000" pitchFamily="50" charset="-128"/>
                <a:ea typeface="HGPｺﾞｼｯｸE" panose="020B0900000000000000" pitchFamily="50" charset="-128"/>
                <a:cs typeface="+mn-cs"/>
              </a:defRPr>
            </a:lvl1pPr>
            <a:lvl2pPr marL="685800" indent="-228600" algn="l" defTabSz="914400" rtl="0" eaLnBrk="1" latinLnBrk="0" hangingPunct="1">
              <a:lnSpc>
                <a:spcPct val="120000"/>
              </a:lnSpc>
              <a:spcBef>
                <a:spcPts val="0"/>
              </a:spcBef>
              <a:buFont typeface="Arial" panose="020B0604020202020204" pitchFamily="34" charset="0"/>
              <a:buChar char="•"/>
              <a:defRPr kumimoji="1" sz="2400" kern="1200">
                <a:solidFill>
                  <a:schemeClr val="tx1"/>
                </a:solidFill>
                <a:latin typeface="ＭＳ ゴシック" panose="020B0609070205080204" pitchFamily="49" charset="-128"/>
                <a:ea typeface="ＭＳ ゴシック" panose="020B0609070205080204" pitchFamily="49" charset="-128"/>
                <a:cs typeface="+mn-cs"/>
              </a:defRPr>
            </a:lvl2pPr>
            <a:lvl3pPr marL="1143000" indent="-228600" algn="l" defTabSz="914400" rtl="0" eaLnBrk="1" latinLnBrk="0" hangingPunct="1">
              <a:lnSpc>
                <a:spcPct val="120000"/>
              </a:lnSpc>
              <a:spcBef>
                <a:spcPts val="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n-cs"/>
              </a:defRPr>
            </a:lvl3pPr>
            <a:lvl4pPr marL="1600200" indent="-228600" algn="l" defTabSz="914400" rtl="0" eaLnBrk="1" latinLnBrk="0" hangingPunct="1">
              <a:lnSpc>
                <a:spcPct val="120000"/>
              </a:lnSpc>
              <a:spcBef>
                <a:spcPts val="0"/>
              </a:spcBef>
              <a:buFont typeface="Arial" panose="020B0604020202020204" pitchFamily="34" charset="0"/>
              <a:buChar char="•"/>
              <a:defRPr kumimoji="1" sz="1800" kern="1200">
                <a:solidFill>
                  <a:schemeClr val="tx1"/>
                </a:solidFill>
                <a:latin typeface="ＭＳ ゴシック" panose="020B0609070205080204" pitchFamily="49" charset="-128"/>
                <a:ea typeface="ＭＳ ゴシック" panose="020B0609070205080204" pitchFamily="49" charset="-128"/>
                <a:cs typeface="+mn-cs"/>
              </a:defRPr>
            </a:lvl4pPr>
            <a:lvl5pPr marL="2057400" indent="-228600" algn="l" defTabSz="914400" rtl="0" eaLnBrk="1" latinLnBrk="0" hangingPunct="1">
              <a:lnSpc>
                <a:spcPct val="120000"/>
              </a:lnSpc>
              <a:spcBef>
                <a:spcPts val="0"/>
              </a:spcBef>
              <a:buFont typeface="Arial" panose="020B0604020202020204" pitchFamily="34" charset="0"/>
              <a:buChar char="•"/>
              <a:defRPr kumimoji="1" sz="1800" kern="1200">
                <a:solidFill>
                  <a:schemeClr val="tx1"/>
                </a:solidFill>
                <a:latin typeface="ＭＳ ゴシック" panose="020B0609070205080204" pitchFamily="49" charset="-128"/>
                <a:ea typeface="ＭＳ ゴシック" panose="020B0609070205080204" pitchFamily="49"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Wingdings" panose="05000000000000000000" pitchFamily="2" charset="2"/>
              <a:buNone/>
              <a:tabLst/>
              <a:defRPr/>
            </a:pPr>
            <a:r>
              <a:rPr kumimoji="1" lang="ja-JP" altLang="en-US" sz="2800" b="0" i="0" u="none" strike="noStrike" kern="1200" cap="none" spc="0" normalizeH="0" baseline="0" noProof="0">
                <a:ln>
                  <a:noFill/>
                </a:ln>
                <a:solidFill>
                  <a:srgbClr val="FF2800"/>
                </a:solidFill>
                <a:effectLst/>
                <a:uLnTx/>
                <a:uFillTx/>
                <a:latin typeface="HGPｺﾞｼｯｸE" panose="020B0900000000000000" pitchFamily="50" charset="-128"/>
                <a:ea typeface="HGPｺﾞｼｯｸE" panose="020B0900000000000000" pitchFamily="50" charset="-128"/>
                <a:cs typeface="+mn-cs"/>
              </a:rPr>
              <a:t>■</a:t>
            </a:r>
            <a:r>
              <a:rPr lang="ja-JP" altLang="en-US">
                <a:solidFill>
                  <a:srgbClr val="FF2800"/>
                </a:solidFill>
              </a:rPr>
              <a:t>地域ぐるみでの避難体制</a:t>
            </a:r>
            <a:endParaRPr kumimoji="1" lang="en-US" altLang="ja-JP" sz="2800" b="0" i="0" u="none" strike="noStrike" kern="1200" cap="none" spc="0" normalizeH="0" baseline="0" noProof="0">
              <a:ln>
                <a:noFill/>
              </a:ln>
              <a:solidFill>
                <a:srgbClr val="FF2800"/>
              </a:solidFill>
              <a:effectLst/>
              <a:uLnTx/>
              <a:uFillTx/>
              <a:latin typeface="HGPｺﾞｼｯｸE" panose="020B0900000000000000" pitchFamily="50" charset="-128"/>
              <a:ea typeface="HGPｺﾞｼｯｸE" panose="020B0900000000000000" pitchFamily="50" charset="-128"/>
              <a:cs typeface="+mn-cs"/>
            </a:endParaRPr>
          </a:p>
          <a:p>
            <a:pPr marL="0" lvl="0" indent="0">
              <a:buNone/>
              <a:defRPr/>
            </a:pPr>
            <a:r>
              <a:rPr kumimoji="1" lang="ja-JP" altLang="en-US" sz="20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rPr>
              <a:t>（</a:t>
            </a:r>
            <a:r>
              <a:rPr lang="zh-TW" altLang="en-US" sz="2000">
                <a:solidFill>
                  <a:prstClr val="black">
                    <a:lumMod val="75000"/>
                    <a:lumOff val="25000"/>
                  </a:prstClr>
                </a:solidFill>
              </a:rPr>
              <a:t>東広島市黒瀬町洋国団地</a:t>
            </a:r>
            <a:r>
              <a:rPr kumimoji="1" lang="ja-JP" altLang="en-US" sz="20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rPr>
              <a:t>：広島県）</a:t>
            </a:r>
            <a:br>
              <a:rPr kumimoji="1" lang="en-US" altLang="ja-JP" sz="20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rPr>
            </a:br>
            <a:endParaRPr kumimoji="1" lang="ja-JP" altLang="en-US" sz="20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l"/>
              <a:tabLst/>
              <a:defRPr/>
            </a:pPr>
            <a:endParaRPr kumimoji="1" lang="ja-JP" altLang="en-US" sz="28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p:txBody>
      </p:sp>
      <p:sp>
        <p:nvSpPr>
          <p:cNvPr id="12" name="正方形/長方形 11">
            <a:extLst>
              <a:ext uri="{FF2B5EF4-FFF2-40B4-BE49-F238E27FC236}">
                <a16:creationId xmlns:a16="http://schemas.microsoft.com/office/drawing/2014/main" id="{7C0B5A08-6C2A-4D13-8893-CD76884BA6DD}"/>
              </a:ext>
            </a:extLst>
          </p:cNvPr>
          <p:cNvSpPr/>
          <p:nvPr/>
        </p:nvSpPr>
        <p:spPr>
          <a:xfrm>
            <a:off x="640585" y="1915715"/>
            <a:ext cx="7974026" cy="46655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33A83E2A-5351-4CA8-9D90-F4B4CA018E4D}"/>
              </a:ext>
            </a:extLst>
          </p:cNvPr>
          <p:cNvSpPr>
            <a:spLocks noGrp="1"/>
          </p:cNvSpPr>
          <p:nvPr>
            <p:ph type="title"/>
          </p:nvPr>
        </p:nvSpPr>
        <p:spPr>
          <a:xfrm>
            <a:off x="0" y="-28575"/>
            <a:ext cx="9144000" cy="650083"/>
          </a:xfrm>
        </p:spPr>
        <p:txBody>
          <a:bodyPr/>
          <a:lstStyle/>
          <a:p>
            <a:r>
              <a:rPr lang="en-US" altLang="ja-JP"/>
              <a:t>【</a:t>
            </a:r>
            <a:r>
              <a:rPr lang="ja-JP" altLang="en-US"/>
              <a:t>事例</a:t>
            </a:r>
            <a:r>
              <a:rPr lang="en-US" altLang="ja-JP"/>
              <a:t>】</a:t>
            </a:r>
            <a:r>
              <a:rPr lang="ja-JP" altLang="en-US"/>
              <a:t>実際の災害時における共助</a:t>
            </a:r>
            <a:endParaRPr kumimoji="1" lang="ja-JP" altLang="en-US"/>
          </a:p>
        </p:txBody>
      </p:sp>
      <p:sp>
        <p:nvSpPr>
          <p:cNvPr id="4" name="スライド番号プレースホルダー 3">
            <a:extLst>
              <a:ext uri="{FF2B5EF4-FFF2-40B4-BE49-F238E27FC236}">
                <a16:creationId xmlns:a16="http://schemas.microsoft.com/office/drawing/2014/main" id="{BE65018A-18EB-466D-BD4F-42CBE78EA1F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C0FCB9-D989-46F1-965E-624BDAC7E129}" type="slidenum">
              <a:rPr kumimoji="1" lang="ja-JP" altLang="en-US" sz="1600" b="0" i="0" u="none" strike="noStrike" kern="1200" cap="none" spc="0" normalizeH="0" baseline="0" noProof="0" smtClean="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6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p:txBody>
      </p:sp>
      <p:sp>
        <p:nvSpPr>
          <p:cNvPr id="8" name="正方形/長方形 7">
            <a:extLst>
              <a:ext uri="{FF2B5EF4-FFF2-40B4-BE49-F238E27FC236}">
                <a16:creationId xmlns:a16="http://schemas.microsoft.com/office/drawing/2014/main" id="{2086BBD0-C758-43E9-967E-3FA3B81994F2}"/>
              </a:ext>
            </a:extLst>
          </p:cNvPr>
          <p:cNvSpPr/>
          <p:nvPr/>
        </p:nvSpPr>
        <p:spPr>
          <a:xfrm>
            <a:off x="673100" y="1915715"/>
            <a:ext cx="7775554" cy="1802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pPr marL="342900" marR="0" lvl="0" indent="-342900" algn="just" defTabSz="457200" rtl="0" eaLnBrk="1" fontAlgn="auto" latinLnBrk="0" hangingPunct="1">
              <a:lnSpc>
                <a:spcPct val="100000"/>
              </a:lnSpc>
              <a:spcBef>
                <a:spcPts val="0"/>
              </a:spcBef>
              <a:spcAft>
                <a:spcPts val="600"/>
              </a:spcAft>
              <a:buClrTx/>
              <a:buSzTx/>
              <a:buFont typeface="HGPｺﾞｼｯｸE" panose="020B0900000000000000" pitchFamily="50" charset="-128"/>
              <a:buChar char="○"/>
              <a:tabLst/>
              <a:defRPr/>
            </a:pPr>
            <a:r>
              <a:rPr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平成</a:t>
            </a:r>
            <a:r>
              <a:rPr lang="en-US" altLang="ja-JP" sz="2000">
                <a:solidFill>
                  <a:prstClr val="black">
                    <a:lumMod val="75000"/>
                    <a:lumOff val="25000"/>
                  </a:prstClr>
                </a:solidFill>
                <a:latin typeface="HGPｺﾞｼｯｸE" panose="020B0900000000000000" pitchFamily="50" charset="-128"/>
                <a:ea typeface="HGPｺﾞｼｯｸE" panose="020B0900000000000000" pitchFamily="50" charset="-128"/>
              </a:rPr>
              <a:t>30</a:t>
            </a:r>
            <a:r>
              <a:rPr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年</a:t>
            </a:r>
            <a:r>
              <a:rPr lang="en-US" altLang="ja-JP" sz="2000">
                <a:solidFill>
                  <a:prstClr val="black">
                    <a:lumMod val="75000"/>
                    <a:lumOff val="25000"/>
                  </a:prstClr>
                </a:solidFill>
                <a:latin typeface="HGPｺﾞｼｯｸE" panose="020B0900000000000000" pitchFamily="50" charset="-128"/>
                <a:ea typeface="HGPｺﾞｼｯｸE" panose="020B0900000000000000" pitchFamily="50" charset="-128"/>
              </a:rPr>
              <a:t>7</a:t>
            </a:r>
            <a:r>
              <a:rPr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月豪雨で土石流による被害を受けたが、住民で支え</a:t>
            </a:r>
            <a:br>
              <a:rPr lang="en-US" altLang="ja-JP" sz="2000">
                <a:solidFill>
                  <a:prstClr val="black">
                    <a:lumMod val="75000"/>
                    <a:lumOff val="25000"/>
                  </a:prstClr>
                </a:solidFill>
                <a:latin typeface="HGPｺﾞｼｯｸE" panose="020B0900000000000000" pitchFamily="50" charset="-128"/>
                <a:ea typeface="HGPｺﾞｼｯｸE" panose="020B0900000000000000" pitchFamily="50" charset="-128"/>
              </a:rPr>
            </a:br>
            <a:r>
              <a:rPr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合って事前に避難したため、死者やけが人がゼロだった。</a:t>
            </a:r>
            <a:endParaRPr lang="en-US" altLang="ja-JP" sz="2000">
              <a:solidFill>
                <a:prstClr val="black">
                  <a:lumMod val="75000"/>
                  <a:lumOff val="25000"/>
                </a:prstClr>
              </a:solidFill>
              <a:latin typeface="HGPｺﾞｼｯｸE" panose="020B0900000000000000" pitchFamily="50" charset="-128"/>
              <a:ea typeface="HGPｺﾞｼｯｸE" panose="020B0900000000000000" pitchFamily="50" charset="-128"/>
            </a:endParaRPr>
          </a:p>
          <a:p>
            <a:pPr marL="342900" lvl="0" indent="-342900" algn="just">
              <a:spcAft>
                <a:spcPts val="600"/>
              </a:spcAft>
              <a:buFont typeface="HGPｺﾞｼｯｸE" panose="020B0900000000000000" pitchFamily="50" charset="-128"/>
              <a:buChar char="○"/>
              <a:defRPr/>
            </a:pPr>
            <a:r>
              <a:rPr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要配慮者を含む７名が避難準備の発令前に自主的に避難した。</a:t>
            </a:r>
            <a:br>
              <a:rPr lang="en-US" altLang="ja-JP" sz="2000">
                <a:solidFill>
                  <a:prstClr val="black">
                    <a:lumMod val="75000"/>
                    <a:lumOff val="25000"/>
                  </a:prstClr>
                </a:solidFill>
                <a:latin typeface="HGPｺﾞｼｯｸE" panose="020B0900000000000000" pitchFamily="50" charset="-128"/>
                <a:ea typeface="HGPｺﾞｼｯｸE" panose="020B0900000000000000" pitchFamily="50" charset="-128"/>
              </a:rPr>
            </a:br>
            <a:r>
              <a:rPr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この時、自治会で事前に決めていた要配慮者を支援する担当者が避難の補助をした。</a:t>
            </a:r>
            <a:endParaRPr kumimoji="0" lang="en-US" altLang="ja-JP" sz="20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p:txBody>
      </p:sp>
      <p:sp>
        <p:nvSpPr>
          <p:cNvPr id="3" name="テキスト ボックス 2">
            <a:extLst>
              <a:ext uri="{FF2B5EF4-FFF2-40B4-BE49-F238E27FC236}">
                <a16:creationId xmlns:a16="http://schemas.microsoft.com/office/drawing/2014/main" id="{6A839077-C588-48ED-847B-2880B510E75C}"/>
              </a:ext>
            </a:extLst>
          </p:cNvPr>
          <p:cNvSpPr txBox="1"/>
          <p:nvPr/>
        </p:nvSpPr>
        <p:spPr>
          <a:xfrm>
            <a:off x="640585" y="6319664"/>
            <a:ext cx="7101117" cy="261610"/>
          </a:xfrm>
          <a:prstGeom prst="rect">
            <a:avLst/>
          </a:prstGeom>
          <a:noFill/>
        </p:spPr>
        <p:txBody>
          <a:bodyPr wrap="square" rtlCol="0">
            <a:spAutoFit/>
          </a:bodyPr>
          <a:lstStyle/>
          <a:p>
            <a:pPr lvl="0">
              <a:defRPr/>
            </a:pPr>
            <a:r>
              <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参考</a:t>
            </a:r>
            <a:r>
              <a:rPr kumimoji="1" lang="ja-JP" altLang="en-US" sz="1100">
                <a:solidFill>
                  <a:srgbClr val="404040"/>
                </a:solidFill>
                <a:latin typeface="HGPｺﾞｼｯｸE" panose="020B0900000000000000" pitchFamily="50" charset="-128"/>
                <a:ea typeface="HGPｺﾞｼｯｸE" panose="020B0900000000000000" pitchFamily="50" charset="-128"/>
              </a:rPr>
              <a:t>：内閣府「平成</a:t>
            </a:r>
            <a:r>
              <a:rPr kumimoji="1" lang="en-US" altLang="ja-JP" sz="1100">
                <a:solidFill>
                  <a:srgbClr val="404040"/>
                </a:solidFill>
                <a:latin typeface="HGPｺﾞｼｯｸE" panose="020B0900000000000000" pitchFamily="50" charset="-128"/>
                <a:ea typeface="HGPｺﾞｼｯｸE" panose="020B0900000000000000" pitchFamily="50" charset="-128"/>
              </a:rPr>
              <a:t>30</a:t>
            </a:r>
            <a:r>
              <a:rPr kumimoji="1" lang="ja-JP" altLang="en-US" sz="1100">
                <a:solidFill>
                  <a:srgbClr val="404040"/>
                </a:solidFill>
                <a:latin typeface="HGPｺﾞｼｯｸE" panose="020B0900000000000000" pitchFamily="50" charset="-128"/>
                <a:ea typeface="HGPｺﾞｼｯｸE" panose="020B0900000000000000" pitchFamily="50" charset="-128"/>
              </a:rPr>
              <a:t>年７月豪雨を踏まえた水害・土砂災害からの避難のあり方について（報告）</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参考資料</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a:t>
            </a:r>
            <a:endPar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6" name="テキスト ボックス 5">
            <a:extLst>
              <a:ext uri="{FF2B5EF4-FFF2-40B4-BE49-F238E27FC236}">
                <a16:creationId xmlns:a16="http://schemas.microsoft.com/office/drawing/2014/main" id="{9152B334-6F7F-4D55-873E-6328075AC1B4}"/>
              </a:ext>
            </a:extLst>
          </p:cNvPr>
          <p:cNvSpPr txBox="1"/>
          <p:nvPr/>
        </p:nvSpPr>
        <p:spPr>
          <a:xfrm>
            <a:off x="1730962" y="1317665"/>
            <a:ext cx="84677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solidFill>
                  <a:prstClr val="black">
                    <a:lumMod val="75000"/>
                    <a:lumOff val="25000"/>
                  </a:prstClr>
                </a:solidFill>
                <a:latin typeface="HGPｺﾞｼｯｸE" panose="020B0900000000000000" pitchFamily="50" charset="-128"/>
                <a:ea typeface="HGPｺﾞｼｯｸE" panose="020B0900000000000000" pitchFamily="50" charset="-128"/>
              </a:rPr>
              <a:t>くろせ　ちょう</a:t>
            </a:r>
            <a:endParaRPr kumimoji="1" lang="ja-JP" altLang="en-US" sz="9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p:txBody>
      </p:sp>
      <p:sp>
        <p:nvSpPr>
          <p:cNvPr id="17" name="テキスト ボックス 16">
            <a:extLst>
              <a:ext uri="{FF2B5EF4-FFF2-40B4-BE49-F238E27FC236}">
                <a16:creationId xmlns:a16="http://schemas.microsoft.com/office/drawing/2014/main" id="{86A2E5A3-4D56-4850-921A-461C6434FAAD}"/>
              </a:ext>
            </a:extLst>
          </p:cNvPr>
          <p:cNvSpPr txBox="1"/>
          <p:nvPr/>
        </p:nvSpPr>
        <p:spPr>
          <a:xfrm>
            <a:off x="2453678" y="1317281"/>
            <a:ext cx="1181887"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solidFill>
                  <a:prstClr val="black">
                    <a:lumMod val="75000"/>
                    <a:lumOff val="25000"/>
                  </a:prstClr>
                </a:solidFill>
                <a:latin typeface="HGPｺﾞｼｯｸE" panose="020B0900000000000000" pitchFamily="50" charset="-128"/>
                <a:ea typeface="HGPｺﾞｼｯｸE" panose="020B0900000000000000" pitchFamily="50" charset="-128"/>
              </a:rPr>
              <a:t>ようこく</a:t>
            </a:r>
            <a:endParaRPr kumimoji="1" lang="ja-JP" altLang="en-US" sz="9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p:txBody>
      </p:sp>
      <p:grpSp>
        <p:nvGrpSpPr>
          <p:cNvPr id="10" name="グループ化 9">
            <a:extLst>
              <a:ext uri="{FF2B5EF4-FFF2-40B4-BE49-F238E27FC236}">
                <a16:creationId xmlns:a16="http://schemas.microsoft.com/office/drawing/2014/main" id="{518BD170-D2BE-4667-9D3B-8C0ACDD5FA03}"/>
              </a:ext>
            </a:extLst>
          </p:cNvPr>
          <p:cNvGrpSpPr/>
          <p:nvPr/>
        </p:nvGrpSpPr>
        <p:grpSpPr>
          <a:xfrm>
            <a:off x="4691715" y="3575286"/>
            <a:ext cx="3756939" cy="2628311"/>
            <a:chOff x="4572000" y="3403803"/>
            <a:chExt cx="3756939" cy="2628311"/>
          </a:xfrm>
        </p:grpSpPr>
        <p:pic>
          <p:nvPicPr>
            <p:cNvPr id="5" name="図 4">
              <a:extLst>
                <a:ext uri="{FF2B5EF4-FFF2-40B4-BE49-F238E27FC236}">
                  <a16:creationId xmlns:a16="http://schemas.microsoft.com/office/drawing/2014/main" id="{4E7575F6-1DC4-49BD-88F4-DC4AF33D616B}"/>
                </a:ext>
              </a:extLst>
            </p:cNvPr>
            <p:cNvPicPr>
              <a:picLocks noChangeAspect="1"/>
            </p:cNvPicPr>
            <p:nvPr/>
          </p:nvPicPr>
          <p:blipFill>
            <a:blip r:embed="rId3"/>
            <a:stretch>
              <a:fillRect/>
            </a:stretch>
          </p:blipFill>
          <p:spPr>
            <a:xfrm>
              <a:off x="4572000" y="3403803"/>
              <a:ext cx="3756939" cy="2628311"/>
            </a:xfrm>
            <a:prstGeom prst="rect">
              <a:avLst/>
            </a:prstGeom>
          </p:spPr>
        </p:pic>
        <p:sp>
          <p:nvSpPr>
            <p:cNvPr id="9" name="楕円 8">
              <a:extLst>
                <a:ext uri="{FF2B5EF4-FFF2-40B4-BE49-F238E27FC236}">
                  <a16:creationId xmlns:a16="http://schemas.microsoft.com/office/drawing/2014/main" id="{50124A79-F89E-4323-9FD8-0426DBD3BCF4}"/>
                </a:ext>
              </a:extLst>
            </p:cNvPr>
            <p:cNvSpPr/>
            <p:nvPr/>
          </p:nvSpPr>
          <p:spPr>
            <a:xfrm rot="20589972">
              <a:off x="5581515" y="4243508"/>
              <a:ext cx="382521" cy="754936"/>
            </a:xfrm>
            <a:prstGeom prst="ellipse">
              <a:avLst/>
            </a:prstGeom>
            <a:noFill/>
            <a:ln w="28575">
              <a:solidFill>
                <a:srgbClr val="FF28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テキスト ボックス 10">
            <a:extLst>
              <a:ext uri="{FF2B5EF4-FFF2-40B4-BE49-F238E27FC236}">
                <a16:creationId xmlns:a16="http://schemas.microsoft.com/office/drawing/2014/main" id="{6175BCA0-6E7D-4879-BEE1-6251A342F7A8}"/>
              </a:ext>
            </a:extLst>
          </p:cNvPr>
          <p:cNvSpPr txBox="1"/>
          <p:nvPr/>
        </p:nvSpPr>
        <p:spPr>
          <a:xfrm>
            <a:off x="673100" y="3612528"/>
            <a:ext cx="3898900" cy="2323713"/>
          </a:xfrm>
          <a:prstGeom prst="rect">
            <a:avLst/>
          </a:prstGeom>
          <a:noFill/>
        </p:spPr>
        <p:txBody>
          <a:bodyPr wrap="square" rtlCol="0">
            <a:spAutoFit/>
          </a:bodyPr>
          <a:lstStyle/>
          <a:p>
            <a:pPr marL="342900" lvl="0" indent="-342900" algn="just">
              <a:spcAft>
                <a:spcPts val="600"/>
              </a:spcAft>
              <a:buFont typeface="HGPｺﾞｼｯｸE" panose="020B0900000000000000" pitchFamily="50" charset="-128"/>
              <a:buChar char="○"/>
              <a:defRPr/>
            </a:pPr>
            <a:r>
              <a:rPr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平成</a:t>
            </a:r>
            <a:r>
              <a:rPr lang="en-US" altLang="ja-JP" sz="2000">
                <a:solidFill>
                  <a:prstClr val="black">
                    <a:lumMod val="75000"/>
                    <a:lumOff val="25000"/>
                  </a:prstClr>
                </a:solidFill>
                <a:latin typeface="HGPｺﾞｼｯｸE" panose="020B0900000000000000" pitchFamily="50" charset="-128"/>
                <a:ea typeface="HGPｺﾞｼｯｸE" panose="020B0900000000000000" pitchFamily="50" charset="-128"/>
              </a:rPr>
              <a:t>26</a:t>
            </a:r>
            <a:r>
              <a:rPr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年の災害を受け、防災に関する取組をはじめ、緊急</a:t>
            </a:r>
            <a:br>
              <a:rPr lang="en-US" altLang="ja-JP" sz="2000">
                <a:solidFill>
                  <a:prstClr val="black">
                    <a:lumMod val="75000"/>
                    <a:lumOff val="25000"/>
                  </a:prstClr>
                </a:solidFill>
                <a:latin typeface="HGPｺﾞｼｯｸE" panose="020B0900000000000000" pitchFamily="50" charset="-128"/>
                <a:ea typeface="HGPｺﾞｼｯｸE" panose="020B0900000000000000" pitchFamily="50" charset="-128"/>
              </a:rPr>
            </a:br>
            <a:r>
              <a:rPr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告知ラジオの設置や民生委員等による高齢者・障がい者の</a:t>
            </a:r>
            <a:br>
              <a:rPr lang="en-US" altLang="ja-JP" sz="2000">
                <a:solidFill>
                  <a:prstClr val="black">
                    <a:lumMod val="75000"/>
                    <a:lumOff val="25000"/>
                  </a:prstClr>
                </a:solidFill>
                <a:latin typeface="HGPｺﾞｼｯｸE" panose="020B0900000000000000" pitchFamily="50" charset="-128"/>
                <a:ea typeface="HGPｺﾞｼｯｸE" panose="020B0900000000000000" pitchFamily="50" charset="-128"/>
              </a:rPr>
            </a:br>
            <a:r>
              <a:rPr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避難を支援する担当を事前に決めていた</a:t>
            </a:r>
            <a:endParaRPr lang="en-US" altLang="ja-JP" sz="2000">
              <a:solidFill>
                <a:prstClr val="black">
                  <a:lumMod val="75000"/>
                  <a:lumOff val="25000"/>
                </a:prstClr>
              </a:solidFill>
              <a:latin typeface="HGPｺﾞｼｯｸE" panose="020B0900000000000000" pitchFamily="50" charset="-128"/>
              <a:ea typeface="HGPｺﾞｼｯｸE" panose="020B0900000000000000" pitchFamily="50" charset="-128"/>
            </a:endParaRPr>
          </a:p>
          <a:p>
            <a:pPr algn="just"/>
            <a:endParaRPr kumimoji="1" lang="ja-JP" altLang="en-US" sz="2000"/>
          </a:p>
        </p:txBody>
      </p:sp>
    </p:spTree>
    <p:extLst>
      <p:ext uri="{BB962C8B-B14F-4D97-AF65-F5344CB8AC3E}">
        <p14:creationId xmlns:p14="http://schemas.microsoft.com/office/powerpoint/2010/main" val="1348692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A70C627-520D-4980-834C-D1568E04BDA8}"/>
              </a:ext>
            </a:extLst>
          </p:cNvPr>
          <p:cNvSpPr>
            <a:spLocks noGrp="1"/>
          </p:cNvSpPr>
          <p:nvPr>
            <p:ph type="sldNum" sz="quarter" idx="12"/>
          </p:nvPr>
        </p:nvSpPr>
        <p:spPr/>
        <p:txBody>
          <a:bodyPr/>
          <a:lstStyle/>
          <a:p>
            <a:fld id="{48C0FCB9-D989-46F1-965E-624BDAC7E129}" type="slidenum">
              <a:rPr kumimoji="1" lang="ja-JP" altLang="en-US" smtClean="0"/>
              <a:pPr/>
              <a:t>7</a:t>
            </a:fld>
            <a:endParaRPr kumimoji="1" lang="ja-JP" altLang="en-US"/>
          </a:p>
        </p:txBody>
      </p:sp>
      <p:sp>
        <p:nvSpPr>
          <p:cNvPr id="5" name="テキスト ボックス 4">
            <a:extLst>
              <a:ext uri="{FF2B5EF4-FFF2-40B4-BE49-F238E27FC236}">
                <a16:creationId xmlns:a16="http://schemas.microsoft.com/office/drawing/2014/main" id="{AF9F4B34-F242-4218-855A-64E5E065AD57}"/>
              </a:ext>
            </a:extLst>
          </p:cNvPr>
          <p:cNvSpPr txBox="1"/>
          <p:nvPr/>
        </p:nvSpPr>
        <p:spPr>
          <a:xfrm>
            <a:off x="1760979" y="684395"/>
            <a:ext cx="5622053" cy="1200329"/>
          </a:xfrm>
          <a:prstGeom prst="rect">
            <a:avLst/>
          </a:prstGeom>
          <a:noFill/>
        </p:spPr>
        <p:txBody>
          <a:bodyPr wrap="none" rtlCol="0">
            <a:spAutoFit/>
          </a:bodyPr>
          <a:lstStyle/>
          <a:p>
            <a:pPr algn="ctr"/>
            <a:r>
              <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rPr>
              <a:t>C4</a:t>
            </a: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a:t>
            </a:r>
            <a:r>
              <a:rPr kumimoji="1" lang="ja-JP" altLang="en-US" sz="3600" dirty="0">
                <a:solidFill>
                  <a:schemeClr val="tx1">
                    <a:lumMod val="75000"/>
                    <a:lumOff val="25000"/>
                  </a:schemeClr>
                </a:solidFill>
                <a:latin typeface="HGPｺﾞｼｯｸE" panose="020B0900000000000000" pitchFamily="50" charset="-128"/>
                <a:ea typeface="HGPｺﾞｼｯｸE" panose="020B0900000000000000" pitchFamily="50" charset="-128"/>
              </a:rPr>
              <a:t>自主防災活動の必要性</a:t>
            </a:r>
            <a:endParaRPr kumimoji="1" lang="en-US" altLang="ja-JP" sz="36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en-US" altLang="ja-JP" sz="3600" dirty="0">
                <a:solidFill>
                  <a:schemeClr val="tx1">
                    <a:lumMod val="75000"/>
                    <a:lumOff val="25000"/>
                  </a:schemeClr>
                </a:solidFill>
                <a:latin typeface="HGPｺﾞｼｯｸE" panose="020B0900000000000000" pitchFamily="50" charset="-128"/>
                <a:ea typeface="HGPｺﾞｼｯｸE" panose="020B0900000000000000" pitchFamily="50" charset="-128"/>
              </a:rPr>
              <a:t>-</a:t>
            </a:r>
            <a:r>
              <a:rPr kumimoji="1" lang="ja-JP" altLang="en-US" sz="3600" dirty="0">
                <a:solidFill>
                  <a:schemeClr val="tx1">
                    <a:lumMod val="75000"/>
                    <a:lumOff val="25000"/>
                  </a:schemeClr>
                </a:solidFill>
                <a:latin typeface="HGPｺﾞｼｯｸE" panose="020B0900000000000000" pitchFamily="50" charset="-128"/>
                <a:ea typeface="HGPｺﾞｼｯｸE" panose="020B0900000000000000" pitchFamily="50" charset="-128"/>
              </a:rPr>
              <a:t> まとめ </a:t>
            </a:r>
            <a:r>
              <a:rPr kumimoji="1" lang="en-US" altLang="ja-JP" sz="3600" dirty="0">
                <a:solidFill>
                  <a:schemeClr val="tx1">
                    <a:lumMod val="75000"/>
                    <a:lumOff val="25000"/>
                  </a:schemeClr>
                </a:solidFill>
                <a:latin typeface="HGPｺﾞｼｯｸE" panose="020B0900000000000000" pitchFamily="50" charset="-128"/>
                <a:ea typeface="HGPｺﾞｼｯｸE" panose="020B0900000000000000" pitchFamily="50" charset="-128"/>
              </a:rPr>
              <a:t>-</a:t>
            </a:r>
            <a:endParaRPr kumimoji="1" lang="ja-JP" altLang="en-US" sz="36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 name="テキスト ボックス 1">
            <a:extLst>
              <a:ext uri="{FF2B5EF4-FFF2-40B4-BE49-F238E27FC236}">
                <a16:creationId xmlns:a16="http://schemas.microsoft.com/office/drawing/2014/main" id="{279DD66F-FD6F-4C0F-9DD2-B99DC5B3D8D9}"/>
              </a:ext>
            </a:extLst>
          </p:cNvPr>
          <p:cNvSpPr txBox="1"/>
          <p:nvPr/>
        </p:nvSpPr>
        <p:spPr>
          <a:xfrm>
            <a:off x="704207" y="2889734"/>
            <a:ext cx="7735586" cy="1200329"/>
          </a:xfrm>
          <a:prstGeom prst="rect">
            <a:avLst/>
          </a:prstGeom>
          <a:noFill/>
        </p:spPr>
        <p:txBody>
          <a:bodyPr wrap="square" rIns="0" rtlCol="0">
            <a:spAutoFit/>
          </a:bodyPr>
          <a:lstStyle/>
          <a:p>
            <a:pPr marL="285750" indent="-285750" algn="just">
              <a:spcAft>
                <a:spcPts val="600"/>
              </a:spcAft>
              <a:buFont typeface="Arial" panose="020B0604020202020204" pitchFamily="34" charset="0"/>
              <a:buChar char="•"/>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災害時（特に直前、直後）は、「自助」と「共助」の防災活動が重要です</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410266947"/>
      </p:ext>
    </p:extLst>
  </p:cSld>
  <p:clrMapOvr>
    <a:masterClrMapping/>
  </p:clrMapOvr>
</p:sld>
</file>

<file path=ppt/theme/theme1.xml><?xml version="1.0" encoding="utf-8"?>
<a:theme xmlns:a="http://schemas.openxmlformats.org/drawingml/2006/main" name="Office テーマ">
  <a:themeElements>
    <a:clrScheme name="ユーザー定義 4">
      <a:dk1>
        <a:sysClr val="windowText" lastClr="000000"/>
      </a:dk1>
      <a:lt1>
        <a:sysClr val="window" lastClr="FFFFFF"/>
      </a:lt1>
      <a:dk2>
        <a:srgbClr val="44546A"/>
      </a:dk2>
      <a:lt2>
        <a:srgbClr val="E7E6E6"/>
      </a:lt2>
      <a:accent1>
        <a:srgbClr val="0099CC"/>
      </a:accent1>
      <a:accent2>
        <a:srgbClr val="E94716"/>
      </a:accent2>
      <a:accent3>
        <a:srgbClr val="A5A5A5"/>
      </a:accent3>
      <a:accent4>
        <a:srgbClr val="FFD965"/>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ＭＳ ゴシック"/>
        <a:cs typeface=""/>
      </a:majorFont>
      <a:minorFont>
        <a:latin typeface="Calibri"/>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9566576EE7716479B276B366FE8E779" ma:contentTypeVersion="18" ma:contentTypeDescription="新しいドキュメントを作成します。" ma:contentTypeScope="" ma:versionID="c62bdb50600a4316a07d039ee980caae">
  <xsd:schema xmlns:xsd="http://www.w3.org/2001/XMLSchema" xmlns:xs="http://www.w3.org/2001/XMLSchema" xmlns:p="http://schemas.microsoft.com/office/2006/metadata/properties" xmlns:ns2="c7986456-94c4-43e3-a5cd-23faf3e50be4" xmlns:ns3="87e92068-5d1b-4b37-b84f-05171d1d989c" targetNamespace="http://schemas.microsoft.com/office/2006/metadata/properties" ma:root="true" ma:fieldsID="ad58be34164fd8de1098075c6f5a9b4d" ns2:_="" ns3:_="">
    <xsd:import namespace="c7986456-94c4-43e3-a5cd-23faf3e50be4"/>
    <xsd:import namespace="87e92068-5d1b-4b37-b84f-05171d1d989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986456-94c4-43e3-a5cd-23faf3e50b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8ea27d3f-16ae-4cb1-8a0f-7749649f524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e92068-5d1b-4b37-b84f-05171d1d989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d1f6561d-b863-4b53-a246-1d336a610717}" ma:internalName="TaxCatchAll" ma:showField="CatchAllData" ma:web="87e92068-5d1b-4b37-b84f-05171d1d98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986456-94c4-43e3-a5cd-23faf3e50be4">
      <Terms xmlns="http://schemas.microsoft.com/office/infopath/2007/PartnerControls"/>
    </lcf76f155ced4ddcb4097134ff3c332f>
    <TaxCatchAll xmlns="87e92068-5d1b-4b37-b84f-05171d1d989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E213FD-4F4D-46F9-B459-55FE1A8DB023}">
  <ds:schemaRefs>
    <ds:schemaRef ds:uri="87e92068-5d1b-4b37-b84f-05171d1d989c"/>
    <ds:schemaRef ds:uri="c7986456-94c4-43e3-a5cd-23faf3e50b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0162C36-F5F2-4448-9E4D-F46EA44E44CC}">
  <ds:schemaRefs>
    <ds:schemaRef ds:uri="87e92068-5d1b-4b37-b84f-05171d1d989c"/>
    <ds:schemaRef ds:uri="c7986456-94c4-43e3-a5cd-23faf3e50be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930CF28-603E-4D8D-B537-3B0A1A32C1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TotalTime>
  <Words>1045</Words>
  <PresentationFormat>画面に合わせる (4:3)</PresentationFormat>
  <Paragraphs>107</Paragraphs>
  <Slides>7</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HGPｺﾞｼｯｸE</vt:lpstr>
      <vt:lpstr>HG丸ｺﾞｼｯｸM-PRO</vt:lpstr>
      <vt:lpstr>ＭＳ ゴシック</vt:lpstr>
      <vt:lpstr>Arial</vt:lpstr>
      <vt:lpstr>Calibri</vt:lpstr>
      <vt:lpstr>Calibri Light</vt:lpstr>
      <vt:lpstr>Wingdings</vt:lpstr>
      <vt:lpstr>Office テーマ</vt:lpstr>
      <vt:lpstr>C4．自主防災活動の必要性</vt:lpstr>
      <vt:lpstr>災害が発生した地域における対応の実態　 　　　（救助活動の実態）</vt:lpstr>
      <vt:lpstr>災害が発生した地域における対応の実態 　　　（消火活動の実態）</vt:lpstr>
      <vt:lpstr>自助意識の現状</vt:lpstr>
      <vt:lpstr>自助・共助の重要性</vt:lpstr>
      <vt:lpstr>【事例】実際の災害時における共助</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2024-03-23T08:09:53Z</cp:lastPrinted>
  <dcterms:created xsi:type="dcterms:W3CDTF">2019-09-19T14:17:54Z</dcterms:created>
  <dcterms:modified xsi:type="dcterms:W3CDTF">2024-03-29T02:14:23Z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0x01010059566576EE7716479B276B366FE8E779</vt:lpwstr>
  </property>
  <property fmtid="{D5CDD505-2E9C-101B-9397-08002B2CF9AE}" pid="3" name="MediaServiceImageTags">
    <vt:lpwstr/>
  </property>
</Properties>
</file>