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456" r:id="rId5"/>
    <p:sldId id="466" r:id="rId6"/>
    <p:sldId id="467" r:id="rId7"/>
    <p:sldId id="468" r:id="rId8"/>
    <p:sldId id="408" r:id="rId9"/>
    <p:sldId id="403" r:id="rId10"/>
    <p:sldId id="409" r:id="rId11"/>
    <p:sldId id="477" r:id="rId12"/>
    <p:sldId id="472" r:id="rId13"/>
    <p:sldId id="473" r:id="rId14"/>
    <p:sldId id="460" r:id="rId15"/>
    <p:sldId id="457" r:id="rId16"/>
    <p:sldId id="479" r:id="rId17"/>
    <p:sldId id="464" r:id="rId18"/>
    <p:sldId id="483" r:id="rId19"/>
    <p:sldId id="487" r:id="rId20"/>
    <p:sldId id="484" r:id="rId21"/>
    <p:sldId id="485" r:id="rId22"/>
    <p:sldId id="474" r:id="rId2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竹本 加良子" initials="竹本" lastIdx="1" clrIdx="0">
    <p:extLst>
      <p:ext uri="{19B8F6BF-5375-455C-9EA6-DF929625EA0E}">
        <p15:presenceInfo xmlns:p15="http://schemas.microsoft.com/office/powerpoint/2012/main" userId="S::karako@scraft.co.jp::0c6ae3ae-d856-42b3-a34a-032faf097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2800"/>
    <a:srgbClr val="404040"/>
    <a:srgbClr val="CC00FF"/>
    <a:srgbClr val="E89CD8"/>
    <a:srgbClr val="35A16B"/>
    <a:srgbClr val="52BBCE"/>
    <a:srgbClr val="E94716"/>
    <a:srgbClr val="FFC000"/>
    <a:srgbClr val="319B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836"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宇野 芳江" userId="d3339afd-f009-4b18-b536-1d43c3c7a997" providerId="ADAL" clId="{238011B5-7BDC-4D96-AEC4-6D893CB7169C}"/>
    <pc:docChg chg="delSld modSld">
      <pc:chgData name="宇野 芳江" userId="d3339afd-f009-4b18-b536-1d43c3c7a997" providerId="ADAL" clId="{238011B5-7BDC-4D96-AEC4-6D893CB7169C}" dt="2024-03-29T02:16:04.820" v="17" actId="20577"/>
      <pc:docMkLst>
        <pc:docMk/>
      </pc:docMkLst>
      <pc:sldChg chg="del">
        <pc:chgData name="宇野 芳江" userId="d3339afd-f009-4b18-b536-1d43c3c7a997" providerId="ADAL" clId="{238011B5-7BDC-4D96-AEC4-6D893CB7169C}" dt="2024-03-29T01:09:14.324" v="1" actId="47"/>
        <pc:sldMkLst>
          <pc:docMk/>
          <pc:sldMk cId="213368159" sldId="257"/>
        </pc:sldMkLst>
      </pc:sldChg>
      <pc:sldChg chg="del">
        <pc:chgData name="宇野 芳江" userId="d3339afd-f009-4b18-b536-1d43c3c7a997" providerId="ADAL" clId="{238011B5-7BDC-4D96-AEC4-6D893CB7169C}" dt="2024-03-29T01:09:14.324" v="1" actId="47"/>
        <pc:sldMkLst>
          <pc:docMk/>
          <pc:sldMk cId="176495166" sldId="258"/>
        </pc:sldMkLst>
      </pc:sldChg>
      <pc:sldChg chg="del">
        <pc:chgData name="宇野 芳江" userId="d3339afd-f009-4b18-b536-1d43c3c7a997" providerId="ADAL" clId="{238011B5-7BDC-4D96-AEC4-6D893CB7169C}" dt="2024-03-29T01:09:04.883" v="0" actId="47"/>
        <pc:sldMkLst>
          <pc:docMk/>
          <pc:sldMk cId="2371627249" sldId="261"/>
        </pc:sldMkLst>
      </pc:sldChg>
      <pc:sldChg chg="del">
        <pc:chgData name="宇野 芳江" userId="d3339afd-f009-4b18-b536-1d43c3c7a997" providerId="ADAL" clId="{238011B5-7BDC-4D96-AEC4-6D893CB7169C}" dt="2024-03-29T01:09:14.324" v="1" actId="47"/>
        <pc:sldMkLst>
          <pc:docMk/>
          <pc:sldMk cId="1486771289" sldId="291"/>
        </pc:sldMkLst>
      </pc:sldChg>
      <pc:sldChg chg="del">
        <pc:chgData name="宇野 芳江" userId="d3339afd-f009-4b18-b536-1d43c3c7a997" providerId="ADAL" clId="{238011B5-7BDC-4D96-AEC4-6D893CB7169C}" dt="2024-03-29T01:09:04.883" v="0" actId="47"/>
        <pc:sldMkLst>
          <pc:docMk/>
          <pc:sldMk cId="4186533722" sldId="297"/>
        </pc:sldMkLst>
      </pc:sldChg>
      <pc:sldChg chg="del">
        <pc:chgData name="宇野 芳江" userId="d3339afd-f009-4b18-b536-1d43c3c7a997" providerId="ADAL" clId="{238011B5-7BDC-4D96-AEC4-6D893CB7169C}" dt="2024-03-29T01:09:04.883" v="0" actId="47"/>
        <pc:sldMkLst>
          <pc:docMk/>
          <pc:sldMk cId="103906529" sldId="328"/>
        </pc:sldMkLst>
      </pc:sldChg>
      <pc:sldChg chg="del">
        <pc:chgData name="宇野 芳江" userId="d3339afd-f009-4b18-b536-1d43c3c7a997" providerId="ADAL" clId="{238011B5-7BDC-4D96-AEC4-6D893CB7169C}" dt="2024-03-29T01:09:04.883" v="0" actId="47"/>
        <pc:sldMkLst>
          <pc:docMk/>
          <pc:sldMk cId="1836305953" sldId="337"/>
        </pc:sldMkLst>
      </pc:sldChg>
      <pc:sldChg chg="del">
        <pc:chgData name="宇野 芳江" userId="d3339afd-f009-4b18-b536-1d43c3c7a997" providerId="ADAL" clId="{238011B5-7BDC-4D96-AEC4-6D893CB7169C}" dt="2024-03-29T01:09:04.883" v="0" actId="47"/>
        <pc:sldMkLst>
          <pc:docMk/>
          <pc:sldMk cId="2699346845" sldId="340"/>
        </pc:sldMkLst>
      </pc:sldChg>
      <pc:sldChg chg="del">
        <pc:chgData name="宇野 芳江" userId="d3339afd-f009-4b18-b536-1d43c3c7a997" providerId="ADAL" clId="{238011B5-7BDC-4D96-AEC4-6D893CB7169C}" dt="2024-03-29T01:09:04.883" v="0" actId="47"/>
        <pc:sldMkLst>
          <pc:docMk/>
          <pc:sldMk cId="842071633" sldId="382"/>
        </pc:sldMkLst>
      </pc:sldChg>
      <pc:sldChg chg="del">
        <pc:chgData name="宇野 芳江" userId="d3339afd-f009-4b18-b536-1d43c3c7a997" providerId="ADAL" clId="{238011B5-7BDC-4D96-AEC4-6D893CB7169C}" dt="2024-03-29T01:09:04.883" v="0" actId="47"/>
        <pc:sldMkLst>
          <pc:docMk/>
          <pc:sldMk cId="2319331982" sldId="384"/>
        </pc:sldMkLst>
      </pc:sldChg>
      <pc:sldChg chg="del">
        <pc:chgData name="宇野 芳江" userId="d3339afd-f009-4b18-b536-1d43c3c7a997" providerId="ADAL" clId="{238011B5-7BDC-4D96-AEC4-6D893CB7169C}" dt="2024-03-29T01:09:04.883" v="0" actId="47"/>
        <pc:sldMkLst>
          <pc:docMk/>
          <pc:sldMk cId="4083247239" sldId="401"/>
        </pc:sldMkLst>
      </pc:sldChg>
      <pc:sldChg chg="del">
        <pc:chgData name="宇野 芳江" userId="d3339afd-f009-4b18-b536-1d43c3c7a997" providerId="ADAL" clId="{238011B5-7BDC-4D96-AEC4-6D893CB7169C}" dt="2024-03-29T01:09:04.883" v="0" actId="47"/>
        <pc:sldMkLst>
          <pc:docMk/>
          <pc:sldMk cId="3223770469" sldId="451"/>
        </pc:sldMkLst>
      </pc:sldChg>
      <pc:sldChg chg="del">
        <pc:chgData name="宇野 芳江" userId="d3339afd-f009-4b18-b536-1d43c3c7a997" providerId="ADAL" clId="{238011B5-7BDC-4D96-AEC4-6D893CB7169C}" dt="2024-03-29T01:09:04.883" v="0" actId="47"/>
        <pc:sldMkLst>
          <pc:docMk/>
          <pc:sldMk cId="2110832510" sldId="455"/>
        </pc:sldMkLst>
      </pc:sldChg>
      <pc:sldChg chg="modSp mod">
        <pc:chgData name="宇野 芳江" userId="d3339afd-f009-4b18-b536-1d43c3c7a997" providerId="ADAL" clId="{238011B5-7BDC-4D96-AEC4-6D893CB7169C}" dt="2024-03-29T02:15:29.459" v="14" actId="20577"/>
        <pc:sldMkLst>
          <pc:docMk/>
          <pc:sldMk cId="83605900" sldId="456"/>
        </pc:sldMkLst>
        <pc:spChg chg="mod">
          <ac:chgData name="宇野 芳江" userId="d3339afd-f009-4b18-b536-1d43c3c7a997" providerId="ADAL" clId="{238011B5-7BDC-4D96-AEC4-6D893CB7169C}" dt="2024-03-29T02:15:29.459" v="14" actId="20577"/>
          <ac:spMkLst>
            <pc:docMk/>
            <pc:sldMk cId="83605900" sldId="456"/>
            <ac:spMk id="2" creationId="{93334975-DAFC-4F74-98A6-EFBFA584F806}"/>
          </ac:spMkLst>
        </pc:spChg>
      </pc:sldChg>
      <pc:sldChg chg="del">
        <pc:chgData name="宇野 芳江" userId="d3339afd-f009-4b18-b536-1d43c3c7a997" providerId="ADAL" clId="{238011B5-7BDC-4D96-AEC4-6D893CB7169C}" dt="2024-03-29T01:09:14.324" v="1" actId="47"/>
        <pc:sldMkLst>
          <pc:docMk/>
          <pc:sldMk cId="1763558004" sldId="463"/>
        </pc:sldMkLst>
      </pc:sldChg>
      <pc:sldChg chg="del">
        <pc:chgData name="宇野 芳江" userId="d3339afd-f009-4b18-b536-1d43c3c7a997" providerId="ADAL" clId="{238011B5-7BDC-4D96-AEC4-6D893CB7169C}" dt="2024-03-29T01:09:04.883" v="0" actId="47"/>
        <pc:sldMkLst>
          <pc:docMk/>
          <pc:sldMk cId="2516160859" sldId="470"/>
        </pc:sldMkLst>
      </pc:sldChg>
      <pc:sldChg chg="del">
        <pc:chgData name="宇野 芳江" userId="d3339afd-f009-4b18-b536-1d43c3c7a997" providerId="ADAL" clId="{238011B5-7BDC-4D96-AEC4-6D893CB7169C}" dt="2024-03-29T01:09:04.883" v="0" actId="47"/>
        <pc:sldMkLst>
          <pc:docMk/>
          <pc:sldMk cId="3656527081" sldId="471"/>
        </pc:sldMkLst>
      </pc:sldChg>
      <pc:sldChg chg="modSp mod">
        <pc:chgData name="宇野 芳江" userId="d3339afd-f009-4b18-b536-1d43c3c7a997" providerId="ADAL" clId="{238011B5-7BDC-4D96-AEC4-6D893CB7169C}" dt="2024-03-29T02:16:04.820" v="17" actId="20577"/>
        <pc:sldMkLst>
          <pc:docMk/>
          <pc:sldMk cId="2861581270" sldId="474"/>
        </pc:sldMkLst>
        <pc:spChg chg="mod">
          <ac:chgData name="宇野 芳江" userId="d3339afd-f009-4b18-b536-1d43c3c7a997" providerId="ADAL" clId="{238011B5-7BDC-4D96-AEC4-6D893CB7169C}" dt="2024-03-29T02:16:04.820" v="17" actId="20577"/>
          <ac:spMkLst>
            <pc:docMk/>
            <pc:sldMk cId="2861581270" sldId="474"/>
            <ac:spMk id="4" creationId="{729A51E0-4209-46E0-B34A-865A88606D34}"/>
          </ac:spMkLst>
        </pc:spChg>
      </pc:sldChg>
      <pc:sldChg chg="del">
        <pc:chgData name="宇野 芳江" userId="d3339afd-f009-4b18-b536-1d43c3c7a997" providerId="ADAL" clId="{238011B5-7BDC-4D96-AEC4-6D893CB7169C}" dt="2024-03-29T01:09:14.324" v="1" actId="47"/>
        <pc:sldMkLst>
          <pc:docMk/>
          <pc:sldMk cId="2614421353" sldId="475"/>
        </pc:sldMkLst>
      </pc:sldChg>
      <pc:sldChg chg="del">
        <pc:chgData name="宇野 芳江" userId="d3339afd-f009-4b18-b536-1d43c3c7a997" providerId="ADAL" clId="{238011B5-7BDC-4D96-AEC4-6D893CB7169C}" dt="2024-03-29T01:09:04.883" v="0" actId="47"/>
        <pc:sldMkLst>
          <pc:docMk/>
          <pc:sldMk cId="3190792323" sldId="482"/>
        </pc:sldMkLst>
      </pc:sldChg>
      <pc:sldChg chg="del">
        <pc:chgData name="宇野 芳江" userId="d3339afd-f009-4b18-b536-1d43c3c7a997" providerId="ADAL" clId="{238011B5-7BDC-4D96-AEC4-6D893CB7169C}" dt="2024-03-29T01:09:14.324" v="1" actId="47"/>
        <pc:sldMkLst>
          <pc:docMk/>
          <pc:sldMk cId="164304074" sldId="4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660" cy="498056"/>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1"/>
            <a:ext cx="2945660" cy="498056"/>
          </a:xfrm>
          <a:prstGeom prst="rect">
            <a:avLst/>
          </a:prstGeom>
        </p:spPr>
        <p:txBody>
          <a:bodyPr vert="horz" lIns="91433" tIns="45716" rIns="91433" bIns="45716" rtlCol="0"/>
          <a:lstStyle>
            <a:lvl1pPr algn="r">
              <a:defRPr sz="1200"/>
            </a:lvl1pPr>
          </a:lstStyle>
          <a:p>
            <a:fld id="{BE51E31B-58F4-40C5-B28E-F4E6428E2D40}" type="datetimeFigureOut">
              <a:rPr kumimoji="1" lang="ja-JP" altLang="en-US" smtClean="0"/>
              <a:t>2024/3/29</a:t>
            </a:fld>
            <a:endParaRPr kumimoji="1" lang="ja-JP" altLang="en-US"/>
          </a:p>
        </p:txBody>
      </p:sp>
      <p:sp>
        <p:nvSpPr>
          <p:cNvPr id="4" name="スライド イメージ プレースホルダー 3"/>
          <p:cNvSpPr>
            <a:spLocks noGrp="1" noRot="1" noChangeAspect="1"/>
          </p:cNvSpPr>
          <p:nvPr>
            <p:ph type="sldImg" idx="2"/>
          </p:nvPr>
        </p:nvSpPr>
        <p:spPr>
          <a:xfrm>
            <a:off x="606425" y="588963"/>
            <a:ext cx="5584825" cy="4187825"/>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79768" y="5148583"/>
            <a:ext cx="5438140" cy="3908614"/>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5"/>
            <a:ext cx="2945660" cy="498055"/>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5"/>
            <a:ext cx="2945660" cy="498055"/>
          </a:xfrm>
          <a:prstGeom prst="rect">
            <a:avLst/>
          </a:prstGeom>
        </p:spPr>
        <p:txBody>
          <a:bodyPr vert="horz" lIns="91433" tIns="45716" rIns="91433" bIns="45716" rtlCol="0" anchor="b"/>
          <a:lstStyle>
            <a:lvl1pPr algn="r">
              <a:defRPr sz="1200"/>
            </a:lvl1pPr>
          </a:lstStyle>
          <a:p>
            <a:fld id="{9D42ABD0-7D1A-4E09-B627-17A06166555A}" type="slidenum">
              <a:rPr kumimoji="1" lang="ja-JP" altLang="en-US" smtClean="0"/>
              <a:t>‹#›</a:t>
            </a:fld>
            <a:endParaRPr kumimoji="1" lang="ja-JP" altLang="en-US"/>
          </a:p>
        </p:txBody>
      </p:sp>
    </p:spTree>
    <p:extLst>
      <p:ext uri="{BB962C8B-B14F-4D97-AF65-F5344CB8AC3E}">
        <p14:creationId xmlns:p14="http://schemas.microsoft.com/office/powerpoint/2010/main" val="33450552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a:t>
            </a:fld>
            <a:endParaRPr lang="ja-JP" altLang="en-US"/>
          </a:p>
        </p:txBody>
      </p:sp>
      <p:sp>
        <p:nvSpPr>
          <p:cNvPr id="6" name="スライド イメージ プレースホルダー 5"/>
          <p:cNvSpPr>
            <a:spLocks noGrp="1" noRot="1" noChangeAspect="1"/>
          </p:cNvSpPr>
          <p:nvPr>
            <p:ph type="sldImg"/>
          </p:nvPr>
        </p:nvSpPr>
        <p:spPr>
          <a:xfrm>
            <a:off x="606425" y="588963"/>
            <a:ext cx="5584825" cy="4187825"/>
          </a:xfrm>
        </p:spPr>
      </p:sp>
      <p:sp>
        <p:nvSpPr>
          <p:cNvPr id="7" name="ノート プレースホルダー 6"/>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78210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グループ内での検討であることを伝え、自主防災意識を持った仲間の増やし方についてグループ内で話し合うよう促します。</a:t>
            </a:r>
            <a:endParaRPr lang="en-US" altLang="ja-JP"/>
          </a:p>
          <a:p>
            <a:endParaRPr lang="en-US" altLang="ja-JP"/>
          </a:p>
          <a:p>
            <a:pPr marL="174793" indent="-174793">
              <a:buFont typeface="Arial" panose="020B0604020202020204" pitchFamily="34" charset="0"/>
              <a:buChar char="•"/>
            </a:pPr>
            <a:r>
              <a:rPr lang="ja-JP" altLang="en-US"/>
              <a:t>各グループを見て回り、作業が滞っている場合は、質問したり、ヒントを与えるなどして作業を促します。</a:t>
            </a:r>
            <a:endParaRPr lang="en-US" altLang="ja-JP"/>
          </a:p>
          <a:p>
            <a:pPr marL="174793" indent="-174793">
              <a:buFont typeface="Arial" panose="020B0604020202020204" pitchFamily="34" charset="0"/>
              <a:buChar char="•"/>
            </a:pPr>
            <a:r>
              <a:rPr lang="ja-JP" altLang="en-US"/>
              <a:t>質問があれば対応します。</a:t>
            </a:r>
            <a:endParaRPr lang="en-US" altLang="ja-JP"/>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10</a:t>
            </a:fld>
            <a:endParaRPr lang="ja-JP" altLang="en-US"/>
          </a:p>
        </p:txBody>
      </p:sp>
      <p:sp>
        <p:nvSpPr>
          <p:cNvPr id="6" name="スライド イメージ プレースホルダー 5">
            <a:extLst>
              <a:ext uri="{FF2B5EF4-FFF2-40B4-BE49-F238E27FC236}">
                <a16:creationId xmlns:a16="http://schemas.microsoft.com/office/drawing/2014/main" id="{129F1510-0EAC-40F3-8009-18E9BB41567F}"/>
              </a:ext>
            </a:extLst>
          </p:cNvPr>
          <p:cNvSpPr>
            <a:spLocks noGrp="1" noRot="1" noChangeAspect="1"/>
          </p:cNvSpPr>
          <p:nvPr>
            <p:ph type="sldImg"/>
          </p:nvPr>
        </p:nvSpPr>
        <p:spPr>
          <a:xfrm>
            <a:off x="606425" y="588963"/>
            <a:ext cx="5584825" cy="4187825"/>
          </a:xfrm>
        </p:spPr>
      </p:sp>
    </p:spTree>
    <p:extLst>
      <p:ext uri="{BB962C8B-B14F-4D97-AF65-F5344CB8AC3E}">
        <p14:creationId xmlns:p14="http://schemas.microsoft.com/office/powerpoint/2010/main" val="133238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ひとつ前のワークショップで出た内容についても触れるようにするとよいでしょう。</a:t>
            </a:r>
            <a:endParaRPr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11</a:t>
            </a:fld>
            <a:endParaRPr lang="ja-JP" altLang="en-US"/>
          </a:p>
        </p:txBody>
      </p:sp>
      <p:sp>
        <p:nvSpPr>
          <p:cNvPr id="7" name="スライド イメージ プレースホルダー 6">
            <a:extLst>
              <a:ext uri="{FF2B5EF4-FFF2-40B4-BE49-F238E27FC236}">
                <a16:creationId xmlns:a16="http://schemas.microsoft.com/office/drawing/2014/main" id="{9077B114-3EB5-403F-A76A-97868B4E60D3}"/>
              </a:ext>
            </a:extLst>
          </p:cNvPr>
          <p:cNvSpPr>
            <a:spLocks noGrp="1" noRot="1" noChangeAspect="1"/>
          </p:cNvSpPr>
          <p:nvPr>
            <p:ph type="sldImg"/>
          </p:nvPr>
        </p:nvSpPr>
        <p:spPr>
          <a:xfrm>
            <a:off x="606425" y="588963"/>
            <a:ext cx="5584825" cy="4187825"/>
          </a:xfrm>
        </p:spPr>
      </p:sp>
    </p:spTree>
    <p:extLst>
      <p:ext uri="{BB962C8B-B14F-4D97-AF65-F5344CB8AC3E}">
        <p14:creationId xmlns:p14="http://schemas.microsoft.com/office/powerpoint/2010/main" val="2180466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9768" y="5148583"/>
            <a:ext cx="5438140" cy="4093797"/>
          </a:xfrm>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広報</a:t>
            </a:r>
            <a:endParaRPr lang="en-US" altLang="ja-JP"/>
          </a:p>
          <a:p>
            <a:pPr lvl="1"/>
            <a:r>
              <a:rPr lang="ja-JP" altLang="en-US"/>
              <a:t>広報紙、アンケート、マスコミ等を活用しながら、地域の活動をＰＲし、参加者の拡大を図りましょう。</a:t>
            </a:r>
            <a:endParaRPr lang="en-US" altLang="ja-JP"/>
          </a:p>
          <a:p>
            <a:pPr lvl="1"/>
            <a:r>
              <a:rPr lang="ja-JP" altLang="en-US"/>
              <a:t>地域のあらゆるイベントの場で活動を伝えましょう。</a:t>
            </a:r>
          </a:p>
          <a:p>
            <a:endParaRPr lang="en-US" altLang="ja-JP"/>
          </a:p>
          <a:p>
            <a:pPr marL="174793" indent="-174793">
              <a:buFont typeface="Arial" panose="020B0604020202020204" pitchFamily="34" charset="0"/>
              <a:buChar char="•"/>
            </a:pPr>
            <a:r>
              <a:rPr lang="ja-JP" altLang="en-US"/>
              <a:t>女性</a:t>
            </a:r>
            <a:endParaRPr lang="en-US" altLang="ja-JP"/>
          </a:p>
          <a:p>
            <a:pPr lvl="1"/>
            <a:r>
              <a:rPr lang="ja-JP" altLang="en-US"/>
              <a:t>地域における生活者の多様な視点を反映するためにも、女性の参画を促進しましょう。</a:t>
            </a:r>
            <a:endParaRPr lang="en-US" altLang="ja-JP"/>
          </a:p>
          <a:p>
            <a:pPr lvl="1"/>
            <a:r>
              <a:rPr lang="ja-JP" altLang="en-US"/>
              <a:t>リーダーに複数の女性が含まれるようにしましょう。</a:t>
            </a:r>
          </a:p>
          <a:p>
            <a:endParaRPr lang="en-US" altLang="ja-JP"/>
          </a:p>
          <a:p>
            <a:pPr marL="174793" indent="-174793">
              <a:buFont typeface="Arial" panose="020B0604020202020204" pitchFamily="34" charset="0"/>
              <a:buChar char="•"/>
            </a:pPr>
            <a:r>
              <a:rPr lang="ja-JP" altLang="en-US"/>
              <a:t>場</a:t>
            </a:r>
            <a:endParaRPr lang="en-US" altLang="ja-JP"/>
          </a:p>
          <a:p>
            <a:pPr lvl="1"/>
            <a:r>
              <a:rPr lang="ja-JP" altLang="en-US"/>
              <a:t>地域活動を楽しいものにし、参加者のモチベーションを上げながら多くの住民を巻き込み、多様な人材が参加したくなる雰囲気を醸成しましょう。</a:t>
            </a:r>
            <a:endParaRPr lang="en-US" altLang="ja-JP"/>
          </a:p>
          <a:p>
            <a:endParaRPr lang="en-US" altLang="ja-JP"/>
          </a:p>
          <a:p>
            <a:pPr marL="174793" indent="-174793">
              <a:buFont typeface="Arial" panose="020B0604020202020204" pitchFamily="34" charset="0"/>
              <a:buChar char="•"/>
            </a:pPr>
            <a:r>
              <a:rPr lang="ja-JP" altLang="en-US"/>
              <a:t>次世代</a:t>
            </a:r>
            <a:endParaRPr lang="en-US" altLang="ja-JP"/>
          </a:p>
          <a:p>
            <a:pPr lvl="1"/>
            <a:r>
              <a:rPr lang="ja-JP" altLang="en-US"/>
              <a:t>将来にわたって継続的に活動できるよう、幅広い世代の人材を育成しましょう。</a:t>
            </a:r>
            <a:endParaRPr lang="en-US" altLang="ja-JP"/>
          </a:p>
          <a:p>
            <a:pPr lvl="1"/>
            <a:r>
              <a:rPr lang="ja-JP" altLang="en-US"/>
              <a:t>学校等と連携し、小さな頃から防災意識を持ってもらい、中学生、高校生、若者を巻き込みましょう。</a:t>
            </a:r>
          </a:p>
          <a:p>
            <a:endParaRPr lang="ja-JP" altLang="en-US"/>
          </a:p>
          <a:p>
            <a:endParaRPr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12</a:t>
            </a:fld>
            <a:endParaRPr lang="ja-JP" altLang="en-US"/>
          </a:p>
        </p:txBody>
      </p:sp>
      <p:sp>
        <p:nvSpPr>
          <p:cNvPr id="7" name="スライド イメージ プレースホルダー 6">
            <a:extLst>
              <a:ext uri="{FF2B5EF4-FFF2-40B4-BE49-F238E27FC236}">
                <a16:creationId xmlns:a16="http://schemas.microsoft.com/office/drawing/2014/main" id="{42DCA590-1FE1-45FA-BBAE-2AC2CF14F937}"/>
              </a:ext>
            </a:extLst>
          </p:cNvPr>
          <p:cNvSpPr>
            <a:spLocks noGrp="1" noRot="1" noChangeAspect="1"/>
          </p:cNvSpPr>
          <p:nvPr>
            <p:ph type="sldImg"/>
          </p:nvPr>
        </p:nvSpPr>
        <p:spPr>
          <a:xfrm>
            <a:off x="606425" y="588963"/>
            <a:ext cx="5584825" cy="4187825"/>
          </a:xfrm>
        </p:spPr>
      </p:sp>
    </p:spTree>
    <p:extLst>
      <p:ext uri="{BB962C8B-B14F-4D97-AF65-F5344CB8AC3E}">
        <p14:creationId xmlns:p14="http://schemas.microsoft.com/office/powerpoint/2010/main" val="3122249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公郷台自治会自主防災組織</a:t>
            </a:r>
            <a:endParaRPr lang="en-US" altLang="ja-JP"/>
          </a:p>
          <a:p>
            <a:pPr marL="640909" lvl="1" indent="-174793">
              <a:buFont typeface="Arial" panose="020B0604020202020204" pitchFamily="34" charset="0"/>
              <a:buChar char="•"/>
            </a:pPr>
            <a:r>
              <a:rPr lang="ja-JP" altLang="en-US"/>
              <a:t>町内に潜在する災害対応専門人材や、災害時に協力してもらえる事業者を、同自主防災組織の「防災人材バンク」に登録してもらい、平常時はアドバイザー役として、災害発生時は戦力として協力体制を構築しました。</a:t>
            </a:r>
            <a:endParaRPr lang="en-US" altLang="ja-JP"/>
          </a:p>
          <a:p>
            <a:pPr marL="640909" lvl="1" indent="-174793">
              <a:buFont typeface="Arial" panose="020B0604020202020204" pitchFamily="34" charset="0"/>
              <a:buChar char="•"/>
            </a:pPr>
            <a:r>
              <a:rPr lang="ja-JP" altLang="en-US"/>
              <a:t>登録者には、消防職員や看護師・介護士、工務店、水道工事店がいることから地域住民に安心を提供しています。</a:t>
            </a:r>
            <a:endParaRPr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13</a:t>
            </a:fld>
            <a:endParaRPr lang="ja-JP" altLang="en-US"/>
          </a:p>
        </p:txBody>
      </p:sp>
      <p:sp>
        <p:nvSpPr>
          <p:cNvPr id="7" name="スライド イメージ プレースホルダー 6">
            <a:extLst>
              <a:ext uri="{FF2B5EF4-FFF2-40B4-BE49-F238E27FC236}">
                <a16:creationId xmlns:a16="http://schemas.microsoft.com/office/drawing/2014/main" id="{A09949FD-3171-4FF2-A165-A5EB63AD6842}"/>
              </a:ext>
            </a:extLst>
          </p:cNvPr>
          <p:cNvSpPr>
            <a:spLocks noGrp="1" noRot="1" noChangeAspect="1"/>
          </p:cNvSpPr>
          <p:nvPr>
            <p:ph type="sldImg"/>
          </p:nvPr>
        </p:nvSpPr>
        <p:spPr>
          <a:xfrm>
            <a:off x="606425" y="588963"/>
            <a:ext cx="5584825" cy="4187825"/>
          </a:xfrm>
        </p:spPr>
      </p:sp>
    </p:spTree>
    <p:extLst>
      <p:ext uri="{BB962C8B-B14F-4D97-AF65-F5344CB8AC3E}">
        <p14:creationId xmlns:p14="http://schemas.microsoft.com/office/powerpoint/2010/main" val="3232250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石神自主防災会</a:t>
            </a:r>
            <a:endParaRPr lang="en-US" altLang="ja-JP"/>
          </a:p>
          <a:p>
            <a:pPr marL="640909" lvl="1" indent="-174793">
              <a:buFont typeface="Arial" panose="020B0604020202020204" pitchFamily="34" charset="0"/>
              <a:buChar char="•"/>
            </a:pPr>
            <a:r>
              <a:rPr lang="ja-JP" altLang="en-US"/>
              <a:t>石神小学校体育館を利用した「お泊り訓練」を実施しました</a:t>
            </a:r>
            <a:endParaRPr lang="en-US" altLang="ja-JP"/>
          </a:p>
          <a:p>
            <a:pPr marL="640909" lvl="1" indent="-174793">
              <a:buFont typeface="Arial" panose="020B0604020202020204" pitchFamily="34" charset="0"/>
              <a:buChar char="•"/>
            </a:pPr>
            <a:r>
              <a:rPr lang="ja-JP" altLang="en-US"/>
              <a:t>お泊り訓練のないようについては、誰でも参加しやすいソフトな訓練項目、楽しいゲームや子供との災害料理を作る等。</a:t>
            </a:r>
            <a:r>
              <a:rPr lang="en-US" altLang="ja-JP"/>
              <a:t>PTA</a:t>
            </a:r>
            <a:r>
              <a:rPr lang="ja-JP" altLang="en-US"/>
              <a:t>、親父の会も参加しました。</a:t>
            </a:r>
            <a:endParaRPr lang="en-US" altLang="ja-JP"/>
          </a:p>
          <a:p>
            <a:pPr marL="640909" lvl="1" indent="-174793">
              <a:buFont typeface="Arial" panose="020B0604020202020204" pitchFamily="34" charset="0"/>
              <a:buChar char="•"/>
            </a:pPr>
            <a:r>
              <a:rPr lang="ja-JP" altLang="en-US"/>
              <a:t>スタンプラリー・町会炊き出し班と子ども達の共同炊事・簡易ランタンや新聞紙スリッパの作成・段ボールブロック設置などを行いました。</a:t>
            </a:r>
            <a:endParaRPr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14</a:t>
            </a:fld>
            <a:endParaRPr lang="ja-JP" altLang="en-US"/>
          </a:p>
        </p:txBody>
      </p:sp>
      <p:sp>
        <p:nvSpPr>
          <p:cNvPr id="6" name="スライド イメージ プレースホルダー 5">
            <a:extLst>
              <a:ext uri="{FF2B5EF4-FFF2-40B4-BE49-F238E27FC236}">
                <a16:creationId xmlns:a16="http://schemas.microsoft.com/office/drawing/2014/main" id="{3C33BDC3-F95B-4B37-9A96-67A1BE688E74}"/>
              </a:ext>
            </a:extLst>
          </p:cNvPr>
          <p:cNvSpPr>
            <a:spLocks noGrp="1" noRot="1" noChangeAspect="1"/>
          </p:cNvSpPr>
          <p:nvPr>
            <p:ph type="sldImg"/>
          </p:nvPr>
        </p:nvSpPr>
        <p:spPr>
          <a:xfrm>
            <a:off x="606425" y="588963"/>
            <a:ext cx="5584825" cy="4187825"/>
          </a:xfrm>
        </p:spPr>
      </p:sp>
    </p:spTree>
    <p:extLst>
      <p:ext uri="{BB962C8B-B14F-4D97-AF65-F5344CB8AC3E}">
        <p14:creationId xmlns:p14="http://schemas.microsoft.com/office/powerpoint/2010/main" val="3339096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加古川グリーンシティ防災会</a:t>
            </a:r>
            <a:endParaRPr lang="en-US" altLang="ja-JP"/>
          </a:p>
          <a:p>
            <a:pPr marL="640909" lvl="1" indent="-174793">
              <a:buFont typeface="Arial" panose="020B0604020202020204" pitchFamily="34" charset="0"/>
              <a:buChar char="•"/>
            </a:pPr>
            <a:r>
              <a:rPr lang="ja-JP" altLang="en-US"/>
              <a:t>「楽しく防災活動をやろう」をテーマに、阪神・淡路大震災以降「マンション防災」に取り組んでいる事例です。</a:t>
            </a:r>
          </a:p>
          <a:p>
            <a:pPr marL="640909" lvl="1" indent="-174793">
              <a:buFont typeface="Arial" panose="020B0604020202020204" pitchFamily="34" charset="0"/>
              <a:buChar char="•"/>
            </a:pPr>
            <a:r>
              <a:rPr lang="ja-JP" altLang="en-US"/>
              <a:t>夏祭りでの「イカ焼き機」、「ふれあい餅つき大会」など、炊き出し訓練を兼ねたイベントを実施しています。</a:t>
            </a:r>
          </a:p>
          <a:p>
            <a:pPr marL="640909" lvl="1" indent="-174793">
              <a:buFont typeface="Arial" panose="020B0604020202020204" pitchFamily="34" charset="0"/>
              <a:buChar char="•"/>
            </a:pPr>
            <a:r>
              <a:rPr lang="ja-JP" altLang="en-US"/>
              <a:t>こういった活動が防災会の活動をアピールする場となっています。</a:t>
            </a:r>
          </a:p>
          <a:p>
            <a:pPr marL="640909" lvl="1" indent="-174793">
              <a:buFont typeface="Arial" panose="020B0604020202020204" pitchFamily="34" charset="0"/>
              <a:buChar char="•"/>
            </a:pPr>
            <a:r>
              <a:rPr lang="ja-JP" altLang="en-US"/>
              <a:t>また子供向けの活動として、サッカーワールドカップの「パブリックビューイング」開催したり、マンション内を子どもと一緒に夜回りする「防災パトロール隊」を実施したり、</a:t>
            </a:r>
          </a:p>
          <a:p>
            <a:pPr marL="640909" lvl="1" indent="-174793">
              <a:buFont typeface="Arial" panose="020B0604020202020204" pitchFamily="34" charset="0"/>
              <a:buChar char="•"/>
            </a:pPr>
            <a:r>
              <a:rPr lang="ja-JP" altLang="en-US"/>
              <a:t>楽しみながら、防災会への理解（子供が防災会のメンバーの顔を覚えるなど）や活動への参加を促しています。</a:t>
            </a:r>
            <a:endParaRPr lang="en-US" altLang="ja-JP"/>
          </a:p>
          <a:p>
            <a:pPr marL="640909" lvl="1" indent="-174793">
              <a:buFont typeface="Arial" panose="020B0604020202020204" pitchFamily="34" charset="0"/>
              <a:buChar char="•"/>
            </a:pPr>
            <a:r>
              <a:rPr lang="ja-JP" altLang="en-US"/>
              <a:t>第</a:t>
            </a:r>
            <a:r>
              <a:rPr lang="en-US" altLang="ja-JP"/>
              <a:t>10</a:t>
            </a:r>
            <a:r>
              <a:rPr lang="ja-JP" altLang="en-US"/>
              <a:t>回防災まちづくり大賞総務大臣賞</a:t>
            </a:r>
            <a:r>
              <a:rPr lang="en-US" altLang="ja-JP"/>
              <a:t>(</a:t>
            </a:r>
            <a:r>
              <a:rPr lang="ja-JP" altLang="en-US"/>
              <a:t>一般部門</a:t>
            </a:r>
            <a:r>
              <a:rPr lang="en-US" altLang="ja-JP"/>
              <a:t>)</a:t>
            </a:r>
            <a:r>
              <a:rPr lang="ja-JP" altLang="en-US"/>
              <a:t>受賞</a:t>
            </a:r>
            <a:r>
              <a:rPr lang="en-US" altLang="ja-JP"/>
              <a:t>(</a:t>
            </a:r>
            <a:r>
              <a:rPr lang="ja-JP" altLang="en-US"/>
              <a:t>平成</a:t>
            </a:r>
            <a:r>
              <a:rPr lang="en-US" altLang="ja-JP"/>
              <a:t>17</a:t>
            </a:r>
            <a:r>
              <a:rPr lang="ja-JP" altLang="en-US"/>
              <a:t>年度</a:t>
            </a:r>
            <a:r>
              <a:rPr lang="en-US" altLang="ja-JP"/>
              <a:t>) </a:t>
            </a:r>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15</a:t>
            </a:fld>
            <a:endParaRPr lang="ja-JP" altLang="en-US"/>
          </a:p>
        </p:txBody>
      </p:sp>
      <p:sp>
        <p:nvSpPr>
          <p:cNvPr id="6" name="スライド イメージ プレースホルダー 5">
            <a:extLst>
              <a:ext uri="{FF2B5EF4-FFF2-40B4-BE49-F238E27FC236}">
                <a16:creationId xmlns:a16="http://schemas.microsoft.com/office/drawing/2014/main" id="{3C33BDC3-F95B-4B37-9A96-67A1BE688E74}"/>
              </a:ext>
            </a:extLst>
          </p:cNvPr>
          <p:cNvSpPr>
            <a:spLocks noGrp="1" noRot="1" noChangeAspect="1"/>
          </p:cNvSpPr>
          <p:nvPr>
            <p:ph type="sldImg"/>
          </p:nvPr>
        </p:nvSpPr>
        <p:spPr>
          <a:xfrm>
            <a:off x="606425" y="588963"/>
            <a:ext cx="5584825" cy="4187825"/>
          </a:xfrm>
        </p:spPr>
      </p:sp>
    </p:spTree>
    <p:extLst>
      <p:ext uri="{BB962C8B-B14F-4D97-AF65-F5344CB8AC3E}">
        <p14:creationId xmlns:p14="http://schemas.microsoft.com/office/powerpoint/2010/main" val="4202774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防災女子会の活動（</a:t>
            </a:r>
            <a:r>
              <a:rPr lang="zh-TW" altLang="en-US"/>
              <a:t>秦地区自主防災組織連絡協議会：高知県　高知市</a:t>
            </a:r>
            <a:r>
              <a:rPr lang="ja-JP" altLang="en-US"/>
              <a:t>）</a:t>
            </a:r>
          </a:p>
          <a:p>
            <a:pPr marL="631993" lvl="1" indent="-174793">
              <a:buFont typeface="Arial" panose="020B0604020202020204" pitchFamily="34" charset="0"/>
              <a:buChar char="•"/>
            </a:pPr>
            <a:endParaRPr lang="en-US" altLang="ja-JP"/>
          </a:p>
          <a:p>
            <a:pPr marL="631993" lvl="1" indent="-174793">
              <a:buFont typeface="Arial" panose="020B0604020202020204" pitchFamily="34" charset="0"/>
              <a:buChar char="•"/>
            </a:pPr>
            <a:endParaRPr lang="en-US" altLang="ja-JP"/>
          </a:p>
          <a:p>
            <a:pPr marL="174793" lvl="0" indent="-174793">
              <a:buFont typeface="Arial" panose="020B0604020202020204" pitchFamily="34" charset="0"/>
              <a:buChar char="•"/>
            </a:pPr>
            <a:r>
              <a:rPr lang="ja-JP" altLang="en-US"/>
              <a:t>誰でも参加しやすい組織作り（川向防災会：高知県　安芸市）</a:t>
            </a:r>
            <a:endParaRPr lang="en-US" altLang="ja-JP"/>
          </a:p>
          <a:p>
            <a:pPr marL="631993" lvl="1" indent="-174793">
              <a:buFont typeface="Arial" panose="020B0604020202020204" pitchFamily="34" charset="0"/>
              <a:buChar char="•"/>
            </a:pPr>
            <a:r>
              <a:rPr lang="ja-JP" altLang="en-US"/>
              <a:t>防災会の規約に、副会長と副班長を「男女各</a:t>
            </a:r>
            <a:r>
              <a:rPr lang="en-US" altLang="ja-JP"/>
              <a:t>1</a:t>
            </a:r>
            <a:r>
              <a:rPr lang="ja-JP" altLang="en-US"/>
              <a:t>」と記載することで、男女比を崩さない、世帯主ではなく、実際に活動している人の名前を記載することで、女性たちの名前が名簿に記載されるなど工夫し、女性が参加しやすい環境となりました。</a:t>
            </a:r>
            <a:endParaRPr lang="en-US" altLang="ja-JP"/>
          </a:p>
          <a:p>
            <a:pPr marL="631993" lvl="1" indent="-174793">
              <a:buFont typeface="Arial" panose="020B0604020202020204" pitchFamily="34" charset="0"/>
              <a:buChar char="•"/>
            </a:pPr>
            <a:r>
              <a:rPr lang="ja-JP" altLang="en-US"/>
              <a:t>中学生は司会、高校生は訓練メニューの提案・実践などの役割を担い、世代を超えて積極的に参画している。</a:t>
            </a:r>
            <a:endParaRPr lang="en-US" altLang="ja-JP"/>
          </a:p>
          <a:p>
            <a:pPr marL="174793" lvl="0" indent="-174793">
              <a:buFont typeface="Arial" panose="020B0604020202020204" pitchFamily="34" charset="0"/>
              <a:buChar char="•"/>
            </a:pPr>
            <a:endParaRPr lang="en-US" altLang="ja-JP"/>
          </a:p>
          <a:p>
            <a:pPr marL="174793" lvl="0" indent="-174793">
              <a:buFont typeface="Arial" panose="020B0604020202020204" pitchFamily="34" charset="0"/>
              <a:buChar char="•"/>
            </a:pPr>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16</a:t>
            </a:fld>
            <a:endParaRPr lang="ja-JP" altLang="en-US"/>
          </a:p>
        </p:txBody>
      </p:sp>
      <p:sp>
        <p:nvSpPr>
          <p:cNvPr id="7" name="スライド イメージ プレースホルダー 6">
            <a:extLst>
              <a:ext uri="{FF2B5EF4-FFF2-40B4-BE49-F238E27FC236}">
                <a16:creationId xmlns:a16="http://schemas.microsoft.com/office/drawing/2014/main" id="{72EF7872-BD2A-45F3-8E7B-BC4F6F1719D7}"/>
              </a:ext>
            </a:extLst>
          </p:cNvPr>
          <p:cNvSpPr>
            <a:spLocks noGrp="1" noRot="1" noChangeAspect="1"/>
          </p:cNvSpPr>
          <p:nvPr>
            <p:ph type="sldImg"/>
          </p:nvPr>
        </p:nvSpPr>
        <p:spPr>
          <a:xfrm>
            <a:off x="606425" y="588963"/>
            <a:ext cx="5584825" cy="4187825"/>
          </a:xfrm>
        </p:spPr>
      </p:sp>
    </p:spTree>
    <p:extLst>
      <p:ext uri="{BB962C8B-B14F-4D97-AF65-F5344CB8AC3E}">
        <p14:creationId xmlns:p14="http://schemas.microsoft.com/office/powerpoint/2010/main" val="2537147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カードには、「すいがい」編と「つなみ」編があります。</a:t>
            </a:r>
            <a:endParaRPr lang="en-US" altLang="ja-JP"/>
          </a:p>
          <a:p>
            <a:pPr marL="174793" indent="-174793">
              <a:buFont typeface="Arial" panose="020B0604020202020204" pitchFamily="34" charset="0"/>
              <a:buChar char="•"/>
            </a:pPr>
            <a:r>
              <a:rPr lang="ja-JP" altLang="en-US"/>
              <a:t>防災七ならべ、防災かるた、防災ババぬきなどの遊び方があります。</a:t>
            </a:r>
            <a:endParaRPr lang="en-US" altLang="ja-JP"/>
          </a:p>
          <a:p>
            <a:pPr marL="174793" indent="-174793">
              <a:buFont typeface="Arial" panose="020B0604020202020204" pitchFamily="34" charset="0"/>
              <a:buChar char="•"/>
            </a:pPr>
            <a:r>
              <a:rPr lang="ja-JP" altLang="en-US"/>
              <a:t>ホームページから、カードや遊び方をダウンロードできます。</a:t>
            </a:r>
            <a:endParaRPr lang="en-US" altLang="ja-JP"/>
          </a:p>
          <a:p>
            <a:pPr marL="174793" indent="-174793">
              <a:buFont typeface="Arial" panose="020B0604020202020204" pitchFamily="34" charset="0"/>
              <a:buChar char="•"/>
            </a:pPr>
            <a:r>
              <a:rPr lang="en-US" altLang="ja-JP"/>
              <a:t>https://www.mlit.go.jp/saigai/saigai01_tk_000005.html</a:t>
            </a:r>
          </a:p>
          <a:p>
            <a:endParaRPr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17</a:t>
            </a:fld>
            <a:endParaRPr lang="ja-JP" altLang="en-US"/>
          </a:p>
        </p:txBody>
      </p:sp>
      <p:sp>
        <p:nvSpPr>
          <p:cNvPr id="6" name="スライド イメージ プレースホルダー 5">
            <a:extLst>
              <a:ext uri="{FF2B5EF4-FFF2-40B4-BE49-F238E27FC236}">
                <a16:creationId xmlns:a16="http://schemas.microsoft.com/office/drawing/2014/main" id="{3C33BDC3-F95B-4B37-9A96-67A1BE688E74}"/>
              </a:ext>
            </a:extLst>
          </p:cNvPr>
          <p:cNvSpPr>
            <a:spLocks noGrp="1" noRot="1" noChangeAspect="1"/>
          </p:cNvSpPr>
          <p:nvPr>
            <p:ph type="sldImg"/>
          </p:nvPr>
        </p:nvSpPr>
        <p:spPr>
          <a:xfrm>
            <a:off x="606425" y="588963"/>
            <a:ext cx="5584825" cy="4187825"/>
          </a:xfrm>
        </p:spPr>
      </p:sp>
    </p:spTree>
    <p:extLst>
      <p:ext uri="{BB962C8B-B14F-4D97-AF65-F5344CB8AC3E}">
        <p14:creationId xmlns:p14="http://schemas.microsoft.com/office/powerpoint/2010/main" val="355372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ホームページから、カードや遊び方をダウンロードできます。</a:t>
            </a:r>
            <a:endParaRPr lang="en-US" altLang="ja-JP"/>
          </a:p>
          <a:p>
            <a:pPr marL="174793" indent="-174793">
              <a:buFont typeface="Arial" panose="020B0604020202020204" pitchFamily="34" charset="0"/>
              <a:buChar char="•"/>
            </a:pPr>
            <a:r>
              <a:rPr lang="en-US" altLang="ja-JP"/>
              <a:t>https://www.mlit.go.jp/saigai/saigai01_tk_000005.html</a:t>
            </a:r>
          </a:p>
          <a:p>
            <a:pPr marL="174793" indent="-174793">
              <a:buFont typeface="Arial" panose="020B0604020202020204" pitchFamily="34" charset="0"/>
              <a:buChar char="•"/>
            </a:pPr>
            <a:endParaRPr lang="en-US" altLang="ja-JP"/>
          </a:p>
          <a:p>
            <a:pPr marL="174793" indent="-174793">
              <a:buFont typeface="Arial" panose="020B0604020202020204" pitchFamily="34" charset="0"/>
              <a:buChar char="•"/>
            </a:pPr>
            <a:r>
              <a:rPr lang="ja-JP" altLang="en-US"/>
              <a:t>他にも、日本赤十字社が提供する「ぼうさいまちがいさがし　きけんはっけん！」（幼稚園・保育所向け）というゲームもあります。</a:t>
            </a:r>
            <a:endParaRPr lang="en-US" altLang="ja-JP"/>
          </a:p>
          <a:p>
            <a:pPr marL="174793" indent="-174793">
              <a:buFont typeface="Arial" panose="020B0604020202020204" pitchFamily="34" charset="0"/>
              <a:buChar char="•"/>
            </a:pPr>
            <a:r>
              <a:rPr lang="ja-JP" altLang="en-US"/>
              <a:t>日本赤十字社のホームページからダウンロードできます。</a:t>
            </a:r>
            <a:endParaRPr lang="en-US" altLang="ja-JP"/>
          </a:p>
          <a:p>
            <a:pPr marL="174793" indent="-174793">
              <a:buFont typeface="Arial" panose="020B0604020202020204" pitchFamily="34" charset="0"/>
              <a:buChar char="•"/>
            </a:pPr>
            <a:r>
              <a:rPr lang="en-US" altLang="ja-JP"/>
              <a:t>https://www.jrc.or.jp/volunteer-and-youth/youth/prevention/</a:t>
            </a:r>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18</a:t>
            </a:fld>
            <a:endParaRPr lang="ja-JP" altLang="en-US"/>
          </a:p>
        </p:txBody>
      </p:sp>
      <p:sp>
        <p:nvSpPr>
          <p:cNvPr id="6" name="スライド イメージ プレースホルダー 5">
            <a:extLst>
              <a:ext uri="{FF2B5EF4-FFF2-40B4-BE49-F238E27FC236}">
                <a16:creationId xmlns:a16="http://schemas.microsoft.com/office/drawing/2014/main" id="{3C33BDC3-F95B-4B37-9A96-67A1BE688E74}"/>
              </a:ext>
            </a:extLst>
          </p:cNvPr>
          <p:cNvSpPr>
            <a:spLocks noGrp="1" noRot="1" noChangeAspect="1"/>
          </p:cNvSpPr>
          <p:nvPr>
            <p:ph type="sldImg"/>
          </p:nvPr>
        </p:nvSpPr>
        <p:spPr>
          <a:xfrm>
            <a:off x="606425" y="588963"/>
            <a:ext cx="5584825" cy="4187825"/>
          </a:xfrm>
        </p:spPr>
      </p:sp>
    </p:spTree>
    <p:extLst>
      <p:ext uri="{BB962C8B-B14F-4D97-AF65-F5344CB8AC3E}">
        <p14:creationId xmlns:p14="http://schemas.microsoft.com/office/powerpoint/2010/main" val="2926747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中項目「３．仲間を増やす」で学んだことをまとめます。</a:t>
            </a:r>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19</a:t>
            </a:fld>
            <a:endParaRPr lang="ja-JP" altLang="en-US"/>
          </a:p>
        </p:txBody>
      </p:sp>
      <p:sp>
        <p:nvSpPr>
          <p:cNvPr id="7" name="スライド イメージ プレースホルダー 6">
            <a:extLst>
              <a:ext uri="{FF2B5EF4-FFF2-40B4-BE49-F238E27FC236}">
                <a16:creationId xmlns:a16="http://schemas.microsoft.com/office/drawing/2014/main" id="{889DB786-A6FC-496C-9247-1DB7A1C68D84}"/>
              </a:ext>
            </a:extLst>
          </p:cNvPr>
          <p:cNvSpPr>
            <a:spLocks noGrp="1" noRot="1" noChangeAspect="1"/>
          </p:cNvSpPr>
          <p:nvPr>
            <p:ph type="sldImg"/>
          </p:nvPr>
        </p:nvSpPr>
        <p:spPr>
          <a:xfrm>
            <a:off x="606425" y="588963"/>
            <a:ext cx="5584825" cy="4187825"/>
          </a:xfrm>
        </p:spPr>
      </p:sp>
    </p:spTree>
    <p:extLst>
      <p:ext uri="{BB962C8B-B14F-4D97-AF65-F5344CB8AC3E}">
        <p14:creationId xmlns:p14="http://schemas.microsoft.com/office/powerpoint/2010/main" val="281375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受講者に、「皆さんが自主防災組織として活動をしている中で、悩んでいることや不安なことはありませんか？」と投げかけます。</a:t>
            </a:r>
            <a:endParaRPr lang="en-US" altLang="ja-JP"/>
          </a:p>
          <a:p>
            <a:pPr marL="174793" indent="-174793">
              <a:buFont typeface="Arial" panose="020B0604020202020204" pitchFamily="34" charset="0"/>
              <a:buChar char="•"/>
            </a:pPr>
            <a:r>
              <a:rPr lang="ja-JP" altLang="en-US"/>
              <a:t>例えば、「高齢化で役をやる人が少ない」「組織内に若い人がいない」「宣伝しようと思ってもチラシを作れる人がいない」など。</a:t>
            </a:r>
            <a:endParaRPr lang="en-US" altLang="ja-JP"/>
          </a:p>
          <a:p>
            <a:pPr marL="174793" indent="-174793">
              <a:buFont typeface="Arial" panose="020B0604020202020204" pitchFamily="34" charset="0"/>
              <a:buChar char="•"/>
            </a:pPr>
            <a:r>
              <a:rPr lang="ja-JP" altLang="en-US"/>
              <a:t>受講者に、「では、今からワークショップを行います」と宣言します。</a:t>
            </a:r>
            <a:endParaRPr lang="en-US" altLang="ja-JP"/>
          </a:p>
          <a:p>
            <a:pPr marL="174793" indent="-174793">
              <a:buFont typeface="Arial" panose="020B0604020202020204" pitchFamily="34" charset="0"/>
              <a:buChar char="•"/>
            </a:pPr>
            <a:r>
              <a:rPr lang="ja-JP" altLang="en-US"/>
              <a:t>「自主防災組織の活動についての悩み事や不安なことをグループで話し合ってみましょう」と投げかけます。</a:t>
            </a:r>
            <a:endParaRPr lang="en-US" altLang="ja-JP"/>
          </a:p>
        </p:txBody>
      </p:sp>
      <p:sp>
        <p:nvSpPr>
          <p:cNvPr id="4" name="スライド番号プレースホルダー 3"/>
          <p:cNvSpPr>
            <a:spLocks noGrp="1"/>
          </p:cNvSpPr>
          <p:nvPr>
            <p:ph type="sldNum" sz="quarter" idx="5"/>
          </p:nvPr>
        </p:nvSpPr>
        <p:spPr/>
        <p:txBody>
          <a:bodyPr/>
          <a:lstStyle/>
          <a:p>
            <a:fld id="{13BA77D1-E941-43F7-9BFF-C7710D7E255F}" type="slidenum">
              <a:rPr lang="ja-JP" altLang="en-US" smtClean="0"/>
              <a:pPr/>
              <a:t>2</a:t>
            </a:fld>
            <a:endParaRPr lang="ja-JP" altLang="en-US"/>
          </a:p>
        </p:txBody>
      </p:sp>
      <p:sp>
        <p:nvSpPr>
          <p:cNvPr id="7" name="スライド イメージ プレースホルダー 6">
            <a:extLst>
              <a:ext uri="{FF2B5EF4-FFF2-40B4-BE49-F238E27FC236}">
                <a16:creationId xmlns:a16="http://schemas.microsoft.com/office/drawing/2014/main" id="{F9F1FD4E-E918-47F0-8A8B-04E66AAD560D}"/>
              </a:ext>
            </a:extLst>
          </p:cNvPr>
          <p:cNvSpPr>
            <a:spLocks noGrp="1" noRot="1" noChangeAspect="1"/>
          </p:cNvSpPr>
          <p:nvPr>
            <p:ph type="sldImg"/>
          </p:nvPr>
        </p:nvSpPr>
        <p:spPr>
          <a:xfrm>
            <a:off x="606425" y="588963"/>
            <a:ext cx="5584825" cy="4187825"/>
          </a:xfrm>
        </p:spPr>
      </p:sp>
    </p:spTree>
    <p:extLst>
      <p:ext uri="{BB962C8B-B14F-4D97-AF65-F5344CB8AC3E}">
        <p14:creationId xmlns:p14="http://schemas.microsoft.com/office/powerpoint/2010/main" val="1279555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en-US" altLang="ja-JP"/>
              <a:t>【</a:t>
            </a:r>
            <a:r>
              <a:rPr lang="ja-JP" altLang="en-US"/>
              <a:t>グループ検討</a:t>
            </a:r>
            <a:r>
              <a:rPr lang="en-US" altLang="ja-JP"/>
              <a:t>】</a:t>
            </a:r>
            <a:r>
              <a:rPr lang="ja-JP" altLang="en-US"/>
              <a:t>であることを伝え、自主防災組織の活動の悩み事や不安なことなどについてグループ内で話し合うよう促します。</a:t>
            </a:r>
            <a:endParaRPr lang="en-US" altLang="ja-JP"/>
          </a:p>
          <a:p>
            <a:endParaRPr lang="en-US" altLang="ja-JP"/>
          </a:p>
          <a:p>
            <a:pPr marL="174793" indent="-174793">
              <a:buFont typeface="Arial" panose="020B0604020202020204" pitchFamily="34" charset="0"/>
              <a:buChar char="•"/>
            </a:pPr>
            <a:r>
              <a:rPr lang="ja-JP" altLang="en-US"/>
              <a:t>各グループを見て回り、発言が活発でなければ、質問したり、ヒントを与えるなどして発言を促します。</a:t>
            </a:r>
            <a:endParaRPr lang="en-US" altLang="ja-JP"/>
          </a:p>
          <a:p>
            <a:pPr marL="174793" indent="-174793">
              <a:buFont typeface="Arial" panose="020B0604020202020204" pitchFamily="34" charset="0"/>
              <a:buChar char="•"/>
            </a:pPr>
            <a:r>
              <a:rPr lang="ja-JP" altLang="en-US"/>
              <a:t>質問があれば対応します。</a:t>
            </a:r>
            <a:endParaRPr lang="en-US" altLang="ja-JP"/>
          </a:p>
          <a:p>
            <a:endParaRPr lang="en-US" altLang="ja-JP"/>
          </a:p>
          <a:p>
            <a:endParaRPr lang="ja-JP" altLang="en-US"/>
          </a:p>
        </p:txBody>
      </p:sp>
      <p:sp>
        <p:nvSpPr>
          <p:cNvPr id="4" name="スライド番号プレースホルダー 3"/>
          <p:cNvSpPr>
            <a:spLocks noGrp="1"/>
          </p:cNvSpPr>
          <p:nvPr>
            <p:ph type="sldNum" sz="quarter" idx="5"/>
          </p:nvPr>
        </p:nvSpPr>
        <p:spPr/>
        <p:txBody>
          <a:bodyPr/>
          <a:lstStyle/>
          <a:p>
            <a:fld id="{13BA77D1-E941-43F7-9BFF-C7710D7E255F}" type="slidenum">
              <a:rPr lang="ja-JP" altLang="en-US" smtClean="0"/>
              <a:pPr/>
              <a:t>3</a:t>
            </a:fld>
            <a:endParaRPr lang="ja-JP" altLang="en-US"/>
          </a:p>
        </p:txBody>
      </p:sp>
      <p:sp>
        <p:nvSpPr>
          <p:cNvPr id="7" name="スライド イメージ プレースホルダー 6">
            <a:extLst>
              <a:ext uri="{FF2B5EF4-FFF2-40B4-BE49-F238E27FC236}">
                <a16:creationId xmlns:a16="http://schemas.microsoft.com/office/drawing/2014/main" id="{7F0127A0-D77F-476A-883B-F6A336665130}"/>
              </a:ext>
            </a:extLst>
          </p:cNvPr>
          <p:cNvSpPr>
            <a:spLocks noGrp="1" noRot="1" noChangeAspect="1"/>
          </p:cNvSpPr>
          <p:nvPr>
            <p:ph type="sldImg"/>
          </p:nvPr>
        </p:nvSpPr>
        <p:spPr>
          <a:xfrm>
            <a:off x="606425" y="588963"/>
            <a:ext cx="5584825" cy="4187825"/>
          </a:xfrm>
        </p:spPr>
      </p:sp>
    </p:spTree>
    <p:extLst>
      <p:ext uri="{BB962C8B-B14F-4D97-AF65-F5344CB8AC3E}">
        <p14:creationId xmlns:p14="http://schemas.microsoft.com/office/powerpoint/2010/main" val="1669417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受講者に、「皆さんの悩みや不安は仲間を増やすことで解決できることが多いのではないでしょうか？」と投げかけます。</a:t>
            </a:r>
          </a:p>
          <a:p>
            <a:endParaRPr lang="ja-JP" altLang="en-US"/>
          </a:p>
        </p:txBody>
      </p:sp>
      <p:sp>
        <p:nvSpPr>
          <p:cNvPr id="4" name="スライド番号プレースホルダー 3"/>
          <p:cNvSpPr>
            <a:spLocks noGrp="1"/>
          </p:cNvSpPr>
          <p:nvPr>
            <p:ph type="sldNum" sz="quarter" idx="5"/>
          </p:nvPr>
        </p:nvSpPr>
        <p:spPr/>
        <p:txBody>
          <a:bodyPr/>
          <a:lstStyle/>
          <a:p>
            <a:fld id="{13BA77D1-E941-43F7-9BFF-C7710D7E255F}" type="slidenum">
              <a:rPr lang="ja-JP" altLang="en-US" smtClean="0"/>
              <a:pPr/>
              <a:t>4</a:t>
            </a:fld>
            <a:endParaRPr lang="ja-JP" altLang="en-US"/>
          </a:p>
        </p:txBody>
      </p:sp>
      <p:sp>
        <p:nvSpPr>
          <p:cNvPr id="7" name="スライド イメージ プレースホルダー 6">
            <a:extLst>
              <a:ext uri="{FF2B5EF4-FFF2-40B4-BE49-F238E27FC236}">
                <a16:creationId xmlns:a16="http://schemas.microsoft.com/office/drawing/2014/main" id="{754F3A94-DBF3-4C3F-B71D-475DDD2C6103}"/>
              </a:ext>
            </a:extLst>
          </p:cNvPr>
          <p:cNvSpPr>
            <a:spLocks noGrp="1" noRot="1" noChangeAspect="1"/>
          </p:cNvSpPr>
          <p:nvPr>
            <p:ph type="sldImg"/>
          </p:nvPr>
        </p:nvSpPr>
        <p:spPr>
          <a:xfrm>
            <a:off x="606425" y="588963"/>
            <a:ext cx="5584825" cy="4187825"/>
          </a:xfrm>
        </p:spPr>
      </p:sp>
    </p:spTree>
    <p:extLst>
      <p:ext uri="{BB962C8B-B14F-4D97-AF65-F5344CB8AC3E}">
        <p14:creationId xmlns:p14="http://schemas.microsoft.com/office/powerpoint/2010/main" val="2270095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受講者に、「仲間を増やすにどうしたらいいか、ワークショップを通して学んでいきましょう」と投げかけます。</a:t>
            </a:r>
            <a:endParaRPr lang="en-US" altLang="ja-JP"/>
          </a:p>
          <a:p>
            <a:pPr marL="174793" indent="-174793">
              <a:buFont typeface="Arial" panose="020B0604020202020204" pitchFamily="34" charset="0"/>
              <a:buChar char="•"/>
            </a:pPr>
            <a:r>
              <a:rPr lang="ja-JP" altLang="en-US"/>
              <a:t>受講者に、「皆さんの地域にどんな人がいるか考えてみましょう」と問いかけます。</a:t>
            </a:r>
            <a:endParaRPr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5</a:t>
            </a:fld>
            <a:endParaRPr lang="ja-JP" altLang="en-US"/>
          </a:p>
        </p:txBody>
      </p:sp>
      <p:sp>
        <p:nvSpPr>
          <p:cNvPr id="7" name="スライド イメージ プレースホルダー 6">
            <a:extLst>
              <a:ext uri="{FF2B5EF4-FFF2-40B4-BE49-F238E27FC236}">
                <a16:creationId xmlns:a16="http://schemas.microsoft.com/office/drawing/2014/main" id="{8C1D300D-9D90-4E18-893D-547A9A855D30}"/>
              </a:ext>
            </a:extLst>
          </p:cNvPr>
          <p:cNvSpPr>
            <a:spLocks noGrp="1" noRot="1" noChangeAspect="1"/>
          </p:cNvSpPr>
          <p:nvPr>
            <p:ph type="sldImg"/>
          </p:nvPr>
        </p:nvSpPr>
        <p:spPr>
          <a:xfrm>
            <a:off x="606425" y="588963"/>
            <a:ext cx="5584825" cy="4187825"/>
          </a:xfrm>
        </p:spPr>
      </p:sp>
    </p:spTree>
    <p:extLst>
      <p:ext uri="{BB962C8B-B14F-4D97-AF65-F5344CB8AC3E}">
        <p14:creationId xmlns:p14="http://schemas.microsoft.com/office/powerpoint/2010/main" val="3897142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個人による検討であることを伝えます。</a:t>
            </a:r>
            <a:endParaRPr lang="en-US" altLang="ja-JP"/>
          </a:p>
          <a:p>
            <a:pPr marL="174793" indent="-174793">
              <a:buFont typeface="Arial" panose="020B0604020202020204" pitchFamily="34" charset="0"/>
              <a:buChar char="•"/>
            </a:pPr>
            <a:r>
              <a:rPr lang="ja-JP" altLang="en-US"/>
              <a:t>自分たちの地域に住んでいる人のカテゴライズを促します。</a:t>
            </a:r>
            <a:r>
              <a:rPr lang="en-US" altLang="ja-JP"/>
              <a:t>EX)</a:t>
            </a:r>
            <a:r>
              <a:rPr lang="ja-JP" altLang="en-US"/>
              <a:t>パソコンが得意な人、料理が得意な人、医者、消防士</a:t>
            </a:r>
            <a:r>
              <a:rPr lang="en-US" altLang="ja-JP"/>
              <a:t>OB</a:t>
            </a:r>
            <a:r>
              <a:rPr lang="ja-JP" altLang="en-US"/>
              <a:t>、大工、イベント企画が得意な人　など</a:t>
            </a:r>
            <a:endParaRPr lang="en-US" altLang="ja-JP"/>
          </a:p>
          <a:p>
            <a:endParaRPr lang="en-US" altLang="ja-JP"/>
          </a:p>
          <a:p>
            <a:pPr marL="174793" indent="-174793">
              <a:buFont typeface="Arial" panose="020B0604020202020204" pitchFamily="34" charset="0"/>
              <a:buChar char="•"/>
            </a:pPr>
            <a:r>
              <a:rPr lang="ja-JP" altLang="en-US"/>
              <a:t>各グループを見て回り、作業が滞っている場合は、ヒントを与えるなどして作業を促します。</a:t>
            </a:r>
            <a:endParaRPr lang="en-US" altLang="ja-JP"/>
          </a:p>
          <a:p>
            <a:pPr marL="174793" indent="-174793">
              <a:buFont typeface="Arial" panose="020B0604020202020204" pitchFamily="34" charset="0"/>
              <a:buChar char="•"/>
            </a:pPr>
            <a:r>
              <a:rPr lang="ja-JP" altLang="en-US"/>
              <a:t>質問があれば対応します。</a:t>
            </a:r>
            <a:endParaRPr lang="en-US" altLang="ja-JP"/>
          </a:p>
          <a:p>
            <a:pPr lvl="1"/>
            <a:endParaRPr lang="en-US" altLang="ja-JP"/>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6</a:t>
            </a:fld>
            <a:endParaRPr lang="ja-JP" altLang="en-US"/>
          </a:p>
        </p:txBody>
      </p:sp>
      <p:sp>
        <p:nvSpPr>
          <p:cNvPr id="11" name="スライド イメージ プレースホルダー 10">
            <a:extLst>
              <a:ext uri="{FF2B5EF4-FFF2-40B4-BE49-F238E27FC236}">
                <a16:creationId xmlns:a16="http://schemas.microsoft.com/office/drawing/2014/main" id="{84C2586C-0C02-47E2-BDDB-61892490868B}"/>
              </a:ext>
            </a:extLst>
          </p:cNvPr>
          <p:cNvSpPr>
            <a:spLocks noGrp="1" noRot="1" noChangeAspect="1"/>
          </p:cNvSpPr>
          <p:nvPr>
            <p:ph type="sldImg"/>
          </p:nvPr>
        </p:nvSpPr>
        <p:spPr>
          <a:xfrm>
            <a:off x="606425" y="588963"/>
            <a:ext cx="5584825" cy="4187825"/>
          </a:xfrm>
        </p:spPr>
      </p:sp>
    </p:spTree>
    <p:extLst>
      <p:ext uri="{BB962C8B-B14F-4D97-AF65-F5344CB8AC3E}">
        <p14:creationId xmlns:p14="http://schemas.microsoft.com/office/powerpoint/2010/main" val="3444532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個人による検討であることを伝えます。</a:t>
            </a:r>
            <a:endParaRPr lang="en-US" altLang="ja-JP"/>
          </a:p>
          <a:p>
            <a:pPr marL="174793" indent="-174793">
              <a:buFont typeface="Arial" panose="020B0604020202020204" pitchFamily="34" charset="0"/>
              <a:buChar char="•"/>
            </a:pPr>
            <a:r>
              <a:rPr lang="ja-JP" altLang="en-US"/>
              <a:t>先程と別の色の付せん紙を使用し、黄色の付せん紙に書き出した人が「平常時」「災害時」にどんな防災の取組みができるか考えるよう促します。</a:t>
            </a:r>
            <a:endParaRPr lang="en-US" altLang="ja-JP"/>
          </a:p>
          <a:p>
            <a:endParaRPr lang="en-US" altLang="ja-JP"/>
          </a:p>
          <a:p>
            <a:pPr marL="174793" indent="-174793">
              <a:buFont typeface="Arial" panose="020B0604020202020204" pitchFamily="34" charset="0"/>
              <a:buChar char="•"/>
            </a:pPr>
            <a:r>
              <a:rPr lang="ja-JP" altLang="en-US"/>
              <a:t>各グループを見て回り、作業が滞っている場合は、質問したり、ヒントを与えるなどして作業を促します。</a:t>
            </a:r>
            <a:endParaRPr lang="en-US" altLang="ja-JP"/>
          </a:p>
          <a:p>
            <a:pPr marL="174793" indent="-174793">
              <a:buFont typeface="Arial" panose="020B0604020202020204" pitchFamily="34" charset="0"/>
              <a:buChar char="•"/>
            </a:pPr>
            <a:r>
              <a:rPr lang="ja-JP" altLang="en-US"/>
              <a:t>質問があれば対応します。</a:t>
            </a:r>
            <a:endParaRPr lang="en-US" altLang="ja-JP"/>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7</a:t>
            </a:fld>
            <a:endParaRPr lang="ja-JP" altLang="en-US"/>
          </a:p>
        </p:txBody>
      </p:sp>
      <p:sp>
        <p:nvSpPr>
          <p:cNvPr id="7" name="スライド イメージ プレースホルダー 6">
            <a:extLst>
              <a:ext uri="{FF2B5EF4-FFF2-40B4-BE49-F238E27FC236}">
                <a16:creationId xmlns:a16="http://schemas.microsoft.com/office/drawing/2014/main" id="{EBD38CD0-0414-4C35-8FBF-31A47D35D407}"/>
              </a:ext>
            </a:extLst>
          </p:cNvPr>
          <p:cNvSpPr>
            <a:spLocks noGrp="1" noRot="1" noChangeAspect="1"/>
          </p:cNvSpPr>
          <p:nvPr>
            <p:ph type="sldImg"/>
          </p:nvPr>
        </p:nvSpPr>
        <p:spPr>
          <a:xfrm>
            <a:off x="606425" y="588963"/>
            <a:ext cx="5584825" cy="4187825"/>
          </a:xfrm>
        </p:spPr>
      </p:sp>
    </p:spTree>
    <p:extLst>
      <p:ext uri="{BB962C8B-B14F-4D97-AF65-F5344CB8AC3E}">
        <p14:creationId xmlns:p14="http://schemas.microsoft.com/office/powerpoint/2010/main" val="910598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グループ内での検討であることを伝え、地域にどんな人材がいるか、またその人材を活用できる防災の取組みについてグループ内で検討するよう促します。</a:t>
            </a:r>
            <a:endParaRPr lang="en-US" altLang="ja-JP"/>
          </a:p>
          <a:p>
            <a:pPr marL="174793" indent="-174793">
              <a:buFont typeface="Arial" panose="020B0604020202020204" pitchFamily="34" charset="0"/>
              <a:buChar char="•"/>
            </a:pPr>
            <a:r>
              <a:rPr lang="ja-JP" altLang="en-US"/>
              <a:t>検討の仕方をスライドに沿って説明します。</a:t>
            </a:r>
            <a:endParaRPr lang="en-US" altLang="ja-JP"/>
          </a:p>
          <a:p>
            <a:endParaRPr lang="en-US" altLang="ja-JP"/>
          </a:p>
          <a:p>
            <a:pPr marL="174793" indent="-174793">
              <a:buFont typeface="Arial" panose="020B0604020202020204" pitchFamily="34" charset="0"/>
              <a:buChar char="•"/>
            </a:pPr>
            <a:r>
              <a:rPr lang="ja-JP" altLang="en-US"/>
              <a:t>各グループを見て回り、作業が滞っている場合は、質問したり、ヒントを与えるなどして作業を促します。</a:t>
            </a:r>
            <a:endParaRPr lang="en-US" altLang="ja-JP"/>
          </a:p>
          <a:p>
            <a:pPr marL="174793" indent="-174793">
              <a:buFont typeface="Arial" panose="020B0604020202020204" pitchFamily="34" charset="0"/>
              <a:buChar char="•"/>
            </a:pPr>
            <a:r>
              <a:rPr lang="ja-JP" altLang="en-US"/>
              <a:t>質問があれば対応します。</a:t>
            </a:r>
            <a:endParaRPr lang="en-US" altLang="ja-JP"/>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8</a:t>
            </a:fld>
            <a:endParaRPr lang="ja-JP" altLang="en-US"/>
          </a:p>
        </p:txBody>
      </p:sp>
      <p:sp>
        <p:nvSpPr>
          <p:cNvPr id="6" name="スライド イメージ プレースホルダー 5">
            <a:extLst>
              <a:ext uri="{FF2B5EF4-FFF2-40B4-BE49-F238E27FC236}">
                <a16:creationId xmlns:a16="http://schemas.microsoft.com/office/drawing/2014/main" id="{E3ADDBE1-77DC-4C4C-A285-BE0A9D8B2BEF}"/>
              </a:ext>
            </a:extLst>
          </p:cNvPr>
          <p:cNvSpPr>
            <a:spLocks noGrp="1" noRot="1" noChangeAspect="1"/>
          </p:cNvSpPr>
          <p:nvPr>
            <p:ph type="sldImg"/>
          </p:nvPr>
        </p:nvSpPr>
        <p:spPr>
          <a:xfrm>
            <a:off x="606425" y="588963"/>
            <a:ext cx="5584825" cy="4187825"/>
          </a:xfrm>
        </p:spPr>
      </p:sp>
    </p:spTree>
    <p:extLst>
      <p:ext uri="{BB962C8B-B14F-4D97-AF65-F5344CB8AC3E}">
        <p14:creationId xmlns:p14="http://schemas.microsoft.com/office/powerpoint/2010/main" val="1665287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グループ内での検討であることを伝え、地域にどんな人材がいるか、またその人材を活用できる防災の取組みについてグループ内で検討するよう促します。</a:t>
            </a:r>
            <a:endParaRPr lang="en-US" altLang="ja-JP"/>
          </a:p>
          <a:p>
            <a:pPr marL="174793" indent="-174793">
              <a:buFont typeface="Arial" panose="020B0604020202020204" pitchFamily="34" charset="0"/>
              <a:buChar char="•"/>
            </a:pPr>
            <a:r>
              <a:rPr lang="ja-JP" altLang="en-US"/>
              <a:t>検討の仕方をスライドに沿って説明します。</a:t>
            </a:r>
            <a:endParaRPr lang="en-US" altLang="ja-JP"/>
          </a:p>
          <a:p>
            <a:endParaRPr lang="en-US" altLang="ja-JP"/>
          </a:p>
          <a:p>
            <a:pPr marL="174793" indent="-174793">
              <a:buFont typeface="Arial" panose="020B0604020202020204" pitchFamily="34" charset="0"/>
              <a:buChar char="•"/>
            </a:pPr>
            <a:r>
              <a:rPr lang="ja-JP" altLang="en-US"/>
              <a:t>各グループを見て回り、作業が滞っている場合は、質問したり、ヒントを与えるなどして作業を促します。</a:t>
            </a:r>
            <a:endParaRPr lang="en-US" altLang="ja-JP"/>
          </a:p>
          <a:p>
            <a:pPr marL="174793" indent="-174793">
              <a:buFont typeface="Arial" panose="020B0604020202020204" pitchFamily="34" charset="0"/>
              <a:buChar char="•"/>
            </a:pPr>
            <a:r>
              <a:rPr lang="ja-JP" altLang="en-US"/>
              <a:t>質問があれば対応します。</a:t>
            </a:r>
            <a:endParaRPr lang="en-US" altLang="ja-JP"/>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9</a:t>
            </a:fld>
            <a:endParaRPr lang="ja-JP" altLang="en-US"/>
          </a:p>
        </p:txBody>
      </p:sp>
      <p:sp>
        <p:nvSpPr>
          <p:cNvPr id="6" name="スライド イメージ プレースホルダー 5">
            <a:extLst>
              <a:ext uri="{FF2B5EF4-FFF2-40B4-BE49-F238E27FC236}">
                <a16:creationId xmlns:a16="http://schemas.microsoft.com/office/drawing/2014/main" id="{2F61E7E6-3DD7-4C9F-91F8-C5ED2C7CD03C}"/>
              </a:ext>
            </a:extLst>
          </p:cNvPr>
          <p:cNvSpPr>
            <a:spLocks noGrp="1" noRot="1" noChangeAspect="1"/>
          </p:cNvSpPr>
          <p:nvPr>
            <p:ph type="sldImg"/>
          </p:nvPr>
        </p:nvSpPr>
        <p:spPr>
          <a:xfrm>
            <a:off x="606425" y="588963"/>
            <a:ext cx="5584825" cy="4187825"/>
          </a:xfrm>
        </p:spPr>
      </p:sp>
    </p:spTree>
    <p:extLst>
      <p:ext uri="{BB962C8B-B14F-4D97-AF65-F5344CB8AC3E}">
        <p14:creationId xmlns:p14="http://schemas.microsoft.com/office/powerpoint/2010/main" val="1360626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063C3AE-A6B3-4AB6-9C2D-646304FD865B}"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F126F7ED-BDC0-44DB-A17E-DE20B42858F1}"/>
              </a:ext>
            </a:extLst>
          </p:cNvPr>
          <p:cNvSpPr>
            <a:spLocks noGrp="1"/>
          </p:cNvSpPr>
          <p:nvPr>
            <p:ph type="sldNum" sz="quarter" idx="12"/>
          </p:nvPr>
        </p:nvSpPr>
        <p:spPr>
          <a:xfrm>
            <a:off x="7086600" y="6492875"/>
            <a:ext cx="2057400" cy="365125"/>
          </a:xfrm>
          <a:prstGeom prst="rect">
            <a:avLst/>
          </a:prstGeom>
        </p:spPr>
        <p:txBody>
          <a:bodyPr/>
          <a:lstStyle>
            <a:lvl1pPr>
              <a:defRPr sz="14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9791967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四角形: 角を丸くする 1">
            <a:extLst>
              <a:ext uri="{FF2B5EF4-FFF2-40B4-BE49-F238E27FC236}">
                <a16:creationId xmlns:a16="http://schemas.microsoft.com/office/drawing/2014/main" id="{150C7320-175F-477A-9123-FAA5BC77DEC6}"/>
              </a:ext>
            </a:extLst>
          </p:cNvPr>
          <p:cNvSpPr/>
          <p:nvPr userDrawn="1"/>
        </p:nvSpPr>
        <p:spPr>
          <a:xfrm>
            <a:off x="431800" y="431800"/>
            <a:ext cx="8280400" cy="6061075"/>
          </a:xfrm>
          <a:prstGeom prst="roundRect">
            <a:avLst>
              <a:gd name="adj" fmla="val 4514"/>
            </a:avLst>
          </a:prstGeom>
          <a:solidFill>
            <a:schemeClr val="bg1"/>
          </a:solid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903845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7014392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7BD420-80C1-4C5F-BFAE-043128BC8D74}" type="datetime1">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29272239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48C694-695C-47E5-9F13-D1E8FF7DB8E7}" type="datetime1">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27477311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48FA97E-FA00-4788-9F1A-C81F500465D0}"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36081893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4164763-E8E2-4C1F-8756-BB316BCA2A06}"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30673774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457200" y="1600204"/>
            <a:ext cx="8229600" cy="4525963"/>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a:defRPr/>
            </a:lvl1pPr>
          </a:lstStyle>
          <a:p>
            <a:pPr>
              <a:defRPr/>
            </a:pPr>
            <a:fld id="{925D095F-982F-48D7-B324-DF0880AE1BBC}" type="datetime1">
              <a:rPr lang="ja-JP" altLang="en-US" smtClean="0"/>
              <a:t>2024/3/29</a:t>
            </a:fld>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93638C5A-8363-45AD-B206-92B902CB214C}" type="slidenum">
              <a:rPr lang="en-US" altLang="ja-JP"/>
              <a:pPr>
                <a:defRPr/>
              </a:pPr>
              <a:t>‹#›</a:t>
            </a:fld>
            <a:endParaRPr lang="en-US" altLang="ja-JP"/>
          </a:p>
        </p:txBody>
      </p:sp>
    </p:spTree>
    <p:extLst>
      <p:ext uri="{BB962C8B-B14F-4D97-AF65-F5344CB8AC3E}">
        <p14:creationId xmlns:p14="http://schemas.microsoft.com/office/powerpoint/2010/main" val="8397457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AF9C48F9-D698-4017-9A11-304778DF7FF5}"/>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8" name="正方形/長方形 7">
            <a:extLst>
              <a:ext uri="{FF2B5EF4-FFF2-40B4-BE49-F238E27FC236}">
                <a16:creationId xmlns:a16="http://schemas.microsoft.com/office/drawing/2014/main" id="{8F1C02F1-8491-4966-BF0D-929A5F991ABF}"/>
              </a:ext>
            </a:extLst>
          </p:cNvPr>
          <p:cNvSpPr/>
          <p:nvPr userDrawn="1"/>
        </p:nvSpPr>
        <p:spPr>
          <a:xfrm>
            <a:off x="0" y="0"/>
            <a:ext cx="9144000" cy="6858000"/>
          </a:xfrm>
          <a:prstGeom prst="rect">
            <a:avLst/>
          </a:prstGeom>
          <a:solidFill>
            <a:srgbClr val="FFC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91F2353-37C4-4867-9574-9E6EA92223AB}"/>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4" descr="「ピクトグラム　フリー　ペン」の画像検索結果">
            <a:extLst>
              <a:ext uri="{FF2B5EF4-FFF2-40B4-BE49-F238E27FC236}">
                <a16:creationId xmlns:a16="http://schemas.microsoft.com/office/drawing/2014/main" id="{404DB53B-6D2D-44B9-975F-F6598F6B9D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8296" y="-43312"/>
            <a:ext cx="890226" cy="89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8246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697"/>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3" name="Content Placeholder 2"/>
          <p:cNvSpPr>
            <a:spLocks noGrp="1"/>
          </p:cNvSpPr>
          <p:nvPr>
            <p:ph idx="1" hasCustomPrompt="1"/>
          </p:nvPr>
        </p:nvSpPr>
        <p:spPr>
          <a:xfrm>
            <a:off x="409575" y="889000"/>
            <a:ext cx="8343899"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ＭＳ ゴシック" panose="020B0609070205080204" pitchFamily="49" charset="-128"/>
                <a:ea typeface="ＭＳ ゴシック" panose="020B0609070205080204" pitchFamily="49" charset="-128"/>
              </a:defRPr>
            </a:lvl2pPr>
            <a:lvl3pPr>
              <a:lnSpc>
                <a:spcPct val="120000"/>
              </a:lnSpc>
              <a:spcBef>
                <a:spcPts val="0"/>
              </a:spcBef>
              <a:defRPr>
                <a:latin typeface="ＭＳ ゴシック" panose="020B0609070205080204" pitchFamily="49" charset="-128"/>
                <a:ea typeface="ＭＳ ゴシック" panose="020B0609070205080204" pitchFamily="49" charset="-128"/>
              </a:defRPr>
            </a:lvl3pPr>
            <a:lvl4pPr>
              <a:lnSpc>
                <a:spcPct val="120000"/>
              </a:lnSpc>
              <a:spcBef>
                <a:spcPts val="0"/>
              </a:spcBef>
              <a:defRPr>
                <a:latin typeface="ＭＳ ゴシック" panose="020B0609070205080204" pitchFamily="49" charset="-128"/>
                <a:ea typeface="ＭＳ ゴシック" panose="020B0609070205080204" pitchFamily="49" charset="-128"/>
              </a:defRPr>
            </a:lvl4pPr>
            <a:lvl5pPr>
              <a:lnSpc>
                <a:spcPct val="120000"/>
              </a:lnSpc>
              <a:spcBef>
                <a:spcPts val="0"/>
              </a:spcBef>
              <a:defRPr>
                <a:latin typeface="ＭＳ ゴシック" panose="020B0609070205080204" pitchFamily="49" charset="-128"/>
                <a:ea typeface="ＭＳ ゴシック" panose="020B0609070205080204" pitchFamily="49"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0232EB7-813D-4441-ACE1-9334F6C58937}"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17414229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144000" cy="650083"/>
          </a:xfrm>
          <a:prstGeom prst="rect">
            <a:avLst/>
          </a:prstGeom>
          <a:solidFill>
            <a:schemeClr val="accent4">
              <a:lumMod val="75000"/>
            </a:schemeClr>
          </a:solidFill>
        </p:spPr>
        <p:txBody>
          <a:bodyPr lIns="288000">
            <a:noAutofit/>
          </a:bodyPr>
          <a:lstStyle>
            <a:lvl1pPr algn="l">
              <a:defRPr sz="3200" b="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3" name="Content Placeholder 2"/>
          <p:cNvSpPr>
            <a:spLocks noGrp="1"/>
          </p:cNvSpPr>
          <p:nvPr>
            <p:ph idx="1" hasCustomPrompt="1"/>
          </p:nvPr>
        </p:nvSpPr>
        <p:spPr>
          <a:xfrm>
            <a:off x="409575" y="889000"/>
            <a:ext cx="8343899"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ＭＳ ゴシック" panose="020B0609070205080204" pitchFamily="49" charset="-128"/>
                <a:ea typeface="ＭＳ ゴシック" panose="020B0609070205080204" pitchFamily="49" charset="-128"/>
              </a:defRPr>
            </a:lvl2pPr>
            <a:lvl3pPr>
              <a:lnSpc>
                <a:spcPct val="120000"/>
              </a:lnSpc>
              <a:spcBef>
                <a:spcPts val="0"/>
              </a:spcBef>
              <a:defRPr>
                <a:latin typeface="ＭＳ ゴシック" panose="020B0609070205080204" pitchFamily="49" charset="-128"/>
                <a:ea typeface="ＭＳ ゴシック" panose="020B0609070205080204" pitchFamily="49" charset="-128"/>
              </a:defRPr>
            </a:lvl3pPr>
            <a:lvl4pPr>
              <a:lnSpc>
                <a:spcPct val="120000"/>
              </a:lnSpc>
              <a:spcBef>
                <a:spcPts val="0"/>
              </a:spcBef>
              <a:defRPr>
                <a:latin typeface="ＭＳ ゴシック" panose="020B0609070205080204" pitchFamily="49" charset="-128"/>
                <a:ea typeface="ＭＳ ゴシック" panose="020B0609070205080204" pitchFamily="49" charset="-128"/>
              </a:defRPr>
            </a:lvl4pPr>
            <a:lvl5pPr>
              <a:lnSpc>
                <a:spcPct val="120000"/>
              </a:lnSpc>
              <a:spcBef>
                <a:spcPts val="0"/>
              </a:spcBef>
              <a:defRPr>
                <a:latin typeface="ＭＳ ゴシック" panose="020B0609070205080204" pitchFamily="49" charset="-128"/>
                <a:ea typeface="ＭＳ ゴシック" panose="020B0609070205080204" pitchFamily="49"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0232EB7-813D-4441-ACE1-9334F6C58937}"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24414259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正方形/長方形 1">
            <a:extLst>
              <a:ext uri="{FF2B5EF4-FFF2-40B4-BE49-F238E27FC236}">
                <a16:creationId xmlns:a16="http://schemas.microsoft.com/office/drawing/2014/main" id="{91ED49BB-BC92-46F8-AAEF-93E5D653CF29}"/>
              </a:ext>
            </a:extLst>
          </p:cNvPr>
          <p:cNvSpPr/>
          <p:nvPr userDrawn="1"/>
        </p:nvSpPr>
        <p:spPr>
          <a:xfrm>
            <a:off x="0" y="0"/>
            <a:ext cx="91440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4" descr="「ピクトグラム　フリー　ペン」の画像検索結果">
            <a:extLst>
              <a:ext uri="{FF2B5EF4-FFF2-40B4-BE49-F238E27FC236}">
                <a16:creationId xmlns:a16="http://schemas.microsoft.com/office/drawing/2014/main" id="{66DE3B5C-31B0-429C-A63C-E937CCF669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8296" y="-43312"/>
            <a:ext cx="890226" cy="89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7480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174171" y="159656"/>
            <a:ext cx="8781143"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a:xfrm>
            <a:off x="621392" y="1550082"/>
            <a:ext cx="78867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621392" y="4557486"/>
            <a:ext cx="78867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16003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2AF33627-8408-484C-82E0-FBBA0B252109}" type="datetime1">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13691080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33AC838-1347-42DC-8205-9FF0B7D30B46}" type="datetime1">
              <a:rPr kumimoji="1" lang="ja-JP" altLang="en-US" smtClean="0"/>
              <a:t>2024/3/29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4194926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B051BF7-F66B-4531-BCC4-5D7F93C53213}" type="datetime1">
              <a:rPr kumimoji="1" lang="ja-JP" altLang="en-US" smtClean="0"/>
              <a:t>2024/3/29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12939364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正方形/長方形 1">
            <a:extLst>
              <a:ext uri="{FF2B5EF4-FFF2-40B4-BE49-F238E27FC236}">
                <a16:creationId xmlns:a16="http://schemas.microsoft.com/office/drawing/2014/main" id="{91ED49BB-BC92-46F8-AAEF-93E5D653CF29}"/>
              </a:ext>
            </a:extLst>
          </p:cNvPr>
          <p:cNvSpPr/>
          <p:nvPr userDrawn="1"/>
        </p:nvSpPr>
        <p:spPr>
          <a:xfrm>
            <a:off x="0" y="0"/>
            <a:ext cx="9144000" cy="6858000"/>
          </a:xfrm>
          <a:prstGeom prst="rect">
            <a:avLst/>
          </a:prstGeom>
          <a:solidFill>
            <a:srgbClr val="52B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0704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85713-B5C3-436A-892A-C08907ECB122}" type="datetime1">
              <a:rPr kumimoji="1" lang="ja-JP" altLang="en-US" smtClean="0"/>
              <a:t>2024/3/29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Slide Number Placeholder 5">
            <a:extLst>
              <a:ext uri="{FF2B5EF4-FFF2-40B4-BE49-F238E27FC236}">
                <a16:creationId xmlns:a16="http://schemas.microsoft.com/office/drawing/2014/main" id="{B555D78C-C07B-4496-8064-6477A607102C}"/>
              </a:ext>
            </a:extLst>
          </p:cNvPr>
          <p:cNvSpPr>
            <a:spLocks noGrp="1"/>
          </p:cNvSpPr>
          <p:nvPr>
            <p:ph type="sldNum" sz="quarter" idx="4"/>
          </p:nvPr>
        </p:nvSpPr>
        <p:spPr>
          <a:xfrm>
            <a:off x="7086600" y="6492875"/>
            <a:ext cx="2057400" cy="365125"/>
          </a:xfrm>
          <a:prstGeom prst="rect">
            <a:avLst/>
          </a:prstGeom>
        </p:spPr>
        <p:txBody>
          <a:bodyPr/>
          <a:lstStyle>
            <a:lvl1pPr>
              <a:defRPr sz="14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64250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6" r:id="rId4"/>
    <p:sldLayoutId id="2147483663" r:id="rId5"/>
    <p:sldLayoutId id="2147483664" r:id="rId6"/>
    <p:sldLayoutId id="2147483665" r:id="rId7"/>
    <p:sldLayoutId id="2147483666" r:id="rId8"/>
    <p:sldLayoutId id="2147483667" r:id="rId9"/>
    <p:sldLayoutId id="2147483673" r:id="rId10"/>
    <p:sldLayoutId id="2147483674" r:id="rId11"/>
    <p:sldLayoutId id="2147483668" r:id="rId12"/>
    <p:sldLayoutId id="2147483669" r:id="rId13"/>
    <p:sldLayoutId id="2147483670" r:id="rId14"/>
    <p:sldLayoutId id="2147483671" r:id="rId15"/>
    <p:sldLayoutId id="2147483677" r:id="rId16"/>
    <p:sldLayoutId id="2147483678" r:id="rId17"/>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2.docx"/><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package" Target="../embeddings/Microsoft_Word_Document3.docx"/><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mlit.go.jp/saigai/saigai01_tk_000005.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pref.kochi.lg.jp/sonaetegood/enjoy/carta.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334975-DAFC-4F74-98A6-EFBFA584F806}"/>
              </a:ext>
            </a:extLst>
          </p:cNvPr>
          <p:cNvSpPr>
            <a:spLocks noGrp="1"/>
          </p:cNvSpPr>
          <p:nvPr>
            <p:ph type="title"/>
          </p:nvPr>
        </p:nvSpPr>
        <p:spPr/>
        <p:txBody>
          <a:bodyPr/>
          <a:lstStyle/>
          <a:p>
            <a:pPr algn="l"/>
            <a:r>
              <a:rPr kumimoji="1" lang="en-US" altLang="ja-JP">
                <a:solidFill>
                  <a:schemeClr val="tx1">
                    <a:lumMod val="75000"/>
                    <a:lumOff val="25000"/>
                  </a:schemeClr>
                </a:solidFill>
                <a:latin typeface="HGPｺﾞｼｯｸE" panose="020B0900000000000000" pitchFamily="50" charset="-128"/>
                <a:ea typeface="HGPｺﾞｼｯｸE" panose="020B0900000000000000" pitchFamily="50" charset="-128"/>
              </a:rPr>
              <a:t>C9</a:t>
            </a:r>
            <a:r>
              <a:rPr kumimoji="1"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a:t>
            </a:r>
            <a:r>
              <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仲間を増やす</a:t>
            </a:r>
          </a:p>
        </p:txBody>
      </p:sp>
      <p:sp>
        <p:nvSpPr>
          <p:cNvPr id="5" name="正方形/長方形 4">
            <a:extLst>
              <a:ext uri="{FF2B5EF4-FFF2-40B4-BE49-F238E27FC236}">
                <a16:creationId xmlns:a16="http://schemas.microsoft.com/office/drawing/2014/main" id="{286393CF-4A09-4591-B893-BDDC9C9EB4D7}"/>
              </a:ext>
            </a:extLst>
          </p:cNvPr>
          <p:cNvSpPr/>
          <p:nvPr/>
        </p:nvSpPr>
        <p:spPr>
          <a:xfrm>
            <a:off x="7757960" y="238881"/>
            <a:ext cx="1049867" cy="37253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lumMod val="65000"/>
                    <a:lumOff val="35000"/>
                  </a:schemeClr>
                </a:solidFill>
                <a:latin typeface="HGPｺﾞｼｯｸE" panose="020B0900000000000000" pitchFamily="50" charset="-128"/>
                <a:ea typeface="HGPｺﾞｼｯｸE" panose="020B0900000000000000" pitchFamily="50" charset="-128"/>
              </a:rPr>
              <a:t>３５分</a:t>
            </a:r>
          </a:p>
        </p:txBody>
      </p:sp>
    </p:spTree>
    <p:extLst>
      <p:ext uri="{BB962C8B-B14F-4D97-AF65-F5344CB8AC3E}">
        <p14:creationId xmlns:p14="http://schemas.microsoft.com/office/powerpoint/2010/main" val="83605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FEB3E1-CEFD-4C0C-88C0-6177BEFCD869}"/>
              </a:ext>
            </a:extLst>
          </p:cNvPr>
          <p:cNvSpPr>
            <a:spLocks noGrp="1"/>
          </p:cNvSpPr>
          <p:nvPr>
            <p:ph type="sldNum" sz="quarter" idx="12"/>
          </p:nvPr>
        </p:nvSpPr>
        <p:spPr/>
        <p:txBody>
          <a:bodyPr/>
          <a:lstStyle/>
          <a:p>
            <a:fld id="{48C0FCB9-D989-46F1-965E-624BDAC7E129}" type="slidenum">
              <a:rPr kumimoji="1" lang="ja-JP" altLang="en-US" smtClean="0"/>
              <a:pPr/>
              <a:t>10</a:t>
            </a:fld>
            <a:endParaRPr kumimoji="1" lang="ja-JP" altLang="en-US"/>
          </a:p>
        </p:txBody>
      </p:sp>
      <p:sp>
        <p:nvSpPr>
          <p:cNvPr id="20" name="タイトル 2">
            <a:extLst>
              <a:ext uri="{FF2B5EF4-FFF2-40B4-BE49-F238E27FC236}">
                <a16:creationId xmlns:a16="http://schemas.microsoft.com/office/drawing/2014/main" id="{25FC1A8B-0FC9-4FE6-9005-78C9A9CD9A0B}"/>
              </a:ext>
            </a:extLst>
          </p:cNvPr>
          <p:cNvSpPr txBox="1">
            <a:spLocks/>
          </p:cNvSpPr>
          <p:nvPr/>
        </p:nvSpPr>
        <p:spPr>
          <a:xfrm>
            <a:off x="136524" y="172632"/>
            <a:ext cx="877887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solidFill>
                  <a:schemeClr val="tx1">
                    <a:lumMod val="75000"/>
                    <a:lumOff val="25000"/>
                  </a:schemeClr>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仲間を増やす</a:t>
            </a:r>
          </a:p>
        </p:txBody>
      </p:sp>
      <p:sp>
        <p:nvSpPr>
          <p:cNvPr id="18" name="四角形: 角を丸くする 17">
            <a:extLst>
              <a:ext uri="{FF2B5EF4-FFF2-40B4-BE49-F238E27FC236}">
                <a16:creationId xmlns:a16="http://schemas.microsoft.com/office/drawing/2014/main" id="{FBCE3B7A-CC53-4BB1-AE97-8C2A44CFBF64}"/>
              </a:ext>
            </a:extLst>
          </p:cNvPr>
          <p:cNvSpPr/>
          <p:nvPr/>
        </p:nvSpPr>
        <p:spPr>
          <a:xfrm>
            <a:off x="761813" y="924076"/>
            <a:ext cx="7831344" cy="221357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just">
              <a:spcAft>
                <a:spcPts val="600"/>
              </a:spcAft>
            </a:pP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グループ内検討</a:t>
            </a: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　＜５分＞</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457200" indent="-457200" algn="just">
              <a:buFont typeface="Arial" panose="020B0604020202020204" pitchFamily="34" charset="0"/>
              <a:buChar char="•"/>
            </a:pP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黄色の付せん紙に書き出した「地域にいる人」が、防災の取組みに参加するためには、何をしたらよいか話し合ってみましょう</a:t>
            </a:r>
          </a:p>
        </p:txBody>
      </p:sp>
      <p:pic>
        <p:nvPicPr>
          <p:cNvPr id="7" name="図 6" descr="備え, 時計, 吊るす, ブラック が含まれている画像&#10;&#10;自動的に生成された説明">
            <a:extLst>
              <a:ext uri="{FF2B5EF4-FFF2-40B4-BE49-F238E27FC236}">
                <a16:creationId xmlns:a16="http://schemas.microsoft.com/office/drawing/2014/main" id="{07D77322-1725-4D94-9C6C-FF1B87318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752" y="3429000"/>
            <a:ext cx="5584420" cy="3145809"/>
          </a:xfrm>
          <a:prstGeom prst="rect">
            <a:avLst/>
          </a:prstGeom>
        </p:spPr>
      </p:pic>
    </p:spTree>
    <p:extLst>
      <p:ext uri="{BB962C8B-B14F-4D97-AF65-F5344CB8AC3E}">
        <p14:creationId xmlns:p14="http://schemas.microsoft.com/office/powerpoint/2010/main" val="3463480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74BECF-FCC5-42B1-953E-7F05F42396F8}"/>
              </a:ext>
            </a:extLst>
          </p:cNvPr>
          <p:cNvSpPr>
            <a:spLocks noGrp="1"/>
          </p:cNvSpPr>
          <p:nvPr>
            <p:ph type="title"/>
          </p:nvPr>
        </p:nvSpPr>
        <p:spPr/>
        <p:txBody>
          <a:bodyPr/>
          <a:lstStyle/>
          <a:p>
            <a:r>
              <a:rPr lang="ja-JP" altLang="en-US"/>
              <a:t>地域の資源</a:t>
            </a:r>
            <a:r>
              <a:rPr lang="en-US" altLang="ja-JP"/>
              <a:t>(</a:t>
            </a:r>
            <a:r>
              <a:rPr lang="ja-JP" altLang="en-US"/>
              <a:t>人</a:t>
            </a:r>
            <a:r>
              <a:rPr lang="en-US" altLang="ja-JP"/>
              <a:t>)</a:t>
            </a:r>
            <a:r>
              <a:rPr lang="ja-JP" altLang="en-US"/>
              <a:t>を活かす</a:t>
            </a:r>
            <a:endParaRPr kumimoji="1" lang="ja-JP" altLang="en-US"/>
          </a:p>
        </p:txBody>
      </p:sp>
      <p:sp>
        <p:nvSpPr>
          <p:cNvPr id="4" name="スライド番号プレースホルダー 3">
            <a:extLst>
              <a:ext uri="{FF2B5EF4-FFF2-40B4-BE49-F238E27FC236}">
                <a16:creationId xmlns:a16="http://schemas.microsoft.com/office/drawing/2014/main" id="{2BE7FF24-0CA5-44D0-BCBD-EBE1ED8643CF}"/>
              </a:ext>
            </a:extLst>
          </p:cNvPr>
          <p:cNvSpPr>
            <a:spLocks noGrp="1"/>
          </p:cNvSpPr>
          <p:nvPr>
            <p:ph type="sldNum" sz="quarter" idx="12"/>
          </p:nvPr>
        </p:nvSpPr>
        <p:spPr/>
        <p:txBody>
          <a:bodyPr/>
          <a:lstStyle/>
          <a:p>
            <a:fld id="{48C0FCB9-D989-46F1-965E-624BDAC7E129}" type="slidenum">
              <a:rPr kumimoji="1" lang="ja-JP" altLang="en-US" smtClean="0"/>
              <a:pPr/>
              <a:t>11</a:t>
            </a:fld>
            <a:endParaRPr kumimoji="1" lang="ja-JP" altLang="en-US"/>
          </a:p>
        </p:txBody>
      </p:sp>
      <p:sp>
        <p:nvSpPr>
          <p:cNvPr id="24" name="四角形: 角を丸くする 23">
            <a:extLst>
              <a:ext uri="{FF2B5EF4-FFF2-40B4-BE49-F238E27FC236}">
                <a16:creationId xmlns:a16="http://schemas.microsoft.com/office/drawing/2014/main" id="{C5D49EA2-351A-4230-B4D9-0F16AEFB694D}"/>
              </a:ext>
            </a:extLst>
          </p:cNvPr>
          <p:cNvSpPr/>
          <p:nvPr/>
        </p:nvSpPr>
        <p:spPr>
          <a:xfrm>
            <a:off x="359597" y="2042291"/>
            <a:ext cx="2102336" cy="610838"/>
          </a:xfrm>
          <a:prstGeom prst="roundRect">
            <a:avLst>
              <a:gd name="adj" fmla="val 0"/>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kumimoji="1" lang="en-US" altLang="ja-JP" sz="2000">
              <a:solidFill>
                <a:srgbClr val="404040"/>
              </a:solidFill>
              <a:latin typeface="HGPｺﾞｼｯｸE" panose="020B0900000000000000" pitchFamily="50" charset="-128"/>
              <a:ea typeface="HGPｺﾞｼｯｸE" panose="020B0900000000000000" pitchFamily="50" charset="-128"/>
            </a:endParaRPr>
          </a:p>
        </p:txBody>
      </p:sp>
      <p:sp>
        <p:nvSpPr>
          <p:cNvPr id="25" name="四角形: 角を丸くする 24">
            <a:extLst>
              <a:ext uri="{FF2B5EF4-FFF2-40B4-BE49-F238E27FC236}">
                <a16:creationId xmlns:a16="http://schemas.microsoft.com/office/drawing/2014/main" id="{16AA2F25-DA3B-4DD7-BB61-E9F5104C9097}"/>
              </a:ext>
            </a:extLst>
          </p:cNvPr>
          <p:cNvSpPr/>
          <p:nvPr/>
        </p:nvSpPr>
        <p:spPr>
          <a:xfrm>
            <a:off x="4048375" y="2042291"/>
            <a:ext cx="2070880" cy="571207"/>
          </a:xfrm>
          <a:prstGeom prst="roundRect">
            <a:avLst>
              <a:gd name="adj" fmla="val 0"/>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r>
              <a:rPr kumimoji="1" lang="ja-JP" altLang="en-US" sz="2800">
                <a:solidFill>
                  <a:srgbClr val="404040"/>
                </a:solidFill>
                <a:latin typeface="HGPｺﾞｼｯｸE" panose="020B0900000000000000" pitchFamily="50" charset="-128"/>
                <a:ea typeface="HGPｺﾞｼｯｸE" panose="020B0900000000000000" pitchFamily="50" charset="-128"/>
              </a:rPr>
              <a:t>平時</a:t>
            </a:r>
            <a:endParaRPr kumimoji="1" lang="en-US" altLang="ja-JP" sz="2800">
              <a:solidFill>
                <a:srgbClr val="404040"/>
              </a:solidFill>
              <a:latin typeface="HGPｺﾞｼｯｸE" panose="020B0900000000000000" pitchFamily="50" charset="-128"/>
              <a:ea typeface="HGPｺﾞｼｯｸE" panose="020B0900000000000000" pitchFamily="50" charset="-128"/>
            </a:endParaRPr>
          </a:p>
        </p:txBody>
      </p:sp>
      <p:sp>
        <p:nvSpPr>
          <p:cNvPr id="26" name="四角形: 角を丸くする 25">
            <a:extLst>
              <a:ext uri="{FF2B5EF4-FFF2-40B4-BE49-F238E27FC236}">
                <a16:creationId xmlns:a16="http://schemas.microsoft.com/office/drawing/2014/main" id="{66BB464F-9A69-490B-A19F-0AB76C5268C7}"/>
              </a:ext>
            </a:extLst>
          </p:cNvPr>
          <p:cNvSpPr/>
          <p:nvPr/>
        </p:nvSpPr>
        <p:spPr>
          <a:xfrm>
            <a:off x="6374337" y="2042291"/>
            <a:ext cx="2070880" cy="571207"/>
          </a:xfrm>
          <a:prstGeom prst="roundRect">
            <a:avLst>
              <a:gd name="adj" fmla="val 0"/>
            </a:avLst>
          </a:prstGeom>
          <a:solidFill>
            <a:srgbClr val="E89CD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r>
              <a:rPr kumimoji="1" lang="ja-JP" altLang="en-US" sz="2800">
                <a:solidFill>
                  <a:srgbClr val="404040"/>
                </a:solidFill>
                <a:latin typeface="HGPｺﾞｼｯｸE" panose="020B0900000000000000" pitchFamily="50" charset="-128"/>
                <a:ea typeface="HGPｺﾞｼｯｸE" panose="020B0900000000000000" pitchFamily="50" charset="-128"/>
              </a:rPr>
              <a:t>災害時</a:t>
            </a:r>
            <a:endParaRPr kumimoji="1" lang="en-US" altLang="ja-JP" sz="2800">
              <a:solidFill>
                <a:srgbClr val="404040"/>
              </a:solidFill>
              <a:latin typeface="HGPｺﾞｼｯｸE" panose="020B0900000000000000" pitchFamily="50" charset="-128"/>
              <a:ea typeface="HGPｺﾞｼｯｸE" panose="020B0900000000000000" pitchFamily="50" charset="-128"/>
            </a:endParaRPr>
          </a:p>
        </p:txBody>
      </p:sp>
      <p:sp>
        <p:nvSpPr>
          <p:cNvPr id="29" name="四角形: 角を丸くする 28">
            <a:extLst>
              <a:ext uri="{FF2B5EF4-FFF2-40B4-BE49-F238E27FC236}">
                <a16:creationId xmlns:a16="http://schemas.microsoft.com/office/drawing/2014/main" id="{D88B9E06-0ECB-4FC9-8B5F-208E10D06074}"/>
              </a:ext>
            </a:extLst>
          </p:cNvPr>
          <p:cNvSpPr/>
          <p:nvPr/>
        </p:nvSpPr>
        <p:spPr>
          <a:xfrm>
            <a:off x="392763" y="4719437"/>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kumimoji="1"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0" name="テキスト ボックス 29">
            <a:extLst>
              <a:ext uri="{FF2B5EF4-FFF2-40B4-BE49-F238E27FC236}">
                <a16:creationId xmlns:a16="http://schemas.microsoft.com/office/drawing/2014/main" id="{CE0CAC5D-49FC-46CD-AF6B-B51823CCA41E}"/>
              </a:ext>
            </a:extLst>
          </p:cNvPr>
          <p:cNvSpPr txBox="1"/>
          <p:nvPr/>
        </p:nvSpPr>
        <p:spPr>
          <a:xfrm>
            <a:off x="465863" y="4769645"/>
            <a:ext cx="1924680" cy="400110"/>
          </a:xfrm>
          <a:prstGeom prst="rect">
            <a:avLst/>
          </a:prstGeom>
          <a:noFill/>
        </p:spPr>
        <p:txBody>
          <a:bodyPr wrap="square" rtlCol="0">
            <a:spAutoFit/>
          </a:bodyPr>
          <a:lstStyle/>
          <a:p>
            <a:pPr algn="ctr"/>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医師</a:t>
            </a:r>
          </a:p>
        </p:txBody>
      </p:sp>
      <p:sp>
        <p:nvSpPr>
          <p:cNvPr id="32" name="四角形: 角を丸くする 31">
            <a:extLst>
              <a:ext uri="{FF2B5EF4-FFF2-40B4-BE49-F238E27FC236}">
                <a16:creationId xmlns:a16="http://schemas.microsoft.com/office/drawing/2014/main" id="{44675C59-D0EA-4F62-8644-4F5BD4D12CB0}"/>
              </a:ext>
            </a:extLst>
          </p:cNvPr>
          <p:cNvSpPr/>
          <p:nvPr/>
        </p:nvSpPr>
        <p:spPr>
          <a:xfrm>
            <a:off x="392763" y="5393400"/>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kumimoji="1"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3" name="テキスト ボックス 32">
            <a:extLst>
              <a:ext uri="{FF2B5EF4-FFF2-40B4-BE49-F238E27FC236}">
                <a16:creationId xmlns:a16="http://schemas.microsoft.com/office/drawing/2014/main" id="{99F6C692-9ACD-428B-A9D1-F50DF197C179}"/>
              </a:ext>
            </a:extLst>
          </p:cNvPr>
          <p:cNvSpPr txBox="1"/>
          <p:nvPr/>
        </p:nvSpPr>
        <p:spPr>
          <a:xfrm>
            <a:off x="392763" y="5443608"/>
            <a:ext cx="2070880" cy="400110"/>
          </a:xfrm>
          <a:prstGeom prst="rect">
            <a:avLst/>
          </a:prstGeom>
          <a:noFill/>
        </p:spPr>
        <p:txBody>
          <a:bodyPr wrap="square" rtlCol="0">
            <a:spAutoFit/>
          </a:bodyPr>
          <a:lstStyle/>
          <a:p>
            <a:pPr algn="ctr"/>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消防士ＯＢ</a:t>
            </a:r>
          </a:p>
        </p:txBody>
      </p:sp>
      <p:sp>
        <p:nvSpPr>
          <p:cNvPr id="35" name="四角形: 角を丸くする 34">
            <a:extLst>
              <a:ext uri="{FF2B5EF4-FFF2-40B4-BE49-F238E27FC236}">
                <a16:creationId xmlns:a16="http://schemas.microsoft.com/office/drawing/2014/main" id="{EE56F16D-38C3-4DE2-A614-38CA3D520F41}"/>
              </a:ext>
            </a:extLst>
          </p:cNvPr>
          <p:cNvSpPr/>
          <p:nvPr/>
        </p:nvSpPr>
        <p:spPr>
          <a:xfrm>
            <a:off x="392763" y="2703338"/>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kumimoji="1"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6" name="テキスト ボックス 35">
            <a:extLst>
              <a:ext uri="{FF2B5EF4-FFF2-40B4-BE49-F238E27FC236}">
                <a16:creationId xmlns:a16="http://schemas.microsoft.com/office/drawing/2014/main" id="{1E898720-FA0E-446F-BE48-EFABC6E79501}"/>
              </a:ext>
            </a:extLst>
          </p:cNvPr>
          <p:cNvSpPr txBox="1"/>
          <p:nvPr/>
        </p:nvSpPr>
        <p:spPr>
          <a:xfrm>
            <a:off x="392763" y="2753546"/>
            <a:ext cx="2070880" cy="400110"/>
          </a:xfrm>
          <a:prstGeom prst="rect">
            <a:avLst/>
          </a:prstGeom>
          <a:noFill/>
        </p:spPr>
        <p:txBody>
          <a:bodyPr wrap="square" rtlCol="0">
            <a:spAutoFit/>
          </a:bodyPr>
          <a:lstStyle/>
          <a:p>
            <a:pPr algn="ctr"/>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パソコンが得意</a:t>
            </a:r>
          </a:p>
        </p:txBody>
      </p:sp>
      <p:sp>
        <p:nvSpPr>
          <p:cNvPr id="38" name="四角形: 角を丸くする 37">
            <a:extLst>
              <a:ext uri="{FF2B5EF4-FFF2-40B4-BE49-F238E27FC236}">
                <a16:creationId xmlns:a16="http://schemas.microsoft.com/office/drawing/2014/main" id="{30367319-D0C8-4056-A45B-6962CB04FA17}"/>
              </a:ext>
            </a:extLst>
          </p:cNvPr>
          <p:cNvSpPr/>
          <p:nvPr/>
        </p:nvSpPr>
        <p:spPr>
          <a:xfrm>
            <a:off x="392763" y="3377301"/>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kumimoji="1"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9" name="テキスト ボックス 38">
            <a:extLst>
              <a:ext uri="{FF2B5EF4-FFF2-40B4-BE49-F238E27FC236}">
                <a16:creationId xmlns:a16="http://schemas.microsoft.com/office/drawing/2014/main" id="{0756A3DC-01B3-4161-B83B-107FEC9084DF}"/>
              </a:ext>
            </a:extLst>
          </p:cNvPr>
          <p:cNvSpPr txBox="1"/>
          <p:nvPr/>
        </p:nvSpPr>
        <p:spPr>
          <a:xfrm>
            <a:off x="392763" y="3427509"/>
            <a:ext cx="2070880" cy="400110"/>
          </a:xfrm>
          <a:prstGeom prst="rect">
            <a:avLst/>
          </a:prstGeom>
          <a:noFill/>
        </p:spPr>
        <p:txBody>
          <a:bodyPr wrap="square" rtlCol="0">
            <a:spAutoFit/>
          </a:bodyPr>
          <a:lstStyle/>
          <a:p>
            <a:pPr algn="ctr"/>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料理が得意</a:t>
            </a:r>
          </a:p>
        </p:txBody>
      </p:sp>
      <p:sp>
        <p:nvSpPr>
          <p:cNvPr id="41" name="四角形: 角を丸くする 40">
            <a:extLst>
              <a:ext uri="{FF2B5EF4-FFF2-40B4-BE49-F238E27FC236}">
                <a16:creationId xmlns:a16="http://schemas.microsoft.com/office/drawing/2014/main" id="{4A86B251-62C3-4F0E-A4FA-71F10E43C5EB}"/>
              </a:ext>
            </a:extLst>
          </p:cNvPr>
          <p:cNvSpPr/>
          <p:nvPr/>
        </p:nvSpPr>
        <p:spPr>
          <a:xfrm>
            <a:off x="4048375" y="4719437"/>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kumimoji="1"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42" name="テキスト ボックス 41">
            <a:extLst>
              <a:ext uri="{FF2B5EF4-FFF2-40B4-BE49-F238E27FC236}">
                <a16:creationId xmlns:a16="http://schemas.microsoft.com/office/drawing/2014/main" id="{5EE22077-C82F-4FCA-ABE2-7035AB8CB239}"/>
              </a:ext>
            </a:extLst>
          </p:cNvPr>
          <p:cNvSpPr txBox="1"/>
          <p:nvPr/>
        </p:nvSpPr>
        <p:spPr>
          <a:xfrm>
            <a:off x="3964768" y="4769645"/>
            <a:ext cx="2238093" cy="400110"/>
          </a:xfrm>
          <a:prstGeom prst="rect">
            <a:avLst/>
          </a:prstGeom>
          <a:noFill/>
        </p:spPr>
        <p:txBody>
          <a:bodyPr wrap="square" rtlCol="0">
            <a:spAutoFit/>
          </a:bodyPr>
          <a:lstStyle/>
          <a:p>
            <a:pPr algn="ctr"/>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応急手当のやり方</a:t>
            </a:r>
          </a:p>
        </p:txBody>
      </p:sp>
      <p:sp>
        <p:nvSpPr>
          <p:cNvPr id="44" name="四角形: 角を丸くする 43">
            <a:extLst>
              <a:ext uri="{FF2B5EF4-FFF2-40B4-BE49-F238E27FC236}">
                <a16:creationId xmlns:a16="http://schemas.microsoft.com/office/drawing/2014/main" id="{40263EE0-AD76-436E-B836-70AAE028CCAA}"/>
              </a:ext>
            </a:extLst>
          </p:cNvPr>
          <p:cNvSpPr/>
          <p:nvPr/>
        </p:nvSpPr>
        <p:spPr>
          <a:xfrm>
            <a:off x="4048375" y="5393400"/>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kumimoji="1"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45" name="テキスト ボックス 44">
            <a:extLst>
              <a:ext uri="{FF2B5EF4-FFF2-40B4-BE49-F238E27FC236}">
                <a16:creationId xmlns:a16="http://schemas.microsoft.com/office/drawing/2014/main" id="{7FF4FB06-0C16-43D9-B72E-5F1ED03E5805}"/>
              </a:ext>
            </a:extLst>
          </p:cNvPr>
          <p:cNvSpPr txBox="1"/>
          <p:nvPr/>
        </p:nvSpPr>
        <p:spPr>
          <a:xfrm>
            <a:off x="4048375" y="5443608"/>
            <a:ext cx="2070880" cy="400110"/>
          </a:xfrm>
          <a:prstGeom prst="rect">
            <a:avLst/>
          </a:prstGeom>
          <a:noFill/>
        </p:spPr>
        <p:txBody>
          <a:bodyPr wrap="square" rtlCol="0">
            <a:spAutoFit/>
          </a:bodyPr>
          <a:lstStyle/>
          <a:p>
            <a:pPr algn="ctr"/>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救命講習</a:t>
            </a:r>
          </a:p>
        </p:txBody>
      </p:sp>
      <p:sp>
        <p:nvSpPr>
          <p:cNvPr id="47" name="四角形: 角を丸くする 46">
            <a:extLst>
              <a:ext uri="{FF2B5EF4-FFF2-40B4-BE49-F238E27FC236}">
                <a16:creationId xmlns:a16="http://schemas.microsoft.com/office/drawing/2014/main" id="{4D652FE9-0FC7-489A-86E7-394856644B5D}"/>
              </a:ext>
            </a:extLst>
          </p:cNvPr>
          <p:cNvSpPr/>
          <p:nvPr/>
        </p:nvSpPr>
        <p:spPr>
          <a:xfrm>
            <a:off x="4048375" y="2703338"/>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kumimoji="1"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48" name="テキスト ボックス 47">
            <a:extLst>
              <a:ext uri="{FF2B5EF4-FFF2-40B4-BE49-F238E27FC236}">
                <a16:creationId xmlns:a16="http://schemas.microsoft.com/office/drawing/2014/main" id="{67215670-10F2-4EE7-9BDD-4336C7A776A6}"/>
              </a:ext>
            </a:extLst>
          </p:cNvPr>
          <p:cNvSpPr txBox="1"/>
          <p:nvPr/>
        </p:nvSpPr>
        <p:spPr>
          <a:xfrm>
            <a:off x="4048375" y="2753546"/>
            <a:ext cx="2070880" cy="400110"/>
          </a:xfrm>
          <a:prstGeom prst="rect">
            <a:avLst/>
          </a:prstGeom>
          <a:noFill/>
        </p:spPr>
        <p:txBody>
          <a:bodyPr wrap="square" rtlCol="0">
            <a:spAutoFit/>
          </a:bodyPr>
          <a:lstStyle/>
          <a:p>
            <a:pPr algn="ctr"/>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チラシづくり</a:t>
            </a:r>
          </a:p>
        </p:txBody>
      </p:sp>
      <p:sp>
        <p:nvSpPr>
          <p:cNvPr id="50" name="四角形: 角を丸くする 49">
            <a:extLst>
              <a:ext uri="{FF2B5EF4-FFF2-40B4-BE49-F238E27FC236}">
                <a16:creationId xmlns:a16="http://schemas.microsoft.com/office/drawing/2014/main" id="{BE925F5E-6627-4A47-AF4F-BCE8689CDCB0}"/>
              </a:ext>
            </a:extLst>
          </p:cNvPr>
          <p:cNvSpPr/>
          <p:nvPr/>
        </p:nvSpPr>
        <p:spPr>
          <a:xfrm>
            <a:off x="4048375" y="3377301"/>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kumimoji="1"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51" name="テキスト ボックス 50">
            <a:extLst>
              <a:ext uri="{FF2B5EF4-FFF2-40B4-BE49-F238E27FC236}">
                <a16:creationId xmlns:a16="http://schemas.microsoft.com/office/drawing/2014/main" id="{2C145030-3FF5-416C-949C-C86D214A49CF}"/>
              </a:ext>
            </a:extLst>
          </p:cNvPr>
          <p:cNvSpPr txBox="1"/>
          <p:nvPr/>
        </p:nvSpPr>
        <p:spPr>
          <a:xfrm>
            <a:off x="4048375" y="3427509"/>
            <a:ext cx="2070880" cy="400110"/>
          </a:xfrm>
          <a:prstGeom prst="rect">
            <a:avLst/>
          </a:prstGeom>
          <a:noFill/>
        </p:spPr>
        <p:txBody>
          <a:bodyPr wrap="square" rtlCol="0">
            <a:spAutoFit/>
          </a:bodyPr>
          <a:lstStyle/>
          <a:p>
            <a:pPr algn="ctr"/>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炊出し訓練</a:t>
            </a:r>
          </a:p>
        </p:txBody>
      </p:sp>
      <p:sp>
        <p:nvSpPr>
          <p:cNvPr id="52" name="四角形: 角を丸くする 51">
            <a:extLst>
              <a:ext uri="{FF2B5EF4-FFF2-40B4-BE49-F238E27FC236}">
                <a16:creationId xmlns:a16="http://schemas.microsoft.com/office/drawing/2014/main" id="{88F0AD14-E9BB-4952-8CC3-F4A3E38A9C15}"/>
              </a:ext>
            </a:extLst>
          </p:cNvPr>
          <p:cNvSpPr/>
          <p:nvPr/>
        </p:nvSpPr>
        <p:spPr>
          <a:xfrm>
            <a:off x="6374337" y="4719437"/>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kumimoji="1"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53" name="テキスト ボックス 52">
            <a:extLst>
              <a:ext uri="{FF2B5EF4-FFF2-40B4-BE49-F238E27FC236}">
                <a16:creationId xmlns:a16="http://schemas.microsoft.com/office/drawing/2014/main" id="{6466F31C-9ABF-49D6-9DB8-A8CD48F74D2A}"/>
              </a:ext>
            </a:extLst>
          </p:cNvPr>
          <p:cNvSpPr txBox="1"/>
          <p:nvPr/>
        </p:nvSpPr>
        <p:spPr>
          <a:xfrm>
            <a:off x="6447437" y="4769645"/>
            <a:ext cx="1924680" cy="400110"/>
          </a:xfrm>
          <a:prstGeom prst="rect">
            <a:avLst/>
          </a:prstGeom>
          <a:noFill/>
        </p:spPr>
        <p:txBody>
          <a:bodyPr wrap="square" rtlCol="0">
            <a:spAutoFit/>
          </a:bodyPr>
          <a:lstStyle/>
          <a:p>
            <a:pPr algn="ctr"/>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応急処置</a:t>
            </a:r>
          </a:p>
        </p:txBody>
      </p:sp>
      <p:sp>
        <p:nvSpPr>
          <p:cNvPr id="55" name="四角形: 角を丸くする 54">
            <a:extLst>
              <a:ext uri="{FF2B5EF4-FFF2-40B4-BE49-F238E27FC236}">
                <a16:creationId xmlns:a16="http://schemas.microsoft.com/office/drawing/2014/main" id="{90DC695B-1C9B-4201-868D-8B71866DB562}"/>
              </a:ext>
            </a:extLst>
          </p:cNvPr>
          <p:cNvSpPr/>
          <p:nvPr/>
        </p:nvSpPr>
        <p:spPr>
          <a:xfrm>
            <a:off x="6374337" y="5393400"/>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kumimoji="1"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57" name="テキスト ボックス 56">
            <a:extLst>
              <a:ext uri="{FF2B5EF4-FFF2-40B4-BE49-F238E27FC236}">
                <a16:creationId xmlns:a16="http://schemas.microsoft.com/office/drawing/2014/main" id="{6EC9C1C4-B4D8-4767-AC8E-CC3C1AD2F39D}"/>
              </a:ext>
            </a:extLst>
          </p:cNvPr>
          <p:cNvSpPr txBox="1"/>
          <p:nvPr/>
        </p:nvSpPr>
        <p:spPr>
          <a:xfrm>
            <a:off x="6374337" y="5443608"/>
            <a:ext cx="2070880" cy="400110"/>
          </a:xfrm>
          <a:prstGeom prst="rect">
            <a:avLst/>
          </a:prstGeom>
          <a:noFill/>
        </p:spPr>
        <p:txBody>
          <a:bodyPr wrap="square" rtlCol="0">
            <a:spAutoFit/>
          </a:bodyPr>
          <a:lstStyle/>
          <a:p>
            <a:pPr algn="ctr"/>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救急救命活動</a:t>
            </a:r>
          </a:p>
        </p:txBody>
      </p:sp>
      <p:sp>
        <p:nvSpPr>
          <p:cNvPr id="59" name="四角形: 角を丸くする 58">
            <a:extLst>
              <a:ext uri="{FF2B5EF4-FFF2-40B4-BE49-F238E27FC236}">
                <a16:creationId xmlns:a16="http://schemas.microsoft.com/office/drawing/2014/main" id="{1CF3DB8E-8991-42B8-9945-6405C4BFF4D5}"/>
              </a:ext>
            </a:extLst>
          </p:cNvPr>
          <p:cNvSpPr/>
          <p:nvPr/>
        </p:nvSpPr>
        <p:spPr>
          <a:xfrm>
            <a:off x="6374337" y="2703338"/>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kumimoji="1"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61" name="テキスト ボックス 60">
            <a:extLst>
              <a:ext uri="{FF2B5EF4-FFF2-40B4-BE49-F238E27FC236}">
                <a16:creationId xmlns:a16="http://schemas.microsoft.com/office/drawing/2014/main" id="{4DC92031-CB8C-4FD5-8BBA-806FB1899FE0}"/>
              </a:ext>
            </a:extLst>
          </p:cNvPr>
          <p:cNvSpPr txBox="1"/>
          <p:nvPr/>
        </p:nvSpPr>
        <p:spPr>
          <a:xfrm>
            <a:off x="6374337" y="2753546"/>
            <a:ext cx="2070880" cy="400110"/>
          </a:xfrm>
          <a:prstGeom prst="rect">
            <a:avLst/>
          </a:prstGeom>
          <a:noFill/>
        </p:spPr>
        <p:txBody>
          <a:bodyPr wrap="square" rtlCol="0">
            <a:spAutoFit/>
          </a:bodyPr>
          <a:lstStyle/>
          <a:p>
            <a:pPr algn="ctr"/>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情報の整理</a:t>
            </a:r>
          </a:p>
        </p:txBody>
      </p:sp>
      <p:sp>
        <p:nvSpPr>
          <p:cNvPr id="62" name="四角形: 角を丸くする 61">
            <a:extLst>
              <a:ext uri="{FF2B5EF4-FFF2-40B4-BE49-F238E27FC236}">
                <a16:creationId xmlns:a16="http://schemas.microsoft.com/office/drawing/2014/main" id="{8280F917-9433-4D66-89BB-8DC70E4E15A5}"/>
              </a:ext>
            </a:extLst>
          </p:cNvPr>
          <p:cNvSpPr/>
          <p:nvPr/>
        </p:nvSpPr>
        <p:spPr>
          <a:xfrm>
            <a:off x="6374337" y="3377301"/>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kumimoji="1"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63" name="テキスト ボックス 62">
            <a:extLst>
              <a:ext uri="{FF2B5EF4-FFF2-40B4-BE49-F238E27FC236}">
                <a16:creationId xmlns:a16="http://schemas.microsoft.com/office/drawing/2014/main" id="{2BD6B877-58F5-4511-9B5D-070C5D7D6242}"/>
              </a:ext>
            </a:extLst>
          </p:cNvPr>
          <p:cNvSpPr txBox="1"/>
          <p:nvPr/>
        </p:nvSpPr>
        <p:spPr>
          <a:xfrm>
            <a:off x="6374337" y="3427509"/>
            <a:ext cx="2070880" cy="400110"/>
          </a:xfrm>
          <a:prstGeom prst="rect">
            <a:avLst/>
          </a:prstGeom>
          <a:noFill/>
        </p:spPr>
        <p:txBody>
          <a:bodyPr wrap="square" rtlCol="0">
            <a:spAutoFit/>
          </a:bodyPr>
          <a:lstStyle/>
          <a:p>
            <a:pPr algn="ctr"/>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炊き出し</a:t>
            </a:r>
          </a:p>
        </p:txBody>
      </p:sp>
      <p:cxnSp>
        <p:nvCxnSpPr>
          <p:cNvPr id="65" name="直線矢印コネクタ 64">
            <a:extLst>
              <a:ext uri="{FF2B5EF4-FFF2-40B4-BE49-F238E27FC236}">
                <a16:creationId xmlns:a16="http://schemas.microsoft.com/office/drawing/2014/main" id="{3BD1A386-E65F-4DE4-8509-F8828B2D40EA}"/>
              </a:ext>
            </a:extLst>
          </p:cNvPr>
          <p:cNvCxnSpPr>
            <a:cxnSpLocks/>
          </p:cNvCxnSpPr>
          <p:nvPr/>
        </p:nvCxnSpPr>
        <p:spPr>
          <a:xfrm>
            <a:off x="2997606" y="4983806"/>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31922935-E3D8-4D62-B368-FCBF8E98E624}"/>
              </a:ext>
            </a:extLst>
          </p:cNvPr>
          <p:cNvCxnSpPr>
            <a:cxnSpLocks/>
          </p:cNvCxnSpPr>
          <p:nvPr/>
        </p:nvCxnSpPr>
        <p:spPr>
          <a:xfrm>
            <a:off x="2997606" y="5643663"/>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9A9FD2AE-E960-485C-828F-4513CE35F670}"/>
              </a:ext>
            </a:extLst>
          </p:cNvPr>
          <p:cNvCxnSpPr>
            <a:cxnSpLocks/>
          </p:cNvCxnSpPr>
          <p:nvPr/>
        </p:nvCxnSpPr>
        <p:spPr>
          <a:xfrm>
            <a:off x="2997606" y="2953601"/>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F8FA20DD-2576-4019-82BB-A7922B2F0A23}"/>
              </a:ext>
            </a:extLst>
          </p:cNvPr>
          <p:cNvCxnSpPr>
            <a:cxnSpLocks/>
          </p:cNvCxnSpPr>
          <p:nvPr/>
        </p:nvCxnSpPr>
        <p:spPr>
          <a:xfrm>
            <a:off x="2997606" y="3627564"/>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sp>
        <p:nvSpPr>
          <p:cNvPr id="37" name="コンテンツ プレースホルダー 2">
            <a:extLst>
              <a:ext uri="{FF2B5EF4-FFF2-40B4-BE49-F238E27FC236}">
                <a16:creationId xmlns:a16="http://schemas.microsoft.com/office/drawing/2014/main" id="{221F22E9-70DF-4BC1-B48B-07F669878997}"/>
              </a:ext>
            </a:extLst>
          </p:cNvPr>
          <p:cNvSpPr>
            <a:spLocks noGrp="1"/>
          </p:cNvSpPr>
          <p:nvPr>
            <p:ph idx="1"/>
          </p:nvPr>
        </p:nvSpPr>
        <p:spPr>
          <a:xfrm>
            <a:off x="262800" y="750877"/>
            <a:ext cx="8618400" cy="1088558"/>
          </a:xfrm>
          <a:solidFill>
            <a:schemeClr val="bg1"/>
          </a:solidFill>
          <a:ln w="28575">
            <a:solidFill>
              <a:srgbClr val="35A16B"/>
            </a:solidFill>
          </a:ln>
        </p:spPr>
        <p:txBody>
          <a:bodyPr lIns="144000" tIns="0" rIns="72000" anchor="ctr">
            <a:normAutofit/>
          </a:bodyPr>
          <a:lstStyle/>
          <a:p>
            <a:pPr marL="174625" indent="0">
              <a:lnSpc>
                <a:spcPct val="100000"/>
              </a:lnSpc>
              <a:spcBef>
                <a:spcPts val="0"/>
              </a:spcBef>
              <a:buNone/>
            </a:pPr>
            <a:r>
              <a:rPr lang="ja-JP" altLang="en-US">
                <a:solidFill>
                  <a:schemeClr val="tx1">
                    <a:lumMod val="75000"/>
                    <a:lumOff val="25000"/>
                  </a:schemeClr>
                </a:solidFill>
              </a:rPr>
              <a:t>地域の資源（人）を活かし、平時から防災の取組みに</a:t>
            </a:r>
            <a:br>
              <a:rPr lang="en-US" altLang="ja-JP">
                <a:solidFill>
                  <a:schemeClr val="tx1">
                    <a:lumMod val="75000"/>
                    <a:lumOff val="25000"/>
                  </a:schemeClr>
                </a:solidFill>
              </a:rPr>
            </a:br>
            <a:r>
              <a:rPr lang="ja-JP" altLang="en-US">
                <a:solidFill>
                  <a:schemeClr val="tx1">
                    <a:lumMod val="75000"/>
                    <a:lumOff val="25000"/>
                  </a:schemeClr>
                </a:solidFill>
              </a:rPr>
              <a:t>参加してもらえるように、声をかけてみましょう</a:t>
            </a:r>
          </a:p>
        </p:txBody>
      </p:sp>
      <p:sp>
        <p:nvSpPr>
          <p:cNvPr id="40" name="四角形: 角を丸くする 39">
            <a:extLst>
              <a:ext uri="{FF2B5EF4-FFF2-40B4-BE49-F238E27FC236}">
                <a16:creationId xmlns:a16="http://schemas.microsoft.com/office/drawing/2014/main" id="{6925250D-A8B2-4705-A76C-DAF541A20FAC}"/>
              </a:ext>
            </a:extLst>
          </p:cNvPr>
          <p:cNvSpPr/>
          <p:nvPr/>
        </p:nvSpPr>
        <p:spPr>
          <a:xfrm>
            <a:off x="391053" y="4043404"/>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kumimoji="1"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43" name="テキスト ボックス 42">
            <a:extLst>
              <a:ext uri="{FF2B5EF4-FFF2-40B4-BE49-F238E27FC236}">
                <a16:creationId xmlns:a16="http://schemas.microsoft.com/office/drawing/2014/main" id="{8BD47E82-5B42-4836-B845-E5B52F7EEF19}"/>
              </a:ext>
            </a:extLst>
          </p:cNvPr>
          <p:cNvSpPr txBox="1"/>
          <p:nvPr/>
        </p:nvSpPr>
        <p:spPr>
          <a:xfrm>
            <a:off x="391053" y="4093612"/>
            <a:ext cx="2070880" cy="400110"/>
          </a:xfrm>
          <a:prstGeom prst="rect">
            <a:avLst/>
          </a:prstGeom>
          <a:noFill/>
        </p:spPr>
        <p:txBody>
          <a:bodyPr wrap="square" rtlCol="0">
            <a:spAutoFit/>
          </a:bodyPr>
          <a:lstStyle/>
          <a:p>
            <a:pPr algn="ctr"/>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企画が得意</a:t>
            </a:r>
          </a:p>
        </p:txBody>
      </p:sp>
      <p:sp>
        <p:nvSpPr>
          <p:cNvPr id="46" name="四角形: 角を丸くする 45">
            <a:extLst>
              <a:ext uri="{FF2B5EF4-FFF2-40B4-BE49-F238E27FC236}">
                <a16:creationId xmlns:a16="http://schemas.microsoft.com/office/drawing/2014/main" id="{F8588473-AD20-4BF3-AED2-A5A384C77420}"/>
              </a:ext>
            </a:extLst>
          </p:cNvPr>
          <p:cNvSpPr/>
          <p:nvPr/>
        </p:nvSpPr>
        <p:spPr>
          <a:xfrm>
            <a:off x="4046665" y="4043404"/>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kumimoji="1"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49" name="テキスト ボックス 48">
            <a:extLst>
              <a:ext uri="{FF2B5EF4-FFF2-40B4-BE49-F238E27FC236}">
                <a16:creationId xmlns:a16="http://schemas.microsoft.com/office/drawing/2014/main" id="{D15C6BE6-3E38-4238-9AA8-A5EFF61514AC}"/>
              </a:ext>
            </a:extLst>
          </p:cNvPr>
          <p:cNvSpPr txBox="1"/>
          <p:nvPr/>
        </p:nvSpPr>
        <p:spPr>
          <a:xfrm>
            <a:off x="4046665" y="4093612"/>
            <a:ext cx="2070880" cy="400110"/>
          </a:xfrm>
          <a:prstGeom prst="rect">
            <a:avLst/>
          </a:prstGeom>
          <a:noFill/>
        </p:spPr>
        <p:txBody>
          <a:bodyPr wrap="square" rtlCol="0">
            <a:spAutoFit/>
          </a:bodyPr>
          <a:lstStyle/>
          <a:p>
            <a:pPr algn="ctr"/>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イベント企画</a:t>
            </a:r>
          </a:p>
        </p:txBody>
      </p:sp>
      <p:sp>
        <p:nvSpPr>
          <p:cNvPr id="54" name="四角形: 角を丸くする 53">
            <a:extLst>
              <a:ext uri="{FF2B5EF4-FFF2-40B4-BE49-F238E27FC236}">
                <a16:creationId xmlns:a16="http://schemas.microsoft.com/office/drawing/2014/main" id="{29584074-D901-40FD-957A-97AAB8AF5EF0}"/>
              </a:ext>
            </a:extLst>
          </p:cNvPr>
          <p:cNvSpPr/>
          <p:nvPr/>
        </p:nvSpPr>
        <p:spPr>
          <a:xfrm>
            <a:off x="6372627" y="4043404"/>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kumimoji="1"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cxnSp>
        <p:nvCxnSpPr>
          <p:cNvPr id="58" name="直線矢印コネクタ 57">
            <a:extLst>
              <a:ext uri="{FF2B5EF4-FFF2-40B4-BE49-F238E27FC236}">
                <a16:creationId xmlns:a16="http://schemas.microsoft.com/office/drawing/2014/main" id="{167C3CE0-B20E-4C9D-945B-F7B7E47AE36E}"/>
              </a:ext>
            </a:extLst>
          </p:cNvPr>
          <p:cNvCxnSpPr>
            <a:cxnSpLocks/>
          </p:cNvCxnSpPr>
          <p:nvPr/>
        </p:nvCxnSpPr>
        <p:spPr>
          <a:xfrm>
            <a:off x="2995896" y="4293667"/>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CA350520-7F76-4E77-B59A-12BBFC5E71F6}"/>
              </a:ext>
            </a:extLst>
          </p:cNvPr>
          <p:cNvSpPr txBox="1"/>
          <p:nvPr/>
        </p:nvSpPr>
        <p:spPr>
          <a:xfrm>
            <a:off x="6301237" y="4104514"/>
            <a:ext cx="2070880" cy="400110"/>
          </a:xfrm>
          <a:prstGeom prst="rect">
            <a:avLst/>
          </a:prstGeom>
          <a:noFill/>
        </p:spPr>
        <p:txBody>
          <a:bodyPr wrap="square" rtlCol="0">
            <a:spAutoFit/>
          </a:bodyPr>
          <a:lstStyle/>
          <a:p>
            <a:pPr algn="ctr"/>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レクリエーション</a:t>
            </a:r>
          </a:p>
        </p:txBody>
      </p:sp>
      <p:sp>
        <p:nvSpPr>
          <p:cNvPr id="64" name="四角形: 角を丸くする 63">
            <a:extLst>
              <a:ext uri="{FF2B5EF4-FFF2-40B4-BE49-F238E27FC236}">
                <a16:creationId xmlns:a16="http://schemas.microsoft.com/office/drawing/2014/main" id="{6D90B12F-7836-4C63-85D3-EF19D06476E8}"/>
              </a:ext>
            </a:extLst>
          </p:cNvPr>
          <p:cNvSpPr/>
          <p:nvPr/>
        </p:nvSpPr>
        <p:spPr>
          <a:xfrm>
            <a:off x="391053" y="6038952"/>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kumimoji="1"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66" name="テキスト ボックス 65">
            <a:extLst>
              <a:ext uri="{FF2B5EF4-FFF2-40B4-BE49-F238E27FC236}">
                <a16:creationId xmlns:a16="http://schemas.microsoft.com/office/drawing/2014/main" id="{9591010B-14B3-4F56-BACF-DBE07040F4E8}"/>
              </a:ext>
            </a:extLst>
          </p:cNvPr>
          <p:cNvSpPr txBox="1"/>
          <p:nvPr/>
        </p:nvSpPr>
        <p:spPr>
          <a:xfrm>
            <a:off x="391053" y="6089160"/>
            <a:ext cx="2070880" cy="400110"/>
          </a:xfrm>
          <a:prstGeom prst="rect">
            <a:avLst/>
          </a:prstGeom>
          <a:noFill/>
        </p:spPr>
        <p:txBody>
          <a:bodyPr wrap="square" rtlCol="0">
            <a:spAutoFit/>
          </a:bodyPr>
          <a:lstStyle/>
          <a:p>
            <a:pPr algn="ctr"/>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若者</a:t>
            </a:r>
          </a:p>
        </p:txBody>
      </p:sp>
      <p:sp>
        <p:nvSpPr>
          <p:cNvPr id="70" name="四角形: 角を丸くする 69">
            <a:extLst>
              <a:ext uri="{FF2B5EF4-FFF2-40B4-BE49-F238E27FC236}">
                <a16:creationId xmlns:a16="http://schemas.microsoft.com/office/drawing/2014/main" id="{7B798A28-358A-4DF4-B33E-8DA4554F9B95}"/>
              </a:ext>
            </a:extLst>
          </p:cNvPr>
          <p:cNvSpPr/>
          <p:nvPr/>
        </p:nvSpPr>
        <p:spPr>
          <a:xfrm>
            <a:off x="4046665" y="6038952"/>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kumimoji="1"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71" name="テキスト ボックス 70">
            <a:extLst>
              <a:ext uri="{FF2B5EF4-FFF2-40B4-BE49-F238E27FC236}">
                <a16:creationId xmlns:a16="http://schemas.microsoft.com/office/drawing/2014/main" id="{7AABCBFC-064A-4878-8527-961D545E1539}"/>
              </a:ext>
            </a:extLst>
          </p:cNvPr>
          <p:cNvSpPr txBox="1"/>
          <p:nvPr/>
        </p:nvSpPr>
        <p:spPr>
          <a:xfrm>
            <a:off x="4046665" y="6089160"/>
            <a:ext cx="2070880" cy="400110"/>
          </a:xfrm>
          <a:prstGeom prst="rect">
            <a:avLst/>
          </a:prstGeom>
          <a:noFill/>
        </p:spPr>
        <p:txBody>
          <a:bodyPr wrap="square" rtlCol="0">
            <a:spAutoFit/>
          </a:bodyPr>
          <a:lstStyle/>
          <a:p>
            <a:pPr algn="ctr"/>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新しいアイディア</a:t>
            </a:r>
          </a:p>
        </p:txBody>
      </p:sp>
      <p:sp>
        <p:nvSpPr>
          <p:cNvPr id="72" name="四角形: 角を丸くする 71">
            <a:extLst>
              <a:ext uri="{FF2B5EF4-FFF2-40B4-BE49-F238E27FC236}">
                <a16:creationId xmlns:a16="http://schemas.microsoft.com/office/drawing/2014/main" id="{B7FF5844-1A23-47E2-9F56-F587F0A00F2D}"/>
              </a:ext>
            </a:extLst>
          </p:cNvPr>
          <p:cNvSpPr/>
          <p:nvPr/>
        </p:nvSpPr>
        <p:spPr>
          <a:xfrm>
            <a:off x="6372627" y="6038952"/>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kumimoji="1"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73" name="テキスト ボックス 72">
            <a:extLst>
              <a:ext uri="{FF2B5EF4-FFF2-40B4-BE49-F238E27FC236}">
                <a16:creationId xmlns:a16="http://schemas.microsoft.com/office/drawing/2014/main" id="{7B5E52D5-A55B-462D-A9C5-D0925DDF132B}"/>
              </a:ext>
            </a:extLst>
          </p:cNvPr>
          <p:cNvSpPr txBox="1"/>
          <p:nvPr/>
        </p:nvSpPr>
        <p:spPr>
          <a:xfrm>
            <a:off x="6372627" y="6089160"/>
            <a:ext cx="2070880" cy="400110"/>
          </a:xfrm>
          <a:prstGeom prst="rect">
            <a:avLst/>
          </a:prstGeom>
          <a:noFill/>
        </p:spPr>
        <p:txBody>
          <a:bodyPr wrap="square" rtlCol="0">
            <a:spAutoFit/>
          </a:bodyPr>
          <a:lstStyle/>
          <a:p>
            <a:pPr algn="ctr"/>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力仕事</a:t>
            </a:r>
          </a:p>
        </p:txBody>
      </p:sp>
      <p:cxnSp>
        <p:nvCxnSpPr>
          <p:cNvPr id="74" name="直線矢印コネクタ 73">
            <a:extLst>
              <a:ext uri="{FF2B5EF4-FFF2-40B4-BE49-F238E27FC236}">
                <a16:creationId xmlns:a16="http://schemas.microsoft.com/office/drawing/2014/main" id="{DEC9972D-5C4F-48DD-8E8B-D939E190E19A}"/>
              </a:ext>
            </a:extLst>
          </p:cNvPr>
          <p:cNvCxnSpPr>
            <a:cxnSpLocks/>
          </p:cNvCxnSpPr>
          <p:nvPr/>
        </p:nvCxnSpPr>
        <p:spPr>
          <a:xfrm>
            <a:off x="2995896" y="6289215"/>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sp>
        <p:nvSpPr>
          <p:cNvPr id="56" name="四角形: 角を丸くする 23">
            <a:extLst>
              <a:ext uri="{FF2B5EF4-FFF2-40B4-BE49-F238E27FC236}">
                <a16:creationId xmlns:a16="http://schemas.microsoft.com/office/drawing/2014/main" id="{C5D49EA2-351A-4230-B4D9-0F16AEFB694D}"/>
              </a:ext>
            </a:extLst>
          </p:cNvPr>
          <p:cNvSpPr/>
          <p:nvPr/>
        </p:nvSpPr>
        <p:spPr>
          <a:xfrm>
            <a:off x="132376" y="2028601"/>
            <a:ext cx="2525639" cy="61083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r>
              <a:rPr kumimoji="1" lang="ja-JP" altLang="en-US" sz="2000">
                <a:solidFill>
                  <a:srgbClr val="404040"/>
                </a:solidFill>
                <a:latin typeface="HGPｺﾞｼｯｸE" panose="020B0900000000000000" pitchFamily="50" charset="-128"/>
                <a:ea typeface="HGPｺﾞｼｯｸE" panose="020B0900000000000000" pitchFamily="50" charset="-128"/>
              </a:rPr>
              <a:t>地域の資源（人）</a:t>
            </a:r>
            <a:endParaRPr kumimoji="1" lang="en-US" altLang="ja-JP" sz="200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801593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74BECF-FCC5-42B1-953E-7F05F42396F8}"/>
              </a:ext>
            </a:extLst>
          </p:cNvPr>
          <p:cNvSpPr>
            <a:spLocks noGrp="1"/>
          </p:cNvSpPr>
          <p:nvPr>
            <p:ph type="title"/>
          </p:nvPr>
        </p:nvSpPr>
        <p:spPr/>
        <p:txBody>
          <a:bodyPr/>
          <a:lstStyle/>
          <a:p>
            <a:r>
              <a:rPr lang="ja-JP" altLang="en-US"/>
              <a:t>自主防災組織に参加する仲間を増やす</a:t>
            </a:r>
            <a:endParaRPr kumimoji="1" lang="ja-JP" altLang="en-US"/>
          </a:p>
        </p:txBody>
      </p:sp>
      <p:sp>
        <p:nvSpPr>
          <p:cNvPr id="4" name="スライド番号プレースホルダー 3">
            <a:extLst>
              <a:ext uri="{FF2B5EF4-FFF2-40B4-BE49-F238E27FC236}">
                <a16:creationId xmlns:a16="http://schemas.microsoft.com/office/drawing/2014/main" id="{2BE7FF24-0CA5-44D0-BCBD-EBE1ED8643CF}"/>
              </a:ext>
            </a:extLst>
          </p:cNvPr>
          <p:cNvSpPr>
            <a:spLocks noGrp="1"/>
          </p:cNvSpPr>
          <p:nvPr>
            <p:ph type="sldNum" sz="quarter" idx="12"/>
          </p:nvPr>
        </p:nvSpPr>
        <p:spPr/>
        <p:txBody>
          <a:bodyPr/>
          <a:lstStyle/>
          <a:p>
            <a:fld id="{48C0FCB9-D989-46F1-965E-624BDAC7E129}" type="slidenum">
              <a:rPr kumimoji="1" lang="ja-JP" altLang="en-US" smtClean="0"/>
              <a:pPr/>
              <a:t>12</a:t>
            </a:fld>
            <a:endParaRPr kumimoji="1" lang="ja-JP" altLang="en-US"/>
          </a:p>
        </p:txBody>
      </p:sp>
      <p:sp>
        <p:nvSpPr>
          <p:cNvPr id="54" name="コンテンツ プレースホルダー 2">
            <a:extLst>
              <a:ext uri="{FF2B5EF4-FFF2-40B4-BE49-F238E27FC236}">
                <a16:creationId xmlns:a16="http://schemas.microsoft.com/office/drawing/2014/main" id="{CC6E36B5-725A-4EE0-96CD-7BDFFC1852E1}"/>
              </a:ext>
            </a:extLst>
          </p:cNvPr>
          <p:cNvSpPr>
            <a:spLocks noGrp="1"/>
          </p:cNvSpPr>
          <p:nvPr>
            <p:ph idx="1"/>
          </p:nvPr>
        </p:nvSpPr>
        <p:spPr>
          <a:xfrm>
            <a:off x="262800" y="966891"/>
            <a:ext cx="8618400" cy="1343275"/>
          </a:xfrm>
          <a:solidFill>
            <a:schemeClr val="bg1"/>
          </a:solidFill>
          <a:ln w="28575">
            <a:solidFill>
              <a:srgbClr val="35A16B"/>
            </a:solidFill>
          </a:ln>
        </p:spPr>
        <p:txBody>
          <a:bodyPr lIns="144000" tIns="0" rIns="72000" anchor="ctr">
            <a:normAutofit/>
          </a:bodyPr>
          <a:lstStyle/>
          <a:p>
            <a:pPr marL="174625" indent="0">
              <a:lnSpc>
                <a:spcPct val="100000"/>
              </a:lnSpc>
              <a:spcBef>
                <a:spcPts val="0"/>
              </a:spcBef>
              <a:buNone/>
            </a:pPr>
            <a:r>
              <a:rPr lang="ja-JP" altLang="en-US">
                <a:solidFill>
                  <a:schemeClr val="tx1">
                    <a:lumMod val="75000"/>
                    <a:lumOff val="25000"/>
                  </a:schemeClr>
                </a:solidFill>
              </a:rPr>
              <a:t>多様な人達が一人一人</a:t>
            </a:r>
            <a:r>
              <a:rPr lang="ja-JP" altLang="en-US">
                <a:solidFill>
                  <a:srgbClr val="FF2800"/>
                </a:solidFill>
              </a:rPr>
              <a:t>役割</a:t>
            </a:r>
            <a:r>
              <a:rPr lang="ja-JP" altLang="en-US">
                <a:solidFill>
                  <a:schemeClr val="tx1">
                    <a:lumMod val="75000"/>
                    <a:lumOff val="25000"/>
                  </a:schemeClr>
                </a:solidFill>
              </a:rPr>
              <a:t>を得て、</a:t>
            </a:r>
            <a:r>
              <a:rPr lang="ja-JP" altLang="en-US">
                <a:solidFill>
                  <a:srgbClr val="FF2800"/>
                </a:solidFill>
              </a:rPr>
              <a:t>やりがい</a:t>
            </a:r>
            <a:r>
              <a:rPr lang="ja-JP" altLang="en-US">
                <a:solidFill>
                  <a:schemeClr val="tx1">
                    <a:lumMod val="75000"/>
                    <a:lumOff val="25000"/>
                  </a:schemeClr>
                </a:solidFill>
              </a:rPr>
              <a:t>を感じ</a:t>
            </a:r>
            <a:br>
              <a:rPr lang="en-US" altLang="ja-JP">
                <a:solidFill>
                  <a:schemeClr val="tx1">
                    <a:lumMod val="75000"/>
                    <a:lumOff val="25000"/>
                  </a:schemeClr>
                </a:solidFill>
              </a:rPr>
            </a:br>
            <a:r>
              <a:rPr lang="ja-JP" altLang="en-US">
                <a:solidFill>
                  <a:schemeClr val="tx1">
                    <a:lumMod val="75000"/>
                    <a:lumOff val="25000"/>
                  </a:schemeClr>
                </a:solidFill>
              </a:rPr>
              <a:t>ながら、</a:t>
            </a:r>
            <a:r>
              <a:rPr lang="ja-JP" altLang="en-US">
                <a:solidFill>
                  <a:srgbClr val="FF2800"/>
                </a:solidFill>
              </a:rPr>
              <a:t>楽しみ、前向き</a:t>
            </a:r>
            <a:r>
              <a:rPr lang="ja-JP" altLang="en-US">
                <a:solidFill>
                  <a:schemeClr val="tx1">
                    <a:lumMod val="75000"/>
                    <a:lumOff val="25000"/>
                  </a:schemeClr>
                </a:solidFill>
              </a:rPr>
              <a:t>に取り組むことができるように</a:t>
            </a:r>
            <a:br>
              <a:rPr lang="en-US" altLang="ja-JP">
                <a:solidFill>
                  <a:schemeClr val="tx1">
                    <a:lumMod val="75000"/>
                    <a:lumOff val="25000"/>
                  </a:schemeClr>
                </a:solidFill>
              </a:rPr>
            </a:br>
            <a:r>
              <a:rPr lang="ja-JP" altLang="en-US">
                <a:solidFill>
                  <a:schemeClr val="tx1">
                    <a:lumMod val="75000"/>
                    <a:lumOff val="25000"/>
                  </a:schemeClr>
                </a:solidFill>
              </a:rPr>
              <a:t>心掛けましょう</a:t>
            </a:r>
          </a:p>
        </p:txBody>
      </p:sp>
      <p:sp>
        <p:nvSpPr>
          <p:cNvPr id="5" name="楕円 4">
            <a:extLst>
              <a:ext uri="{FF2B5EF4-FFF2-40B4-BE49-F238E27FC236}">
                <a16:creationId xmlns:a16="http://schemas.microsoft.com/office/drawing/2014/main" id="{1BECB8A4-7F9C-476A-AE19-D28875392636}"/>
              </a:ext>
            </a:extLst>
          </p:cNvPr>
          <p:cNvSpPr/>
          <p:nvPr/>
        </p:nvSpPr>
        <p:spPr>
          <a:xfrm>
            <a:off x="427902" y="2546828"/>
            <a:ext cx="1800000" cy="1800000"/>
          </a:xfrm>
          <a:prstGeom prst="ellipse">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a:latin typeface="HGPｺﾞｼｯｸE" panose="020B0900000000000000" pitchFamily="50" charset="-128"/>
                <a:ea typeface="HGPｺﾞｼｯｸE" panose="020B0900000000000000" pitchFamily="50" charset="-128"/>
              </a:rPr>
              <a:t>広報</a:t>
            </a:r>
          </a:p>
        </p:txBody>
      </p:sp>
      <p:sp>
        <p:nvSpPr>
          <p:cNvPr id="8" name="テキスト ボックス 7">
            <a:extLst>
              <a:ext uri="{FF2B5EF4-FFF2-40B4-BE49-F238E27FC236}">
                <a16:creationId xmlns:a16="http://schemas.microsoft.com/office/drawing/2014/main" id="{72CE9C63-1993-4F2F-A593-BFDA39A29610}"/>
              </a:ext>
            </a:extLst>
          </p:cNvPr>
          <p:cNvSpPr txBox="1"/>
          <p:nvPr/>
        </p:nvSpPr>
        <p:spPr>
          <a:xfrm>
            <a:off x="2310094" y="3340074"/>
            <a:ext cx="2139696" cy="584775"/>
          </a:xfrm>
          <a:prstGeom prst="rect">
            <a:avLst/>
          </a:prstGeom>
          <a:noFill/>
        </p:spPr>
        <p:txBody>
          <a:bodyPr wrap="square" rtlCol="0">
            <a:spAutoFit/>
          </a:bodyPr>
          <a:lstStyle/>
          <a:p>
            <a:pPr algn="just"/>
            <a:r>
              <a:rPr kumimoji="1" lang="ja-JP" altLang="en-US" sz="1600">
                <a:solidFill>
                  <a:srgbClr val="404040"/>
                </a:solidFill>
                <a:latin typeface="HGPｺﾞｼｯｸE" panose="020B0900000000000000" pitchFamily="50" charset="-128"/>
                <a:ea typeface="HGPｺﾞｼｯｸE" panose="020B0900000000000000" pitchFamily="50" charset="-128"/>
              </a:rPr>
              <a:t>広報紙、アンケート、</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algn="just"/>
            <a:r>
              <a:rPr kumimoji="1" lang="ja-JP" altLang="en-US" sz="1600">
                <a:solidFill>
                  <a:srgbClr val="404040"/>
                </a:solidFill>
                <a:latin typeface="HGPｺﾞｼｯｸE" panose="020B0900000000000000" pitchFamily="50" charset="-128"/>
                <a:ea typeface="HGPｺﾞｼｯｸE" panose="020B0900000000000000" pitchFamily="50" charset="-128"/>
              </a:rPr>
              <a:t>イベントでＰＲ</a:t>
            </a:r>
          </a:p>
        </p:txBody>
      </p:sp>
      <p:sp>
        <p:nvSpPr>
          <p:cNvPr id="3" name="テキスト ボックス 2">
            <a:extLst>
              <a:ext uri="{FF2B5EF4-FFF2-40B4-BE49-F238E27FC236}">
                <a16:creationId xmlns:a16="http://schemas.microsoft.com/office/drawing/2014/main" id="{10459F6A-CA63-4AB9-BA0E-B6C4AC6E825D}"/>
              </a:ext>
            </a:extLst>
          </p:cNvPr>
          <p:cNvSpPr txBox="1"/>
          <p:nvPr/>
        </p:nvSpPr>
        <p:spPr>
          <a:xfrm>
            <a:off x="2305246" y="2933456"/>
            <a:ext cx="1734770" cy="461665"/>
          </a:xfrm>
          <a:prstGeom prst="rect">
            <a:avLst/>
          </a:prstGeom>
          <a:noFill/>
        </p:spPr>
        <p:txBody>
          <a:bodyPr wrap="none" rtlCol="0">
            <a:spAutoFit/>
          </a:bodyPr>
          <a:lstStyle/>
          <a:p>
            <a:r>
              <a:rPr kumimoji="1" lang="ja-JP" altLang="en-US" sz="2400">
                <a:solidFill>
                  <a:srgbClr val="FF2800"/>
                </a:solidFill>
                <a:latin typeface="HGPｺﾞｼｯｸE" panose="020B0900000000000000" pitchFamily="50" charset="-128"/>
                <a:ea typeface="HGPｺﾞｼｯｸE" panose="020B0900000000000000" pitchFamily="50" charset="-128"/>
              </a:rPr>
              <a:t>知ってもらう</a:t>
            </a:r>
          </a:p>
        </p:txBody>
      </p:sp>
      <p:sp>
        <p:nvSpPr>
          <p:cNvPr id="58" name="楕円 57">
            <a:extLst>
              <a:ext uri="{FF2B5EF4-FFF2-40B4-BE49-F238E27FC236}">
                <a16:creationId xmlns:a16="http://schemas.microsoft.com/office/drawing/2014/main" id="{71B6E1C1-D716-43A1-9ECD-EB1985793B70}"/>
              </a:ext>
            </a:extLst>
          </p:cNvPr>
          <p:cNvSpPr/>
          <p:nvPr/>
        </p:nvSpPr>
        <p:spPr>
          <a:xfrm>
            <a:off x="427902" y="4507670"/>
            <a:ext cx="1800000" cy="1800000"/>
          </a:xfrm>
          <a:prstGeom prst="ellipse">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a:latin typeface="HGPｺﾞｼｯｸE" panose="020B0900000000000000" pitchFamily="50" charset="-128"/>
                <a:ea typeface="HGPｺﾞｼｯｸE" panose="020B0900000000000000" pitchFamily="50" charset="-128"/>
              </a:rPr>
              <a:t>女性</a:t>
            </a:r>
            <a:endParaRPr kumimoji="1" lang="en-US" altLang="ja-JP" sz="3200">
              <a:latin typeface="HGPｺﾞｼｯｸE" panose="020B0900000000000000" pitchFamily="50" charset="-128"/>
              <a:ea typeface="HGPｺﾞｼｯｸE" panose="020B0900000000000000" pitchFamily="50" charset="-128"/>
            </a:endParaRPr>
          </a:p>
        </p:txBody>
      </p:sp>
      <p:sp>
        <p:nvSpPr>
          <p:cNvPr id="18" name="テキスト ボックス 17">
            <a:extLst>
              <a:ext uri="{FF2B5EF4-FFF2-40B4-BE49-F238E27FC236}">
                <a16:creationId xmlns:a16="http://schemas.microsoft.com/office/drawing/2014/main" id="{A4CE3DB8-9ACF-4340-8903-C0F43CFF77A6}"/>
              </a:ext>
            </a:extLst>
          </p:cNvPr>
          <p:cNvSpPr txBox="1"/>
          <p:nvPr/>
        </p:nvSpPr>
        <p:spPr>
          <a:xfrm>
            <a:off x="2280979" y="5175790"/>
            <a:ext cx="3152915" cy="584775"/>
          </a:xfrm>
          <a:prstGeom prst="rect">
            <a:avLst/>
          </a:prstGeom>
          <a:noFill/>
        </p:spPr>
        <p:txBody>
          <a:bodyPr wrap="square" rtlCol="0">
            <a:spAutoFit/>
          </a:bodyPr>
          <a:lstStyle/>
          <a:p>
            <a:r>
              <a:rPr kumimoji="1" lang="ja-JP" altLang="en-US" sz="1600">
                <a:solidFill>
                  <a:srgbClr val="404040"/>
                </a:solidFill>
                <a:latin typeface="HGPｺﾞｼｯｸE" panose="020B0900000000000000" pitchFamily="50" charset="-128"/>
                <a:ea typeface="HGPｺﾞｼｯｸE" panose="020B0900000000000000" pitchFamily="50" charset="-128"/>
              </a:rPr>
              <a:t>女性にしかできない</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r>
              <a:rPr kumimoji="1" lang="ja-JP" altLang="en-US" sz="1600">
                <a:solidFill>
                  <a:srgbClr val="404040"/>
                </a:solidFill>
                <a:latin typeface="HGPｺﾞｼｯｸE" panose="020B0900000000000000" pitchFamily="50" charset="-128"/>
                <a:ea typeface="HGPｺﾞｼｯｸE" panose="020B0900000000000000" pitchFamily="50" charset="-128"/>
              </a:rPr>
              <a:t>ことがある</a:t>
            </a:r>
          </a:p>
        </p:txBody>
      </p:sp>
      <p:sp>
        <p:nvSpPr>
          <p:cNvPr id="20" name="テキスト ボックス 19">
            <a:extLst>
              <a:ext uri="{FF2B5EF4-FFF2-40B4-BE49-F238E27FC236}">
                <a16:creationId xmlns:a16="http://schemas.microsoft.com/office/drawing/2014/main" id="{9B7D48CF-BC18-44FA-B52C-A6A9FB68B3DA}"/>
              </a:ext>
            </a:extLst>
          </p:cNvPr>
          <p:cNvSpPr txBox="1"/>
          <p:nvPr/>
        </p:nvSpPr>
        <p:spPr>
          <a:xfrm>
            <a:off x="2259307" y="4781804"/>
            <a:ext cx="2023311" cy="461665"/>
          </a:xfrm>
          <a:prstGeom prst="rect">
            <a:avLst/>
          </a:prstGeom>
          <a:noFill/>
        </p:spPr>
        <p:txBody>
          <a:bodyPr wrap="none" rtlCol="0">
            <a:spAutoFit/>
          </a:bodyPr>
          <a:lstStyle/>
          <a:p>
            <a:r>
              <a:rPr kumimoji="1" lang="ja-JP" altLang="en-US" sz="2400">
                <a:solidFill>
                  <a:srgbClr val="FF2800"/>
                </a:solidFill>
                <a:latin typeface="HGPｺﾞｼｯｸE" panose="020B0900000000000000" pitchFamily="50" charset="-128"/>
                <a:ea typeface="HGPｺﾞｼｯｸE" panose="020B0900000000000000" pitchFamily="50" charset="-128"/>
              </a:rPr>
              <a:t>女性は不可欠</a:t>
            </a:r>
          </a:p>
        </p:txBody>
      </p:sp>
      <p:sp>
        <p:nvSpPr>
          <p:cNvPr id="56" name="楕円 55">
            <a:extLst>
              <a:ext uri="{FF2B5EF4-FFF2-40B4-BE49-F238E27FC236}">
                <a16:creationId xmlns:a16="http://schemas.microsoft.com/office/drawing/2014/main" id="{0683B93A-501E-4DE5-9BAB-A88B9518ED5A}"/>
              </a:ext>
            </a:extLst>
          </p:cNvPr>
          <p:cNvSpPr/>
          <p:nvPr/>
        </p:nvSpPr>
        <p:spPr>
          <a:xfrm>
            <a:off x="4366504" y="2521006"/>
            <a:ext cx="1800000" cy="1800000"/>
          </a:xfrm>
          <a:prstGeom prst="ellipse">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a:latin typeface="HGPｺﾞｼｯｸE" panose="020B0900000000000000" pitchFamily="50" charset="-128"/>
                <a:ea typeface="HGPｺﾞｼｯｸE" panose="020B0900000000000000" pitchFamily="50" charset="-128"/>
              </a:rPr>
              <a:t>場</a:t>
            </a:r>
          </a:p>
        </p:txBody>
      </p:sp>
      <p:sp>
        <p:nvSpPr>
          <p:cNvPr id="64" name="テキスト ボックス 63">
            <a:extLst>
              <a:ext uri="{FF2B5EF4-FFF2-40B4-BE49-F238E27FC236}">
                <a16:creationId xmlns:a16="http://schemas.microsoft.com/office/drawing/2014/main" id="{D4FBAAAD-67A0-4A7B-934C-08C13C5267C4}"/>
              </a:ext>
            </a:extLst>
          </p:cNvPr>
          <p:cNvSpPr txBox="1"/>
          <p:nvPr/>
        </p:nvSpPr>
        <p:spPr>
          <a:xfrm>
            <a:off x="6166504" y="3307281"/>
            <a:ext cx="3080367" cy="584775"/>
          </a:xfrm>
          <a:prstGeom prst="rect">
            <a:avLst/>
          </a:prstGeom>
          <a:noFill/>
        </p:spPr>
        <p:txBody>
          <a:bodyPr wrap="square" rtlCol="0">
            <a:spAutoFit/>
          </a:bodyPr>
          <a:lstStyle/>
          <a:p>
            <a:pPr algn="just"/>
            <a:r>
              <a:rPr lang="ja-JP" altLang="en-US" sz="1600">
                <a:solidFill>
                  <a:srgbClr val="404040"/>
                </a:solidFill>
                <a:latin typeface="HGPｺﾞｼｯｸE" panose="020B0900000000000000" pitchFamily="50" charset="-128"/>
                <a:ea typeface="HGPｺﾞｼｯｸE" panose="020B0900000000000000" pitchFamily="50" charset="-128"/>
              </a:rPr>
              <a:t>参加したくなる</a:t>
            </a:r>
            <a:endParaRPr lang="en-US" altLang="ja-JP" sz="1600">
              <a:solidFill>
                <a:srgbClr val="404040"/>
              </a:solidFill>
              <a:latin typeface="HGPｺﾞｼｯｸE" panose="020B0900000000000000" pitchFamily="50" charset="-128"/>
              <a:ea typeface="HGPｺﾞｼｯｸE" panose="020B0900000000000000" pitchFamily="50" charset="-128"/>
            </a:endParaRPr>
          </a:p>
          <a:p>
            <a:pPr algn="just"/>
            <a:r>
              <a:rPr lang="ja-JP" altLang="en-US" sz="1600">
                <a:solidFill>
                  <a:srgbClr val="404040"/>
                </a:solidFill>
                <a:latin typeface="HGPｺﾞｼｯｸE" panose="020B0900000000000000" pitchFamily="50" charset="-128"/>
                <a:ea typeface="HGPｺﾞｼｯｸE" panose="020B0900000000000000" pitchFamily="50" charset="-128"/>
              </a:rPr>
              <a:t>雰囲気づくり</a:t>
            </a:r>
          </a:p>
        </p:txBody>
      </p:sp>
      <p:sp>
        <p:nvSpPr>
          <p:cNvPr id="21" name="テキスト ボックス 20">
            <a:extLst>
              <a:ext uri="{FF2B5EF4-FFF2-40B4-BE49-F238E27FC236}">
                <a16:creationId xmlns:a16="http://schemas.microsoft.com/office/drawing/2014/main" id="{961F5F62-150A-431B-974B-65205E3FAB02}"/>
              </a:ext>
            </a:extLst>
          </p:cNvPr>
          <p:cNvSpPr txBox="1"/>
          <p:nvPr/>
        </p:nvSpPr>
        <p:spPr>
          <a:xfrm>
            <a:off x="6166504" y="2921772"/>
            <a:ext cx="2029723" cy="461665"/>
          </a:xfrm>
          <a:prstGeom prst="rect">
            <a:avLst/>
          </a:prstGeom>
          <a:noFill/>
        </p:spPr>
        <p:txBody>
          <a:bodyPr wrap="none" rtlCol="0">
            <a:spAutoFit/>
          </a:bodyPr>
          <a:lstStyle/>
          <a:p>
            <a:r>
              <a:rPr kumimoji="1" lang="ja-JP" altLang="en-US" sz="2400">
                <a:solidFill>
                  <a:srgbClr val="FF2800"/>
                </a:solidFill>
                <a:latin typeface="HGPｺﾞｼｯｸE" panose="020B0900000000000000" pitchFamily="50" charset="-128"/>
                <a:ea typeface="HGPｺﾞｼｯｸE" panose="020B0900000000000000" pitchFamily="50" charset="-128"/>
              </a:rPr>
              <a:t>楽しい場づくり</a:t>
            </a:r>
          </a:p>
        </p:txBody>
      </p:sp>
      <p:sp>
        <p:nvSpPr>
          <p:cNvPr id="60" name="楕円 59">
            <a:extLst>
              <a:ext uri="{FF2B5EF4-FFF2-40B4-BE49-F238E27FC236}">
                <a16:creationId xmlns:a16="http://schemas.microsoft.com/office/drawing/2014/main" id="{73E68C3D-3B2C-4381-B45D-9F59AD8D3706}"/>
              </a:ext>
            </a:extLst>
          </p:cNvPr>
          <p:cNvSpPr/>
          <p:nvPr/>
        </p:nvSpPr>
        <p:spPr>
          <a:xfrm>
            <a:off x="4366504" y="4503661"/>
            <a:ext cx="1800000" cy="1800000"/>
          </a:xfrm>
          <a:prstGeom prst="ellipse">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latin typeface="HGPｺﾞｼｯｸE" panose="020B0900000000000000" pitchFamily="50" charset="-128"/>
              <a:ea typeface="HGPｺﾞｼｯｸE" panose="020B0900000000000000" pitchFamily="50" charset="-128"/>
            </a:endParaRPr>
          </a:p>
        </p:txBody>
      </p:sp>
      <p:sp>
        <p:nvSpPr>
          <p:cNvPr id="66" name="テキスト ボックス 65">
            <a:extLst>
              <a:ext uri="{FF2B5EF4-FFF2-40B4-BE49-F238E27FC236}">
                <a16:creationId xmlns:a16="http://schemas.microsoft.com/office/drawing/2014/main" id="{41F9E69C-9099-4D80-92A2-F197991F5DFE}"/>
              </a:ext>
            </a:extLst>
          </p:cNvPr>
          <p:cNvSpPr txBox="1"/>
          <p:nvPr/>
        </p:nvSpPr>
        <p:spPr>
          <a:xfrm>
            <a:off x="6205707" y="5268103"/>
            <a:ext cx="3080367" cy="338554"/>
          </a:xfrm>
          <a:prstGeom prst="rect">
            <a:avLst/>
          </a:prstGeom>
          <a:noFill/>
        </p:spPr>
        <p:txBody>
          <a:bodyPr wrap="square" rtlCol="0">
            <a:spAutoFit/>
          </a:bodyPr>
          <a:lstStyle/>
          <a:p>
            <a:pPr algn="just"/>
            <a:r>
              <a:rPr kumimoji="1" lang="ja-JP" altLang="en-US" sz="1600">
                <a:solidFill>
                  <a:srgbClr val="404040"/>
                </a:solidFill>
                <a:latin typeface="HGPｺﾞｼｯｸE" panose="020B0900000000000000" pitchFamily="50" charset="-128"/>
                <a:ea typeface="HGPｺﾞｼｯｸE" panose="020B0900000000000000" pitchFamily="50" charset="-128"/>
              </a:rPr>
              <a:t>継続的な活動を意識</a:t>
            </a:r>
          </a:p>
        </p:txBody>
      </p:sp>
      <p:sp>
        <p:nvSpPr>
          <p:cNvPr id="22" name="テキスト ボックス 21">
            <a:extLst>
              <a:ext uri="{FF2B5EF4-FFF2-40B4-BE49-F238E27FC236}">
                <a16:creationId xmlns:a16="http://schemas.microsoft.com/office/drawing/2014/main" id="{C8D3BC5A-E2CC-4CE4-9DD2-38E626F5D64D}"/>
              </a:ext>
            </a:extLst>
          </p:cNvPr>
          <p:cNvSpPr txBox="1"/>
          <p:nvPr/>
        </p:nvSpPr>
        <p:spPr>
          <a:xfrm>
            <a:off x="6180379" y="4861357"/>
            <a:ext cx="2385589" cy="461665"/>
          </a:xfrm>
          <a:prstGeom prst="rect">
            <a:avLst/>
          </a:prstGeom>
          <a:noFill/>
        </p:spPr>
        <p:txBody>
          <a:bodyPr wrap="none" rtlCol="0">
            <a:spAutoFit/>
          </a:bodyPr>
          <a:lstStyle/>
          <a:p>
            <a:r>
              <a:rPr kumimoji="1" lang="ja-JP" altLang="en-US" sz="2400">
                <a:solidFill>
                  <a:srgbClr val="FF2800"/>
                </a:solidFill>
                <a:latin typeface="HGPｺﾞｼｯｸE" panose="020B0900000000000000" pitchFamily="50" charset="-128"/>
                <a:ea typeface="HGPｺﾞｼｯｸE" panose="020B0900000000000000" pitchFamily="50" charset="-128"/>
              </a:rPr>
              <a:t>育てる・巻き込む</a:t>
            </a:r>
          </a:p>
        </p:txBody>
      </p:sp>
      <p:sp>
        <p:nvSpPr>
          <p:cNvPr id="13" name="テキスト ボックス 12">
            <a:extLst>
              <a:ext uri="{FF2B5EF4-FFF2-40B4-BE49-F238E27FC236}">
                <a16:creationId xmlns:a16="http://schemas.microsoft.com/office/drawing/2014/main" id="{33337D00-BB22-4F3A-9729-23AE22715763}"/>
              </a:ext>
            </a:extLst>
          </p:cNvPr>
          <p:cNvSpPr txBox="1"/>
          <p:nvPr/>
        </p:nvSpPr>
        <p:spPr>
          <a:xfrm>
            <a:off x="4569561" y="5080451"/>
            <a:ext cx="1415772" cy="584775"/>
          </a:xfrm>
          <a:prstGeom prst="rect">
            <a:avLst/>
          </a:prstGeom>
          <a:noFill/>
        </p:spPr>
        <p:txBody>
          <a:bodyPr wrap="none" rtlCol="0">
            <a:spAutoFit/>
          </a:bodyPr>
          <a:lstStyle/>
          <a:p>
            <a:r>
              <a:rPr kumimoji="1" lang="ja-JP" altLang="en-US" sz="3200">
                <a:solidFill>
                  <a:schemeClr val="bg1"/>
                </a:solidFill>
                <a:latin typeface="HGPｺﾞｼｯｸE" panose="020B0900000000000000" pitchFamily="50" charset="-128"/>
                <a:ea typeface="HGPｺﾞｼｯｸE" panose="020B0900000000000000" pitchFamily="50" charset="-128"/>
              </a:rPr>
              <a:t>次世代</a:t>
            </a:r>
          </a:p>
        </p:txBody>
      </p:sp>
    </p:spTree>
    <p:extLst>
      <p:ext uri="{BB962C8B-B14F-4D97-AF65-F5344CB8AC3E}">
        <p14:creationId xmlns:p14="http://schemas.microsoft.com/office/powerpoint/2010/main" val="2629995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74BECF-FCC5-42B1-953E-7F05F42396F8}"/>
              </a:ext>
            </a:extLst>
          </p:cNvPr>
          <p:cNvSpPr>
            <a:spLocks noGrp="1"/>
          </p:cNvSpPr>
          <p:nvPr>
            <p:ph type="title"/>
          </p:nvPr>
        </p:nvSpPr>
        <p:spPr/>
        <p:txBody>
          <a:bodyPr/>
          <a:lstStyle/>
          <a:p>
            <a:r>
              <a:rPr lang="en-US" altLang="ja-JP"/>
              <a:t>【</a:t>
            </a:r>
            <a:r>
              <a:rPr lang="ja-JP" altLang="en-US"/>
              <a:t>事例</a:t>
            </a:r>
            <a:r>
              <a:rPr lang="en-US" altLang="ja-JP"/>
              <a:t>】</a:t>
            </a:r>
            <a:r>
              <a:rPr lang="ja-JP" altLang="en-US"/>
              <a:t>自主防災組織に参加する仲間を増やす</a:t>
            </a:r>
            <a:endParaRPr kumimoji="1" lang="ja-JP" altLang="en-US"/>
          </a:p>
        </p:txBody>
      </p:sp>
      <p:sp>
        <p:nvSpPr>
          <p:cNvPr id="4" name="スライド番号プレースホルダー 3">
            <a:extLst>
              <a:ext uri="{FF2B5EF4-FFF2-40B4-BE49-F238E27FC236}">
                <a16:creationId xmlns:a16="http://schemas.microsoft.com/office/drawing/2014/main" id="{2BE7FF24-0CA5-44D0-BCBD-EBE1ED8643CF}"/>
              </a:ext>
            </a:extLst>
          </p:cNvPr>
          <p:cNvSpPr>
            <a:spLocks noGrp="1"/>
          </p:cNvSpPr>
          <p:nvPr>
            <p:ph type="sldNum" sz="quarter" idx="12"/>
          </p:nvPr>
        </p:nvSpPr>
        <p:spPr/>
        <p:txBody>
          <a:bodyPr/>
          <a:lstStyle/>
          <a:p>
            <a:fld id="{48C0FCB9-D989-46F1-965E-624BDAC7E129}" type="slidenum">
              <a:rPr kumimoji="1" lang="ja-JP" altLang="en-US" smtClean="0"/>
              <a:pPr/>
              <a:t>13</a:t>
            </a:fld>
            <a:endParaRPr kumimoji="1" lang="ja-JP" altLang="en-US"/>
          </a:p>
        </p:txBody>
      </p:sp>
      <p:sp>
        <p:nvSpPr>
          <p:cNvPr id="23" name="コンテンツ プレースホルダー 4">
            <a:extLst>
              <a:ext uri="{FF2B5EF4-FFF2-40B4-BE49-F238E27FC236}">
                <a16:creationId xmlns:a16="http://schemas.microsoft.com/office/drawing/2014/main" id="{E2E1278D-0CD0-4926-AA8E-E931CC8C89CD}"/>
              </a:ext>
            </a:extLst>
          </p:cNvPr>
          <p:cNvSpPr txBox="1">
            <a:spLocks/>
          </p:cNvSpPr>
          <p:nvPr/>
        </p:nvSpPr>
        <p:spPr>
          <a:xfrm>
            <a:off x="409575" y="840977"/>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■地域にいる専門人材を活用した人材の育成</a:t>
            </a:r>
            <a:endParaRPr lang="en-US" altLang="ja-JP">
              <a:solidFill>
                <a:srgbClr val="FF2800"/>
              </a:solidFill>
            </a:endParaRPr>
          </a:p>
          <a:p>
            <a:pPr marL="0" indent="0">
              <a:buNone/>
            </a:pPr>
            <a:r>
              <a:rPr lang="ja-JP" altLang="en-US" sz="2000">
                <a:solidFill>
                  <a:schemeClr val="tx1">
                    <a:lumMod val="75000"/>
                    <a:lumOff val="25000"/>
                  </a:schemeClr>
                </a:solidFill>
              </a:rPr>
              <a:t>（公郷台自治会自主防災組織：神奈川県　横須賀市）</a:t>
            </a: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24" name="正方形/長方形 23">
            <a:extLst>
              <a:ext uri="{FF2B5EF4-FFF2-40B4-BE49-F238E27FC236}">
                <a16:creationId xmlns:a16="http://schemas.microsoft.com/office/drawing/2014/main" id="{E83AD410-A422-4392-A94E-1DD0495A27CE}"/>
              </a:ext>
            </a:extLst>
          </p:cNvPr>
          <p:cNvSpPr/>
          <p:nvPr/>
        </p:nvSpPr>
        <p:spPr>
          <a:xfrm>
            <a:off x="673100" y="1915715"/>
            <a:ext cx="7775554" cy="4715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lgn="just">
              <a:spcAft>
                <a:spcPts val="600"/>
              </a:spcAft>
              <a:buFont typeface="HGPｺﾞｼｯｸE" panose="020B0900000000000000" pitchFamily="50" charset="-128"/>
              <a:buChar cha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町内に潜在する災害対応専門人材や、災害時に</a:t>
            </a:r>
            <a:b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協力してもらえる事業者を、同自主防災組織の「防災</a:t>
            </a:r>
            <a:b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人材バンク」に登録してもらい、平常時はアドバイザー役</a:t>
            </a:r>
            <a:b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として、災害発生時は戦力として協力体制を構築した</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lgn="just">
              <a:spcAft>
                <a:spcPts val="600"/>
              </a:spcAft>
              <a:buFont typeface="HGPｺﾞｼｯｸE" panose="020B0900000000000000" pitchFamily="50" charset="-128"/>
              <a:buChar cha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登録者には、消防職員や看護師・介護士、工務店、水道工事店がいることから地域住民に安心を提供している</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25" name="テキスト ボックス 24">
            <a:extLst>
              <a:ext uri="{FF2B5EF4-FFF2-40B4-BE49-F238E27FC236}">
                <a16:creationId xmlns:a16="http://schemas.microsoft.com/office/drawing/2014/main" id="{005534DD-35FB-465D-8E11-9241BED96BAD}"/>
              </a:ext>
            </a:extLst>
          </p:cNvPr>
          <p:cNvSpPr txBox="1"/>
          <p:nvPr/>
        </p:nvSpPr>
        <p:spPr>
          <a:xfrm>
            <a:off x="695346" y="6360928"/>
            <a:ext cx="2367956"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参考：消防庁「自主防災組織の手引」</a:t>
            </a:r>
          </a:p>
        </p:txBody>
      </p:sp>
      <p:graphicFrame>
        <p:nvGraphicFramePr>
          <p:cNvPr id="26" name="オブジェクト 25">
            <a:extLst>
              <a:ext uri="{FF2B5EF4-FFF2-40B4-BE49-F238E27FC236}">
                <a16:creationId xmlns:a16="http://schemas.microsoft.com/office/drawing/2014/main" id="{18B13F0F-2A15-4B4C-8FB4-5ACDDD3E17F5}"/>
              </a:ext>
            </a:extLst>
          </p:cNvPr>
          <p:cNvGraphicFramePr>
            <a:graphicFrameLocks noChangeAspect="1"/>
          </p:cNvGraphicFramePr>
          <p:nvPr>
            <p:extLst>
              <p:ext uri="{D42A27DB-BD31-4B8C-83A1-F6EECF244321}">
                <p14:modId xmlns:p14="http://schemas.microsoft.com/office/powerpoint/2010/main" val="609836373"/>
              </p:ext>
            </p:extLst>
          </p:nvPr>
        </p:nvGraphicFramePr>
        <p:xfrm>
          <a:off x="848450" y="1332820"/>
          <a:ext cx="803275" cy="230187"/>
        </p:xfrm>
        <a:graphic>
          <a:graphicData uri="http://schemas.openxmlformats.org/presentationml/2006/ole">
            <mc:AlternateContent xmlns:mc="http://schemas.openxmlformats.org/markup-compatibility/2006">
              <mc:Choice xmlns:v="urn:schemas-microsoft-com:vml" Requires="v">
                <p:oleObj name="Document" r:id="rId3" imgW="814516" imgH="236897" progId="Word.Document.12">
                  <p:embed/>
                </p:oleObj>
              </mc:Choice>
              <mc:Fallback>
                <p:oleObj name="Document" r:id="rId3" imgW="814516" imgH="236897" progId="Word.Document.12">
                  <p:embed/>
                  <p:pic>
                    <p:nvPicPr>
                      <p:cNvPr id="26" name="オブジェクト 25">
                        <a:extLst>
                          <a:ext uri="{FF2B5EF4-FFF2-40B4-BE49-F238E27FC236}">
                            <a16:creationId xmlns:a16="http://schemas.microsoft.com/office/drawing/2014/main" id="{18B13F0F-2A15-4B4C-8FB4-5ACDDD3E17F5}"/>
                          </a:ext>
                        </a:extLst>
                      </p:cNvPr>
                      <p:cNvPicPr/>
                      <p:nvPr/>
                    </p:nvPicPr>
                    <p:blipFill>
                      <a:blip r:embed="rId4"/>
                      <a:stretch>
                        <a:fillRect/>
                      </a:stretch>
                    </p:blipFill>
                    <p:spPr>
                      <a:xfrm>
                        <a:off x="848450" y="1332820"/>
                        <a:ext cx="803275" cy="230187"/>
                      </a:xfrm>
                      <a:prstGeom prst="rect">
                        <a:avLst/>
                      </a:prstGeom>
                    </p:spPr>
                  </p:pic>
                </p:oleObj>
              </mc:Fallback>
            </mc:AlternateContent>
          </a:graphicData>
        </a:graphic>
      </p:graphicFrame>
      <p:pic>
        <p:nvPicPr>
          <p:cNvPr id="27" name="図 26">
            <a:extLst>
              <a:ext uri="{FF2B5EF4-FFF2-40B4-BE49-F238E27FC236}">
                <a16:creationId xmlns:a16="http://schemas.microsoft.com/office/drawing/2014/main" id="{41F221F7-059E-4E53-AF78-335795D8EBEB}"/>
              </a:ext>
            </a:extLst>
          </p:cNvPr>
          <p:cNvPicPr>
            <a:picLocks noChangeAspect="1"/>
          </p:cNvPicPr>
          <p:nvPr/>
        </p:nvPicPr>
        <p:blipFill>
          <a:blip r:embed="rId5"/>
          <a:stretch>
            <a:fillRect/>
          </a:stretch>
        </p:blipFill>
        <p:spPr>
          <a:xfrm>
            <a:off x="1912107" y="4376419"/>
            <a:ext cx="5319785" cy="1947513"/>
          </a:xfrm>
          <a:prstGeom prst="rect">
            <a:avLst/>
          </a:prstGeom>
        </p:spPr>
      </p:pic>
    </p:spTree>
    <p:extLst>
      <p:ext uri="{BB962C8B-B14F-4D97-AF65-F5344CB8AC3E}">
        <p14:creationId xmlns:p14="http://schemas.microsoft.com/office/powerpoint/2010/main" val="1934964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14</a:t>
            </a:fld>
            <a:endParaRPr kumimoji="1" lang="ja-JP" altLang="en-US"/>
          </a:p>
        </p:txBody>
      </p:sp>
      <p:sp>
        <p:nvSpPr>
          <p:cNvPr id="29" name="タイトル 1">
            <a:extLst>
              <a:ext uri="{FF2B5EF4-FFF2-40B4-BE49-F238E27FC236}">
                <a16:creationId xmlns:a16="http://schemas.microsoft.com/office/drawing/2014/main" id="{A7246330-51FD-47BD-B603-5FDFE78CDCBC}"/>
              </a:ext>
            </a:extLst>
          </p:cNvPr>
          <p:cNvSpPr>
            <a:spLocks noGrp="1"/>
          </p:cNvSpPr>
          <p:nvPr>
            <p:ph type="title"/>
          </p:nvPr>
        </p:nvSpPr>
        <p:spPr>
          <a:xfrm>
            <a:off x="0" y="-28575"/>
            <a:ext cx="9144000" cy="650875"/>
          </a:xfrm>
        </p:spPr>
        <p:txBody>
          <a:bodyPr/>
          <a:lstStyle/>
          <a:p>
            <a:r>
              <a:rPr lang="en-US" altLang="ja-JP"/>
              <a:t>【</a:t>
            </a:r>
            <a:r>
              <a:rPr lang="ja-JP" altLang="en-US"/>
              <a:t>事例</a:t>
            </a:r>
            <a:r>
              <a:rPr lang="en-US" altLang="ja-JP"/>
              <a:t>】</a:t>
            </a:r>
            <a:r>
              <a:rPr lang="ja-JP" altLang="en-US"/>
              <a:t>自主防災組織に参加する仲間を増やす</a:t>
            </a:r>
          </a:p>
        </p:txBody>
      </p:sp>
      <p:sp>
        <p:nvSpPr>
          <p:cNvPr id="10" name="コンテンツ プレースホルダー 4">
            <a:extLst>
              <a:ext uri="{FF2B5EF4-FFF2-40B4-BE49-F238E27FC236}">
                <a16:creationId xmlns:a16="http://schemas.microsoft.com/office/drawing/2014/main" id="{DCC7E4AC-A9D1-434C-8B78-4EDF06B9EF10}"/>
              </a:ext>
            </a:extLst>
          </p:cNvPr>
          <p:cNvSpPr txBox="1">
            <a:spLocks/>
          </p:cNvSpPr>
          <p:nvPr/>
        </p:nvSpPr>
        <p:spPr>
          <a:xfrm>
            <a:off x="409575" y="840977"/>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■子どもも楽しめる訓練で高まる地域の防災意識</a:t>
            </a:r>
            <a:endParaRPr lang="en-US" altLang="ja-JP">
              <a:solidFill>
                <a:srgbClr val="FF2800"/>
              </a:solidFill>
            </a:endParaRPr>
          </a:p>
          <a:p>
            <a:pPr marL="0" indent="0">
              <a:buNone/>
            </a:pPr>
            <a:r>
              <a:rPr lang="ja-JP" altLang="en-US" sz="2000">
                <a:solidFill>
                  <a:schemeClr val="tx1">
                    <a:lumMod val="75000"/>
                    <a:lumOff val="25000"/>
                  </a:schemeClr>
                </a:solidFill>
              </a:rPr>
              <a:t>（石神自主防災会：埼玉県　新座市）</a:t>
            </a: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11" name="正方形/長方形 10">
            <a:extLst>
              <a:ext uri="{FF2B5EF4-FFF2-40B4-BE49-F238E27FC236}">
                <a16:creationId xmlns:a16="http://schemas.microsoft.com/office/drawing/2014/main" id="{B5F855B2-FCEE-4B88-A803-2F1CB4644C26}"/>
              </a:ext>
            </a:extLst>
          </p:cNvPr>
          <p:cNvSpPr/>
          <p:nvPr/>
        </p:nvSpPr>
        <p:spPr>
          <a:xfrm>
            <a:off x="673100" y="1915715"/>
            <a:ext cx="7775554" cy="4715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lgn="just">
              <a:spcAft>
                <a:spcPts val="600"/>
              </a:spcAft>
              <a:buFont typeface="HGPｺﾞｼｯｸE" panose="020B0900000000000000" pitchFamily="50" charset="-128"/>
              <a:buChar cha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石神小学校体育館を利用した「お泊り訓練」を実施</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lgn="just">
              <a:spcAft>
                <a:spcPts val="600"/>
              </a:spcAft>
              <a:buFont typeface="HGPｺﾞｼｯｸE" panose="020B0900000000000000" pitchFamily="50" charset="-128"/>
              <a:buChar cha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お泊り訓練の内容については、誰でも参加しやすい</a:t>
            </a:r>
            <a:b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ソフトな訓練項目、楽しいゲームや子供との災害料理を作る等。</a:t>
            </a:r>
            <a: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PTA</a:t>
            </a: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、親父の会も参加</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スタンプラリー・町会炊き出し班と</a:t>
            </a:r>
            <a:b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子ども達の共同炊事・簡易</a:t>
            </a:r>
            <a:b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ランタンや新聞紙スリッパの</a:t>
            </a:r>
            <a:b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作成・段ボールブロック設置</a:t>
            </a:r>
            <a:b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などを行った</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3" name="テキスト ボックス 12">
            <a:extLst>
              <a:ext uri="{FF2B5EF4-FFF2-40B4-BE49-F238E27FC236}">
                <a16:creationId xmlns:a16="http://schemas.microsoft.com/office/drawing/2014/main" id="{70011267-C37A-41BA-BB95-A1B9842BE2D4}"/>
              </a:ext>
            </a:extLst>
          </p:cNvPr>
          <p:cNvSpPr txBox="1"/>
          <p:nvPr/>
        </p:nvSpPr>
        <p:spPr>
          <a:xfrm>
            <a:off x="673100" y="6181176"/>
            <a:ext cx="2367956" cy="430887"/>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参考：消防庁「自主防災組織の手引」</a:t>
            </a:r>
            <a:endPar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写真：新座市ホームページ</a:t>
            </a:r>
          </a:p>
        </p:txBody>
      </p:sp>
      <p:graphicFrame>
        <p:nvGraphicFramePr>
          <p:cNvPr id="14" name="オブジェクト 13">
            <a:extLst>
              <a:ext uri="{FF2B5EF4-FFF2-40B4-BE49-F238E27FC236}">
                <a16:creationId xmlns:a16="http://schemas.microsoft.com/office/drawing/2014/main" id="{C7DFA782-E326-4D84-9C76-95FCB5D51123}"/>
              </a:ext>
            </a:extLst>
          </p:cNvPr>
          <p:cNvGraphicFramePr>
            <a:graphicFrameLocks noChangeAspect="1"/>
          </p:cNvGraphicFramePr>
          <p:nvPr/>
        </p:nvGraphicFramePr>
        <p:xfrm>
          <a:off x="752656" y="1332820"/>
          <a:ext cx="803275" cy="230187"/>
        </p:xfrm>
        <a:graphic>
          <a:graphicData uri="http://schemas.openxmlformats.org/presentationml/2006/ole">
            <mc:AlternateContent xmlns:mc="http://schemas.openxmlformats.org/markup-compatibility/2006">
              <mc:Choice xmlns:v="urn:schemas-microsoft-com:vml" Requires="v">
                <p:oleObj name="Document" r:id="rId3" imgW="814516" imgH="236897" progId="Word.Document.12">
                  <p:embed/>
                </p:oleObj>
              </mc:Choice>
              <mc:Fallback>
                <p:oleObj name="Document" r:id="rId3" imgW="814516" imgH="236897" progId="Word.Document.12">
                  <p:embed/>
                  <p:pic>
                    <p:nvPicPr>
                      <p:cNvPr id="14" name="オブジェクト 13">
                        <a:extLst>
                          <a:ext uri="{FF2B5EF4-FFF2-40B4-BE49-F238E27FC236}">
                            <a16:creationId xmlns:a16="http://schemas.microsoft.com/office/drawing/2014/main" id="{C7DFA782-E326-4D84-9C76-95FCB5D51123}"/>
                          </a:ext>
                        </a:extLst>
                      </p:cNvPr>
                      <p:cNvPicPr/>
                      <p:nvPr/>
                    </p:nvPicPr>
                    <p:blipFill>
                      <a:blip r:embed="rId4"/>
                      <a:stretch>
                        <a:fillRect/>
                      </a:stretch>
                    </p:blipFill>
                    <p:spPr>
                      <a:xfrm>
                        <a:off x="752656" y="1332820"/>
                        <a:ext cx="803275" cy="230187"/>
                      </a:xfrm>
                      <a:prstGeom prst="rect">
                        <a:avLst/>
                      </a:prstGeom>
                    </p:spPr>
                  </p:pic>
                </p:oleObj>
              </mc:Fallback>
            </mc:AlternateContent>
          </a:graphicData>
        </a:graphic>
      </p:graphicFrame>
      <p:pic>
        <p:nvPicPr>
          <p:cNvPr id="16" name="図 15">
            <a:extLst>
              <a:ext uri="{FF2B5EF4-FFF2-40B4-BE49-F238E27FC236}">
                <a16:creationId xmlns:a16="http://schemas.microsoft.com/office/drawing/2014/main" id="{9AEF2FE5-09B8-4080-BA91-11DCF1F8308C}"/>
              </a:ext>
            </a:extLst>
          </p:cNvPr>
          <p:cNvPicPr>
            <a:picLocks noChangeAspect="1"/>
          </p:cNvPicPr>
          <p:nvPr/>
        </p:nvPicPr>
        <p:blipFill>
          <a:blip r:embed="rId5"/>
          <a:stretch>
            <a:fillRect/>
          </a:stretch>
        </p:blipFill>
        <p:spPr>
          <a:xfrm>
            <a:off x="4986488" y="4061737"/>
            <a:ext cx="3128812" cy="2342238"/>
          </a:xfrm>
          <a:prstGeom prst="rect">
            <a:avLst/>
          </a:prstGeom>
        </p:spPr>
      </p:pic>
    </p:spTree>
    <p:extLst>
      <p:ext uri="{BB962C8B-B14F-4D97-AF65-F5344CB8AC3E}">
        <p14:creationId xmlns:p14="http://schemas.microsoft.com/office/powerpoint/2010/main" val="3376986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15</a:t>
            </a:fld>
            <a:endParaRPr kumimoji="1" lang="ja-JP" altLang="en-US"/>
          </a:p>
        </p:txBody>
      </p:sp>
      <p:sp>
        <p:nvSpPr>
          <p:cNvPr id="29" name="タイトル 1">
            <a:extLst>
              <a:ext uri="{FF2B5EF4-FFF2-40B4-BE49-F238E27FC236}">
                <a16:creationId xmlns:a16="http://schemas.microsoft.com/office/drawing/2014/main" id="{A7246330-51FD-47BD-B603-5FDFE78CDCBC}"/>
              </a:ext>
            </a:extLst>
          </p:cNvPr>
          <p:cNvSpPr>
            <a:spLocks noGrp="1"/>
          </p:cNvSpPr>
          <p:nvPr>
            <p:ph type="title"/>
          </p:nvPr>
        </p:nvSpPr>
        <p:spPr>
          <a:xfrm>
            <a:off x="0" y="-28575"/>
            <a:ext cx="9144000" cy="650875"/>
          </a:xfrm>
        </p:spPr>
        <p:txBody>
          <a:bodyPr/>
          <a:lstStyle/>
          <a:p>
            <a:r>
              <a:rPr lang="en-US" altLang="ja-JP"/>
              <a:t>【</a:t>
            </a:r>
            <a:r>
              <a:rPr lang="ja-JP" altLang="en-US"/>
              <a:t>事例</a:t>
            </a:r>
            <a:r>
              <a:rPr lang="en-US" altLang="ja-JP"/>
              <a:t>】</a:t>
            </a:r>
            <a:r>
              <a:rPr lang="ja-JP" altLang="en-US"/>
              <a:t>自主防災組織に参加する仲間を増やす</a:t>
            </a:r>
          </a:p>
        </p:txBody>
      </p:sp>
      <p:sp>
        <p:nvSpPr>
          <p:cNvPr id="10" name="コンテンツ プレースホルダー 4">
            <a:extLst>
              <a:ext uri="{FF2B5EF4-FFF2-40B4-BE49-F238E27FC236}">
                <a16:creationId xmlns:a16="http://schemas.microsoft.com/office/drawing/2014/main" id="{DCC7E4AC-A9D1-434C-8B78-4EDF06B9EF10}"/>
              </a:ext>
            </a:extLst>
          </p:cNvPr>
          <p:cNvSpPr txBox="1">
            <a:spLocks/>
          </p:cNvSpPr>
          <p:nvPr/>
        </p:nvSpPr>
        <p:spPr>
          <a:xfrm>
            <a:off x="409575" y="840977"/>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■平常時に楽しく活動している事例</a:t>
            </a:r>
            <a:endParaRPr lang="en-US" altLang="ja-JP">
              <a:solidFill>
                <a:srgbClr val="FF2800"/>
              </a:solidFill>
            </a:endParaRPr>
          </a:p>
          <a:p>
            <a:pPr marL="0" indent="0">
              <a:buNone/>
            </a:pPr>
            <a:r>
              <a:rPr lang="ja-JP" altLang="en-US" sz="2000">
                <a:solidFill>
                  <a:schemeClr val="tx1">
                    <a:lumMod val="75000"/>
                    <a:lumOff val="25000"/>
                  </a:schemeClr>
                </a:solidFill>
              </a:rPr>
              <a:t>（加古川グリーンシティ防災会：兵庫県　加古川市）</a:t>
            </a: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11" name="正方形/長方形 10">
            <a:extLst>
              <a:ext uri="{FF2B5EF4-FFF2-40B4-BE49-F238E27FC236}">
                <a16:creationId xmlns:a16="http://schemas.microsoft.com/office/drawing/2014/main" id="{B5F855B2-FCEE-4B88-A803-2F1CB4644C26}"/>
              </a:ext>
            </a:extLst>
          </p:cNvPr>
          <p:cNvSpPr/>
          <p:nvPr/>
        </p:nvSpPr>
        <p:spPr>
          <a:xfrm>
            <a:off x="673100" y="1915715"/>
            <a:ext cx="7775554" cy="4715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spcAft>
                <a:spcPts val="600"/>
              </a:spcAft>
              <a:buFont typeface="HGPｺﾞｼｯｸE" panose="020B0900000000000000" pitchFamily="50" charset="-128"/>
              <a:buChar cha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炊き出し訓練を兼ねた楽しいイベントの実施</a:t>
            </a:r>
          </a:p>
          <a:p>
            <a:pPr>
              <a:spcAft>
                <a:spcPts val="600"/>
              </a:spcAft>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    夏祭りでの「イカ焼き機」を使った食べ物の提供や</a:t>
            </a:r>
            <a:b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    </a:t>
            </a: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「ふれあい餅つき大会」の実施</a:t>
            </a:r>
          </a:p>
          <a:p>
            <a:pPr marL="342900" indent="-342900">
              <a:spcAft>
                <a:spcPts val="600"/>
              </a:spcAft>
              <a:buFont typeface="HGPｺﾞｼｯｸE" panose="020B0900000000000000" pitchFamily="50" charset="-128"/>
              <a:buChar cha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楽しいイベントでの子どもと防災会の交流</a:t>
            </a:r>
          </a:p>
          <a:p>
            <a:pPr>
              <a:spcAft>
                <a:spcPts val="600"/>
              </a:spcAft>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   子供に防災会の人の顔を覚えて</a:t>
            </a:r>
            <a:b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   </a:t>
            </a: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もらうために、サッカーワールド</a:t>
            </a:r>
            <a:b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   </a:t>
            </a: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カップの「パブリックビューイング」や</a:t>
            </a:r>
            <a:b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 </a:t>
            </a: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　マンション内を子どもと一緒に</a:t>
            </a:r>
            <a:b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   </a:t>
            </a: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夜回りする「防災パトロール隊」等の</a:t>
            </a:r>
            <a:b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　 子どもが楽しめるイベントの実施　</a:t>
            </a:r>
          </a:p>
        </p:txBody>
      </p:sp>
      <p:sp>
        <p:nvSpPr>
          <p:cNvPr id="13" name="テキスト ボックス 12">
            <a:extLst>
              <a:ext uri="{FF2B5EF4-FFF2-40B4-BE49-F238E27FC236}">
                <a16:creationId xmlns:a16="http://schemas.microsoft.com/office/drawing/2014/main" id="{70011267-C37A-41BA-BB95-A1B9842BE2D4}"/>
              </a:ext>
            </a:extLst>
          </p:cNvPr>
          <p:cNvSpPr txBox="1"/>
          <p:nvPr/>
        </p:nvSpPr>
        <p:spPr>
          <a:xfrm>
            <a:off x="673100" y="6362070"/>
            <a:ext cx="3727302"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参考：消防庁「自主防災組織の手引」（平成</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23</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年</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3</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月改訂版）</a:t>
            </a:r>
            <a:endPar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pic>
        <p:nvPicPr>
          <p:cNvPr id="9" name="Picture 2">
            <a:extLst>
              <a:ext uri="{FF2B5EF4-FFF2-40B4-BE49-F238E27FC236}">
                <a16:creationId xmlns:a16="http://schemas.microsoft.com/office/drawing/2014/main" id="{82B3A3F9-727E-444C-90E0-E8E55CF58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8957" y="3779734"/>
            <a:ext cx="24288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90EEDF3F-7624-459D-A4E7-0EF649DF4B37}"/>
              </a:ext>
            </a:extLst>
          </p:cNvPr>
          <p:cNvSpPr/>
          <p:nvPr/>
        </p:nvSpPr>
        <p:spPr>
          <a:xfrm>
            <a:off x="5932307" y="5800622"/>
            <a:ext cx="2367956" cy="830997"/>
          </a:xfrm>
          <a:prstGeom prst="rect">
            <a:avLst/>
          </a:prstGeom>
        </p:spPr>
        <p:txBody>
          <a:bodyPr wrap="square">
            <a:spAutoFit/>
          </a:bodyPr>
          <a:lstStyle/>
          <a:p>
            <a:pPr algn="ctr" eaLnBrk="1" fontAlgn="auto" hangingPunct="1">
              <a:spcBef>
                <a:spcPts val="0"/>
              </a:spcBef>
              <a:spcAft>
                <a:spcPts val="0"/>
              </a:spcAft>
              <a:defRPr/>
            </a:pPr>
            <a:r>
              <a:rPr lang="ja-JP" altLang="en-US" sz="1600">
                <a:solidFill>
                  <a:srgbClr val="404040"/>
                </a:solidFill>
                <a:latin typeface="HGPｺﾞｼｯｸE" panose="020B0900000000000000" pitchFamily="50" charset="-128"/>
                <a:ea typeface="HGPｺﾞｼｯｸE" panose="020B0900000000000000" pitchFamily="50" charset="-128"/>
              </a:rPr>
              <a:t>イカ焼き機</a:t>
            </a:r>
            <a:endParaRPr lang="en-US" altLang="ja-JP" sz="1600">
              <a:solidFill>
                <a:srgbClr val="404040"/>
              </a:solidFill>
              <a:latin typeface="HGPｺﾞｼｯｸE" panose="020B0900000000000000" pitchFamily="50" charset="-128"/>
              <a:ea typeface="HGPｺﾞｼｯｸE" panose="020B0900000000000000" pitchFamily="50" charset="-128"/>
            </a:endParaRPr>
          </a:p>
          <a:p>
            <a:pPr marL="180975" indent="-180975" eaLnBrk="1" fontAlgn="auto" hangingPunct="1">
              <a:spcBef>
                <a:spcPts val="0"/>
              </a:spcBef>
              <a:spcAft>
                <a:spcPts val="0"/>
              </a:spcAft>
              <a:defRPr/>
            </a:pPr>
            <a:r>
              <a:rPr lang="ja-JP" altLang="en-US" sz="1600">
                <a:solidFill>
                  <a:srgbClr val="404040"/>
                </a:solidFill>
                <a:latin typeface="HGPｺﾞｼｯｸE" panose="020B0900000000000000" pitchFamily="50" charset="-128"/>
                <a:ea typeface="HGPｺﾞｼｯｸE" panose="020B0900000000000000" pitchFamily="50" charset="-128"/>
              </a:rPr>
              <a:t>（様々な食材を素早く焼くことができる調理器具）</a:t>
            </a:r>
          </a:p>
        </p:txBody>
      </p:sp>
      <p:sp>
        <p:nvSpPr>
          <p:cNvPr id="2" name="テキスト ボックス 1">
            <a:extLst>
              <a:ext uri="{FF2B5EF4-FFF2-40B4-BE49-F238E27FC236}">
                <a16:creationId xmlns:a16="http://schemas.microsoft.com/office/drawing/2014/main" id="{A22AACBE-25C2-4EA4-8863-D93D736399CA}"/>
              </a:ext>
            </a:extLst>
          </p:cNvPr>
          <p:cNvSpPr txBox="1"/>
          <p:nvPr/>
        </p:nvSpPr>
        <p:spPr>
          <a:xfrm>
            <a:off x="681809" y="1315184"/>
            <a:ext cx="849913" cy="230832"/>
          </a:xfrm>
          <a:prstGeom prst="rect">
            <a:avLst/>
          </a:prstGeom>
          <a:noFill/>
        </p:spPr>
        <p:txBody>
          <a:bodyPr wrap="none" rtlCol="0">
            <a:spAutoFit/>
          </a:bodyPr>
          <a:lstStyle/>
          <a:p>
            <a:r>
              <a:rPr kumimoji="1" lang="ja-JP" altLang="en-US" sz="900">
                <a:solidFill>
                  <a:srgbClr val="404040"/>
                </a:solidFill>
                <a:latin typeface="HGPｺﾞｼｯｸE" panose="020B0900000000000000" pitchFamily="50" charset="-128"/>
                <a:ea typeface="HGPｺﾞｼｯｸE" panose="020B0900000000000000" pitchFamily="50" charset="-128"/>
              </a:rPr>
              <a:t>か　 こ   がわ</a:t>
            </a:r>
          </a:p>
        </p:txBody>
      </p:sp>
    </p:spTree>
    <p:extLst>
      <p:ext uri="{BB962C8B-B14F-4D97-AF65-F5344CB8AC3E}">
        <p14:creationId xmlns:p14="http://schemas.microsoft.com/office/powerpoint/2010/main" val="1905618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p:txBody>
          <a:bodyPr/>
          <a:lstStyle/>
          <a:p>
            <a:r>
              <a:rPr lang="en-US" altLang="ja-JP"/>
              <a:t>【</a:t>
            </a:r>
            <a:r>
              <a:rPr lang="ja-JP" altLang="en-US"/>
              <a:t>事例</a:t>
            </a:r>
            <a:r>
              <a:rPr lang="en-US" altLang="ja-JP"/>
              <a:t>】</a:t>
            </a:r>
            <a:r>
              <a:rPr lang="ja-JP" altLang="en-US"/>
              <a:t>自主防災組織に参加する仲間を増やす</a:t>
            </a:r>
            <a:endParaRPr kumimoji="1" lang="ja-JP" altLang="en-US"/>
          </a:p>
        </p:txBody>
      </p:sp>
      <p:sp>
        <p:nvSpPr>
          <p:cNvPr id="7"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409575" y="840977"/>
            <a:ext cx="8455456"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solidFill>
                  <a:srgbClr val="FF2800"/>
                </a:solidFill>
              </a:rPr>
              <a:t>■防災女子会の活動</a:t>
            </a:r>
            <a:endParaRPr lang="en-US" altLang="ja-JP" dirty="0">
              <a:solidFill>
                <a:srgbClr val="FF2800"/>
              </a:solidFill>
            </a:endParaRPr>
          </a:p>
          <a:p>
            <a:pPr marL="0" indent="0">
              <a:buNone/>
            </a:pPr>
            <a:r>
              <a:rPr lang="ja-JP" altLang="en-US" sz="2000" dirty="0">
                <a:solidFill>
                  <a:schemeClr val="tx1">
                    <a:lumMod val="75000"/>
                    <a:lumOff val="25000"/>
                  </a:schemeClr>
                </a:solidFill>
              </a:rPr>
              <a:t>（</a:t>
            </a:r>
            <a:r>
              <a:rPr lang="zh-TW" altLang="en-US" sz="2000" dirty="0">
                <a:solidFill>
                  <a:schemeClr val="tx1">
                    <a:lumMod val="75000"/>
                    <a:lumOff val="25000"/>
                  </a:schemeClr>
                </a:solidFill>
              </a:rPr>
              <a:t>秦地区自主防災組織連絡協議会</a:t>
            </a:r>
            <a:r>
              <a:rPr lang="ja-JP" altLang="en-US" sz="2000" dirty="0">
                <a:solidFill>
                  <a:schemeClr val="tx1">
                    <a:lumMod val="75000"/>
                    <a:lumOff val="25000"/>
                  </a:schemeClr>
                </a:solidFill>
              </a:rPr>
              <a:t>：高知県　高知市）</a:t>
            </a:r>
            <a:br>
              <a:rPr lang="en-US" altLang="ja-JP" sz="2000" dirty="0">
                <a:solidFill>
                  <a:schemeClr val="tx1">
                    <a:lumMod val="75000"/>
                    <a:lumOff val="25000"/>
                  </a:schemeClr>
                </a:solidFill>
              </a:rPr>
            </a:br>
            <a:endParaRPr lang="ja-JP" altLang="en-US" sz="2000" dirty="0">
              <a:solidFill>
                <a:schemeClr val="tx1">
                  <a:lumMod val="75000"/>
                  <a:lumOff val="25000"/>
                </a:schemeClr>
              </a:solidFill>
            </a:endParaRPr>
          </a:p>
          <a:p>
            <a:endParaRPr lang="ja-JP" altLang="en-US" dirty="0">
              <a:solidFill>
                <a:schemeClr val="tx1">
                  <a:lumMod val="75000"/>
                  <a:lumOff val="25000"/>
                </a:schemeClr>
              </a:solidFill>
            </a:endParaRPr>
          </a:p>
        </p:txBody>
      </p:sp>
      <p:sp>
        <p:nvSpPr>
          <p:cNvPr id="12" name="コンテンツ プレースホルダー 4">
            <a:extLst>
              <a:ext uri="{FF2B5EF4-FFF2-40B4-BE49-F238E27FC236}">
                <a16:creationId xmlns:a16="http://schemas.microsoft.com/office/drawing/2014/main" id="{524FED63-2E28-4C38-8655-96DE6C164B10}"/>
              </a:ext>
            </a:extLst>
          </p:cNvPr>
          <p:cNvSpPr txBox="1">
            <a:spLocks/>
          </p:cNvSpPr>
          <p:nvPr/>
        </p:nvSpPr>
        <p:spPr>
          <a:xfrm>
            <a:off x="409575" y="3742994"/>
            <a:ext cx="8455456" cy="2981715"/>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solidFill>
                  <a:srgbClr val="FF2800"/>
                </a:solidFill>
              </a:rPr>
              <a:t>■誰でも参加しやすい組織作り</a:t>
            </a:r>
            <a:endParaRPr lang="en-US" altLang="ja-JP" dirty="0">
              <a:solidFill>
                <a:srgbClr val="FF2800"/>
              </a:solidFill>
            </a:endParaRPr>
          </a:p>
          <a:p>
            <a:pPr marL="0" indent="0">
              <a:buNone/>
            </a:pPr>
            <a:r>
              <a:rPr lang="ja-JP" altLang="en-US" sz="2000" dirty="0">
                <a:solidFill>
                  <a:schemeClr val="tx1">
                    <a:lumMod val="75000"/>
                    <a:lumOff val="25000"/>
                  </a:schemeClr>
                </a:solidFill>
              </a:rPr>
              <a:t>（川向防災会：高知県　安芸市）</a:t>
            </a:r>
            <a:br>
              <a:rPr lang="en-US" altLang="ja-JP" sz="2000" dirty="0">
                <a:solidFill>
                  <a:schemeClr val="tx1">
                    <a:lumMod val="75000"/>
                    <a:lumOff val="25000"/>
                  </a:schemeClr>
                </a:solidFill>
              </a:rPr>
            </a:br>
            <a:endParaRPr lang="ja-JP" altLang="en-US" sz="2000" dirty="0">
              <a:solidFill>
                <a:schemeClr val="tx1">
                  <a:lumMod val="75000"/>
                  <a:lumOff val="25000"/>
                </a:schemeClr>
              </a:solidFill>
            </a:endParaRPr>
          </a:p>
          <a:p>
            <a:endParaRPr lang="ja-JP" altLang="en-US" dirty="0">
              <a:solidFill>
                <a:schemeClr val="tx1">
                  <a:lumMod val="75000"/>
                  <a:lumOff val="25000"/>
                </a:schemeClr>
              </a:solidFill>
            </a:endParaRPr>
          </a:p>
        </p:txBody>
      </p:sp>
      <p:sp>
        <p:nvSpPr>
          <p:cNvPr id="13" name="正方形/長方形 12">
            <a:extLst>
              <a:ext uri="{FF2B5EF4-FFF2-40B4-BE49-F238E27FC236}">
                <a16:creationId xmlns:a16="http://schemas.microsoft.com/office/drawing/2014/main" id="{33246749-B874-457E-B2DE-C9B023658976}"/>
              </a:ext>
            </a:extLst>
          </p:cNvPr>
          <p:cNvSpPr/>
          <p:nvPr/>
        </p:nvSpPr>
        <p:spPr>
          <a:xfrm>
            <a:off x="673100" y="4729079"/>
            <a:ext cx="7927975" cy="1884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役員の約半数が女性で、防災に女性の視点を取り入れている</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女性が無理なく活動に参加できる仕組み作りに尽力</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防災訓練の役割を原則性別で分けず、災害時に誰でもできるように役割りを割り振る</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5" name="テキスト ボックス 14">
            <a:extLst>
              <a:ext uri="{FF2B5EF4-FFF2-40B4-BE49-F238E27FC236}">
                <a16:creationId xmlns:a16="http://schemas.microsoft.com/office/drawing/2014/main" id="{D32AFE7B-0E18-41C6-A24D-9FC4AACB2410}"/>
              </a:ext>
            </a:extLst>
          </p:cNvPr>
          <p:cNvSpPr txBox="1"/>
          <p:nvPr/>
        </p:nvSpPr>
        <p:spPr>
          <a:xfrm>
            <a:off x="673099" y="6377459"/>
            <a:ext cx="6813551" cy="261610"/>
          </a:xfrm>
          <a:prstGeom prst="rect">
            <a:avLst/>
          </a:prstGeom>
          <a:noFill/>
        </p:spPr>
        <p:txBody>
          <a:bodyPr wrap="square" rtlCol="0">
            <a:spAutoFit/>
          </a:bodyPr>
          <a:lstStyle/>
          <a:p>
            <a:r>
              <a:rPr kumimoji="1" lang="ja-JP" altLang="en-US" sz="1100">
                <a:solidFill>
                  <a:srgbClr val="404040"/>
                </a:solidFill>
                <a:latin typeface="HGPｺﾞｼｯｸE" panose="020B0900000000000000" pitchFamily="50" charset="-128"/>
                <a:ea typeface="HGPｺﾞｼｯｸE" panose="020B0900000000000000" pitchFamily="50" charset="-128"/>
              </a:rPr>
              <a:t>参考：高知県「自主防災活動事例集」、内閣府「女性が力を発揮するこれからの地域防災　ノウハウ・活動事例集」</a:t>
            </a:r>
          </a:p>
        </p:txBody>
      </p:sp>
      <p:graphicFrame>
        <p:nvGraphicFramePr>
          <p:cNvPr id="5" name="オブジェクト 4">
            <a:extLst>
              <a:ext uri="{FF2B5EF4-FFF2-40B4-BE49-F238E27FC236}">
                <a16:creationId xmlns:a16="http://schemas.microsoft.com/office/drawing/2014/main" id="{74260ED8-1DBF-4CCE-899C-AA32F5F39035}"/>
              </a:ext>
            </a:extLst>
          </p:cNvPr>
          <p:cNvGraphicFramePr>
            <a:graphicFrameLocks noChangeAspect="1"/>
          </p:cNvGraphicFramePr>
          <p:nvPr>
            <p:extLst>
              <p:ext uri="{D42A27DB-BD31-4B8C-83A1-F6EECF244321}">
                <p14:modId xmlns:p14="http://schemas.microsoft.com/office/powerpoint/2010/main" val="1846280746"/>
              </p:ext>
            </p:extLst>
          </p:nvPr>
        </p:nvGraphicFramePr>
        <p:xfrm>
          <a:off x="676275" y="1285875"/>
          <a:ext cx="461963" cy="322263"/>
        </p:xfrm>
        <a:graphic>
          <a:graphicData uri="http://schemas.openxmlformats.org/presentationml/2006/ole">
            <mc:AlternateContent xmlns:mc="http://schemas.openxmlformats.org/markup-compatibility/2006">
              <mc:Choice xmlns:v="urn:schemas-microsoft-com:vml" Requires="v">
                <p:oleObj name="Document" r:id="rId3" imgW="323778" imgH="228239" progId="Word.Document.12">
                  <p:embed/>
                </p:oleObj>
              </mc:Choice>
              <mc:Fallback>
                <p:oleObj name="Document" r:id="rId3" imgW="323778" imgH="228239" progId="Word.Document.12">
                  <p:embed/>
                  <p:pic>
                    <p:nvPicPr>
                      <p:cNvPr id="5" name="オブジェクト 4">
                        <a:extLst>
                          <a:ext uri="{FF2B5EF4-FFF2-40B4-BE49-F238E27FC236}">
                            <a16:creationId xmlns:a16="http://schemas.microsoft.com/office/drawing/2014/main" id="{74260ED8-1DBF-4CCE-899C-AA32F5F39035}"/>
                          </a:ext>
                        </a:extLst>
                      </p:cNvPr>
                      <p:cNvPicPr/>
                      <p:nvPr/>
                    </p:nvPicPr>
                    <p:blipFill>
                      <a:blip r:embed="rId4"/>
                      <a:stretch>
                        <a:fillRect/>
                      </a:stretch>
                    </p:blipFill>
                    <p:spPr>
                      <a:xfrm>
                        <a:off x="676275" y="1285875"/>
                        <a:ext cx="461963" cy="322263"/>
                      </a:xfrm>
                      <a:prstGeom prst="rect">
                        <a:avLst/>
                      </a:prstGeom>
                    </p:spPr>
                  </p:pic>
                </p:oleObj>
              </mc:Fallback>
            </mc:AlternateContent>
          </a:graphicData>
        </a:graphic>
      </p:graphicFrame>
      <p:graphicFrame>
        <p:nvGraphicFramePr>
          <p:cNvPr id="16" name="オブジェクト 15">
            <a:extLst>
              <a:ext uri="{FF2B5EF4-FFF2-40B4-BE49-F238E27FC236}">
                <a16:creationId xmlns:a16="http://schemas.microsoft.com/office/drawing/2014/main" id="{30A5A7C8-6182-4CC6-B3E8-D07511E6F00A}"/>
              </a:ext>
            </a:extLst>
          </p:cNvPr>
          <p:cNvGraphicFramePr>
            <a:graphicFrameLocks noChangeAspect="1"/>
          </p:cNvGraphicFramePr>
          <p:nvPr>
            <p:extLst>
              <p:ext uri="{D42A27DB-BD31-4B8C-83A1-F6EECF244321}">
                <p14:modId xmlns:p14="http://schemas.microsoft.com/office/powerpoint/2010/main" val="2072707166"/>
              </p:ext>
            </p:extLst>
          </p:nvPr>
        </p:nvGraphicFramePr>
        <p:xfrm>
          <a:off x="673099" y="4230360"/>
          <a:ext cx="1477963" cy="331787"/>
        </p:xfrm>
        <a:graphic>
          <a:graphicData uri="http://schemas.openxmlformats.org/presentationml/2006/ole">
            <mc:AlternateContent xmlns:mc="http://schemas.openxmlformats.org/markup-compatibility/2006">
              <mc:Choice xmlns:v="urn:schemas-microsoft-com:vml" Requires="v">
                <p:oleObj name="Document" r:id="rId5" imgW="1226545" imgH="277481" progId="Word.Document.12">
                  <p:embed/>
                </p:oleObj>
              </mc:Choice>
              <mc:Fallback>
                <p:oleObj name="Document" r:id="rId5" imgW="1226545" imgH="277481" progId="Word.Document.12">
                  <p:embed/>
                  <p:pic>
                    <p:nvPicPr>
                      <p:cNvPr id="16" name="オブジェクト 15">
                        <a:extLst>
                          <a:ext uri="{FF2B5EF4-FFF2-40B4-BE49-F238E27FC236}">
                            <a16:creationId xmlns:a16="http://schemas.microsoft.com/office/drawing/2014/main" id="{30A5A7C8-6182-4CC6-B3E8-D07511E6F00A}"/>
                          </a:ext>
                        </a:extLst>
                      </p:cNvPr>
                      <p:cNvPicPr/>
                      <p:nvPr/>
                    </p:nvPicPr>
                    <p:blipFill>
                      <a:blip r:embed="rId6"/>
                      <a:stretch>
                        <a:fillRect/>
                      </a:stretch>
                    </p:blipFill>
                    <p:spPr>
                      <a:xfrm>
                        <a:off x="673099" y="4230360"/>
                        <a:ext cx="1477963" cy="331787"/>
                      </a:xfrm>
                      <a:prstGeom prst="rect">
                        <a:avLst/>
                      </a:prstGeom>
                    </p:spPr>
                  </p:pic>
                </p:oleObj>
              </mc:Fallback>
            </mc:AlternateContent>
          </a:graphicData>
        </a:graphic>
      </p:graphicFrame>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p:txBody>
          <a:bodyPr/>
          <a:lstStyle/>
          <a:p>
            <a:fld id="{48C0FCB9-D989-46F1-965E-624BDAC7E129}" type="slidenum">
              <a:rPr kumimoji="1" lang="ja-JP" altLang="en-US" smtClean="0"/>
              <a:pPr/>
              <a:t>16</a:t>
            </a:fld>
            <a:endParaRPr kumimoji="1" lang="ja-JP" altLang="en-US"/>
          </a:p>
        </p:txBody>
      </p:sp>
      <p:sp>
        <p:nvSpPr>
          <p:cNvPr id="8" name="正方形/長方形 7">
            <a:extLst>
              <a:ext uri="{FF2B5EF4-FFF2-40B4-BE49-F238E27FC236}">
                <a16:creationId xmlns:a16="http://schemas.microsoft.com/office/drawing/2014/main" id="{2086BBD0-C758-43E9-967E-3FA3B81994F2}"/>
              </a:ext>
            </a:extLst>
          </p:cNvPr>
          <p:cNvSpPr/>
          <p:nvPr/>
        </p:nvSpPr>
        <p:spPr>
          <a:xfrm>
            <a:off x="673100" y="1915714"/>
            <a:ext cx="7927975" cy="1781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災害時における女性ならではの課題を見つけ、</a:t>
            </a:r>
            <a:br>
              <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解決策を検討することを目的とした「女子会」を発足</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会や活動を続ける中で、男女問わず、様々な</a:t>
            </a:r>
            <a:br>
              <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職種や経験を積んだ人が集まっている</a:t>
            </a:r>
          </a:p>
        </p:txBody>
      </p:sp>
      <p:sp>
        <p:nvSpPr>
          <p:cNvPr id="3" name="テキスト ボックス 2">
            <a:extLst>
              <a:ext uri="{FF2B5EF4-FFF2-40B4-BE49-F238E27FC236}">
                <a16:creationId xmlns:a16="http://schemas.microsoft.com/office/drawing/2014/main" id="{6A839077-C588-48ED-847B-2880B510E75C}"/>
              </a:ext>
            </a:extLst>
          </p:cNvPr>
          <p:cNvSpPr txBox="1"/>
          <p:nvPr/>
        </p:nvSpPr>
        <p:spPr>
          <a:xfrm>
            <a:off x="695346" y="3391726"/>
            <a:ext cx="2371162" cy="261610"/>
          </a:xfrm>
          <a:prstGeom prst="rect">
            <a:avLst/>
          </a:prstGeom>
          <a:noFill/>
        </p:spPr>
        <p:txBody>
          <a:bodyPr wrap="none" rtlCol="0">
            <a:spAutoFit/>
          </a:bodyPr>
          <a:lstStyle/>
          <a:p>
            <a:r>
              <a:rPr kumimoji="1" lang="ja-JP" altLang="en-US" sz="1100">
                <a:solidFill>
                  <a:srgbClr val="404040"/>
                </a:solidFill>
                <a:latin typeface="HGPｺﾞｼｯｸE" panose="020B0900000000000000" pitchFamily="50" charset="-128"/>
                <a:ea typeface="HGPｺﾞｼｯｸE" panose="020B0900000000000000" pitchFamily="50" charset="-128"/>
              </a:rPr>
              <a:t>参考：高知県「自主防災活動事例集」</a:t>
            </a:r>
          </a:p>
        </p:txBody>
      </p:sp>
      <p:pic>
        <p:nvPicPr>
          <p:cNvPr id="19" name="図 18">
            <a:extLst>
              <a:ext uri="{FF2B5EF4-FFF2-40B4-BE49-F238E27FC236}">
                <a16:creationId xmlns:a16="http://schemas.microsoft.com/office/drawing/2014/main" id="{84341692-9D48-9B1F-3DA1-26FAFD053F1A}"/>
              </a:ext>
            </a:extLst>
          </p:cNvPr>
          <p:cNvPicPr>
            <a:picLocks noChangeAspect="1"/>
          </p:cNvPicPr>
          <p:nvPr/>
        </p:nvPicPr>
        <p:blipFill rotWithShape="1">
          <a:blip r:embed="rId7"/>
          <a:srcRect l="2067" t="3663" r="7413" b="6029"/>
          <a:stretch/>
        </p:blipFill>
        <p:spPr>
          <a:xfrm>
            <a:off x="6697344" y="2102280"/>
            <a:ext cx="1800699" cy="1378236"/>
          </a:xfrm>
          <a:prstGeom prst="rect">
            <a:avLst/>
          </a:prstGeom>
          <a:ln>
            <a:solidFill>
              <a:schemeClr val="tx1"/>
            </a:solidFill>
          </a:ln>
        </p:spPr>
      </p:pic>
    </p:spTree>
    <p:extLst>
      <p:ext uri="{BB962C8B-B14F-4D97-AF65-F5344CB8AC3E}">
        <p14:creationId xmlns:p14="http://schemas.microsoft.com/office/powerpoint/2010/main" val="79477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17</a:t>
            </a:fld>
            <a:endParaRPr kumimoji="1" lang="ja-JP" altLang="en-US"/>
          </a:p>
        </p:txBody>
      </p:sp>
      <p:sp>
        <p:nvSpPr>
          <p:cNvPr id="29" name="タイトル 1">
            <a:extLst>
              <a:ext uri="{FF2B5EF4-FFF2-40B4-BE49-F238E27FC236}">
                <a16:creationId xmlns:a16="http://schemas.microsoft.com/office/drawing/2014/main" id="{A7246330-51FD-47BD-B603-5FDFE78CDCBC}"/>
              </a:ext>
            </a:extLst>
          </p:cNvPr>
          <p:cNvSpPr>
            <a:spLocks noGrp="1"/>
          </p:cNvSpPr>
          <p:nvPr>
            <p:ph type="title"/>
          </p:nvPr>
        </p:nvSpPr>
        <p:spPr>
          <a:xfrm>
            <a:off x="0" y="-28575"/>
            <a:ext cx="9144000" cy="650875"/>
          </a:xfrm>
        </p:spPr>
        <p:txBody>
          <a:bodyPr/>
          <a:lstStyle/>
          <a:p>
            <a:r>
              <a:rPr lang="en-US" altLang="ja-JP"/>
              <a:t>【</a:t>
            </a:r>
            <a:r>
              <a:rPr lang="ja-JP" altLang="en-US"/>
              <a:t>事例</a:t>
            </a:r>
            <a:r>
              <a:rPr lang="en-US" altLang="ja-JP"/>
              <a:t>】</a:t>
            </a:r>
            <a:r>
              <a:rPr lang="ja-JP" altLang="en-US"/>
              <a:t>防災ゲーム（子ども向け）</a:t>
            </a:r>
          </a:p>
        </p:txBody>
      </p:sp>
      <p:sp>
        <p:nvSpPr>
          <p:cNvPr id="10" name="コンテンツ プレースホルダー 4">
            <a:extLst>
              <a:ext uri="{FF2B5EF4-FFF2-40B4-BE49-F238E27FC236}">
                <a16:creationId xmlns:a16="http://schemas.microsoft.com/office/drawing/2014/main" id="{DCC7E4AC-A9D1-434C-8B78-4EDF06B9EF10}"/>
              </a:ext>
            </a:extLst>
          </p:cNvPr>
          <p:cNvSpPr txBox="1">
            <a:spLocks/>
          </p:cNvSpPr>
          <p:nvPr/>
        </p:nvSpPr>
        <p:spPr>
          <a:xfrm>
            <a:off x="409575" y="840977"/>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■このつぎなにがおきるかな？</a:t>
            </a:r>
            <a:endParaRPr lang="en-US" altLang="ja-JP">
              <a:solidFill>
                <a:srgbClr val="FF2800"/>
              </a:solidFill>
            </a:endParaRPr>
          </a:p>
          <a:p>
            <a:pPr marL="0" indent="0">
              <a:buNone/>
            </a:pPr>
            <a:r>
              <a:rPr lang="ja-JP" altLang="en-US" sz="2000">
                <a:solidFill>
                  <a:schemeClr val="tx1">
                    <a:lumMod val="75000"/>
                    <a:lumOff val="25000"/>
                  </a:schemeClr>
                </a:solidFill>
              </a:rPr>
              <a:t>（国土交通省）</a:t>
            </a: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11" name="正方形/長方形 10">
            <a:extLst>
              <a:ext uri="{FF2B5EF4-FFF2-40B4-BE49-F238E27FC236}">
                <a16:creationId xmlns:a16="http://schemas.microsoft.com/office/drawing/2014/main" id="{B5F855B2-FCEE-4B88-A803-2F1CB4644C26}"/>
              </a:ext>
            </a:extLst>
          </p:cNvPr>
          <p:cNvSpPr/>
          <p:nvPr/>
        </p:nvSpPr>
        <p:spPr>
          <a:xfrm>
            <a:off x="673100" y="1915715"/>
            <a:ext cx="7775554" cy="4715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spcAft>
                <a:spcPts val="600"/>
              </a:spcAft>
            </a:pPr>
            <a:endPar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3" name="テキスト ボックス 12">
            <a:extLst>
              <a:ext uri="{FF2B5EF4-FFF2-40B4-BE49-F238E27FC236}">
                <a16:creationId xmlns:a16="http://schemas.microsoft.com/office/drawing/2014/main" id="{70011267-C37A-41BA-BB95-A1B9842BE2D4}"/>
              </a:ext>
            </a:extLst>
          </p:cNvPr>
          <p:cNvSpPr txBox="1"/>
          <p:nvPr/>
        </p:nvSpPr>
        <p:spPr>
          <a:xfrm>
            <a:off x="673100" y="6362070"/>
            <a:ext cx="2130711"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参考：国土交通省ホームページ</a:t>
            </a:r>
            <a:endPar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pic>
        <p:nvPicPr>
          <p:cNvPr id="1026" name="Picture 2">
            <a:extLst>
              <a:ext uri="{FF2B5EF4-FFF2-40B4-BE49-F238E27FC236}">
                <a16:creationId xmlns:a16="http://schemas.microsoft.com/office/drawing/2014/main" id="{E9679A99-2CD3-4675-BB6D-CBF03AEAF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148" y="2468397"/>
            <a:ext cx="7537704" cy="2077098"/>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2CA0229D-D638-4E0A-A089-51B2A5B7A75E}"/>
              </a:ext>
            </a:extLst>
          </p:cNvPr>
          <p:cNvSpPr txBox="1"/>
          <p:nvPr/>
        </p:nvSpPr>
        <p:spPr>
          <a:xfrm>
            <a:off x="2420980" y="6353361"/>
            <a:ext cx="3883206" cy="261610"/>
          </a:xfrm>
          <a:prstGeom prst="rect">
            <a:avLst/>
          </a:prstGeom>
          <a:noFill/>
        </p:spPr>
        <p:txBody>
          <a:bodyPr wrap="square">
            <a:spAutoFit/>
          </a:bodyPr>
          <a:lstStyle/>
          <a:p>
            <a:pPr algn="ctr"/>
            <a:r>
              <a:rPr lang="ja-JP" altLang="en-US" sz="1100">
                <a:latin typeface="HGPｺﾞｼｯｸE" panose="020B0900000000000000" pitchFamily="50" charset="-128"/>
                <a:ea typeface="HGPｺﾞｼｯｸE" panose="020B0900000000000000" pitchFamily="50" charset="-128"/>
                <a:hlinkClick r:id="rId4"/>
              </a:rPr>
              <a:t>https://www.mlit.go.jp/saigai/saigai01_tk_000005.html</a:t>
            </a:r>
            <a:endParaRPr lang="ja-JP" altLang="en-US" sz="1100">
              <a:latin typeface="HGPｺﾞｼｯｸE" panose="020B0900000000000000" pitchFamily="50" charset="-128"/>
              <a:ea typeface="HGPｺﾞｼｯｸE" panose="020B0900000000000000" pitchFamily="50" charset="-128"/>
            </a:endParaRPr>
          </a:p>
        </p:txBody>
      </p:sp>
      <p:sp>
        <p:nvSpPr>
          <p:cNvPr id="15" name="テキスト ボックス 14">
            <a:extLst>
              <a:ext uri="{FF2B5EF4-FFF2-40B4-BE49-F238E27FC236}">
                <a16:creationId xmlns:a16="http://schemas.microsoft.com/office/drawing/2014/main" id="{E8E67B83-26EA-4733-A269-974626FFE1D5}"/>
              </a:ext>
            </a:extLst>
          </p:cNvPr>
          <p:cNvSpPr txBox="1"/>
          <p:nvPr/>
        </p:nvSpPr>
        <p:spPr>
          <a:xfrm>
            <a:off x="1308607" y="4950384"/>
            <a:ext cx="5989175" cy="1066639"/>
          </a:xfrm>
          <a:prstGeom prst="rect">
            <a:avLst/>
          </a:prstGeom>
          <a:noFill/>
        </p:spPr>
        <p:txBody>
          <a:bodyPr wrap="square" rtlCol="0">
            <a:spAutoFit/>
          </a:bodyPr>
          <a:lstStyle/>
          <a:p>
            <a:pPr marL="342900" indent="-342900">
              <a:lnSpc>
                <a:spcPct val="110000"/>
              </a:lnSpc>
              <a:buClr>
                <a:srgbClr val="404040"/>
              </a:buClr>
              <a:buFont typeface="HGPｺﾞｼｯｸE" panose="020B0900000000000000" pitchFamily="50" charset="-128"/>
              <a:buChar char="○"/>
            </a:pPr>
            <a:r>
              <a:rPr kumimoji="1" lang="ja-JP" altLang="en-US" sz="2000">
                <a:solidFill>
                  <a:srgbClr val="404040"/>
                </a:solidFill>
                <a:latin typeface="HGPｺﾞｼｯｸE" panose="020B0900000000000000" pitchFamily="50" charset="-128"/>
                <a:ea typeface="HGPｺﾞｼｯｸE" panose="020B0900000000000000" pitchFamily="50" charset="-128"/>
              </a:rPr>
              <a:t>津波や水害が発生したときに起こる</a:t>
            </a:r>
            <a:r>
              <a:rPr kumimoji="1" lang="ja-JP" altLang="en-US" sz="2000">
                <a:solidFill>
                  <a:srgbClr val="FF2800"/>
                </a:solidFill>
                <a:latin typeface="HGPｺﾞｼｯｸE" panose="020B0900000000000000" pitchFamily="50" charset="-128"/>
                <a:ea typeface="HGPｺﾞｼｯｸE" panose="020B0900000000000000" pitchFamily="50" charset="-128"/>
              </a:rPr>
              <a:t>危険な状況をイメージするカードゲーム</a:t>
            </a:r>
          </a:p>
          <a:p>
            <a:pPr marL="342900" indent="-342900">
              <a:lnSpc>
                <a:spcPct val="110000"/>
              </a:lnSpc>
              <a:buClr>
                <a:srgbClr val="404040"/>
              </a:buClr>
              <a:buFont typeface="HGPｺﾞｼｯｸE" panose="020B0900000000000000" pitchFamily="50" charset="-128"/>
              <a:buChar char="○"/>
            </a:pPr>
            <a:r>
              <a:rPr kumimoji="1" lang="ja-JP" altLang="en-US" sz="2000">
                <a:solidFill>
                  <a:srgbClr val="FF2800"/>
                </a:solidFill>
                <a:latin typeface="HGPｺﾞｼｯｸE" panose="020B0900000000000000" pitchFamily="50" charset="-128"/>
                <a:ea typeface="HGPｺﾞｼｯｸE" panose="020B0900000000000000" pitchFamily="50" charset="-128"/>
              </a:rPr>
              <a:t>水害と津波から命を守るための方法</a:t>
            </a:r>
            <a:r>
              <a:rPr kumimoji="1" lang="ja-JP" altLang="en-US" sz="2000">
                <a:solidFill>
                  <a:srgbClr val="404040"/>
                </a:solidFill>
                <a:latin typeface="HGPｺﾞｼｯｸE" panose="020B0900000000000000" pitchFamily="50" charset="-128"/>
                <a:ea typeface="HGPｺﾞｼｯｸE" panose="020B0900000000000000" pitchFamily="50" charset="-128"/>
              </a:rPr>
              <a:t>を学べる</a:t>
            </a:r>
          </a:p>
        </p:txBody>
      </p:sp>
    </p:spTree>
    <p:extLst>
      <p:ext uri="{BB962C8B-B14F-4D97-AF65-F5344CB8AC3E}">
        <p14:creationId xmlns:p14="http://schemas.microsoft.com/office/powerpoint/2010/main" val="836899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18</a:t>
            </a:fld>
            <a:endParaRPr kumimoji="1" lang="ja-JP" altLang="en-US"/>
          </a:p>
        </p:txBody>
      </p:sp>
      <p:sp>
        <p:nvSpPr>
          <p:cNvPr id="29" name="タイトル 1">
            <a:extLst>
              <a:ext uri="{FF2B5EF4-FFF2-40B4-BE49-F238E27FC236}">
                <a16:creationId xmlns:a16="http://schemas.microsoft.com/office/drawing/2014/main" id="{A7246330-51FD-47BD-B603-5FDFE78CDCBC}"/>
              </a:ext>
            </a:extLst>
          </p:cNvPr>
          <p:cNvSpPr>
            <a:spLocks noGrp="1"/>
          </p:cNvSpPr>
          <p:nvPr>
            <p:ph type="title"/>
          </p:nvPr>
        </p:nvSpPr>
        <p:spPr>
          <a:xfrm>
            <a:off x="0" y="-28575"/>
            <a:ext cx="9144000" cy="650875"/>
          </a:xfrm>
        </p:spPr>
        <p:txBody>
          <a:bodyPr/>
          <a:lstStyle/>
          <a:p>
            <a:r>
              <a:rPr lang="en-US" altLang="ja-JP"/>
              <a:t>【</a:t>
            </a:r>
            <a:r>
              <a:rPr lang="ja-JP" altLang="en-US"/>
              <a:t>事例</a:t>
            </a:r>
            <a:r>
              <a:rPr lang="en-US" altLang="ja-JP"/>
              <a:t>】</a:t>
            </a:r>
            <a:r>
              <a:rPr lang="ja-JP" altLang="en-US"/>
              <a:t>防災ゲーム（子ども向け）</a:t>
            </a:r>
          </a:p>
        </p:txBody>
      </p:sp>
      <p:sp>
        <p:nvSpPr>
          <p:cNvPr id="10" name="コンテンツ プレースホルダー 4">
            <a:extLst>
              <a:ext uri="{FF2B5EF4-FFF2-40B4-BE49-F238E27FC236}">
                <a16:creationId xmlns:a16="http://schemas.microsoft.com/office/drawing/2014/main" id="{DCC7E4AC-A9D1-434C-8B78-4EDF06B9EF10}"/>
              </a:ext>
            </a:extLst>
          </p:cNvPr>
          <p:cNvSpPr txBox="1">
            <a:spLocks/>
          </p:cNvSpPr>
          <p:nvPr/>
        </p:nvSpPr>
        <p:spPr>
          <a:xfrm>
            <a:off x="409575" y="840977"/>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■あそぼうさいカルタ</a:t>
            </a:r>
            <a:endParaRPr lang="en-US" altLang="ja-JP">
              <a:solidFill>
                <a:srgbClr val="FF2800"/>
              </a:solidFill>
            </a:endParaRPr>
          </a:p>
          <a:p>
            <a:pPr marL="0" indent="0">
              <a:buNone/>
            </a:pPr>
            <a:r>
              <a:rPr lang="ja-JP" altLang="en-US" sz="2000">
                <a:solidFill>
                  <a:schemeClr val="tx1">
                    <a:lumMod val="75000"/>
                    <a:lumOff val="25000"/>
                  </a:schemeClr>
                </a:solidFill>
              </a:rPr>
              <a:t>（高知県）</a:t>
            </a: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11" name="正方形/長方形 10">
            <a:extLst>
              <a:ext uri="{FF2B5EF4-FFF2-40B4-BE49-F238E27FC236}">
                <a16:creationId xmlns:a16="http://schemas.microsoft.com/office/drawing/2014/main" id="{B5F855B2-FCEE-4B88-A803-2F1CB4644C26}"/>
              </a:ext>
            </a:extLst>
          </p:cNvPr>
          <p:cNvSpPr/>
          <p:nvPr/>
        </p:nvSpPr>
        <p:spPr>
          <a:xfrm>
            <a:off x="673100" y="1907776"/>
            <a:ext cx="7775554" cy="4715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spcAft>
                <a:spcPts val="600"/>
              </a:spcAft>
            </a:pPr>
            <a:endPar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3" name="テキスト ボックス 12">
            <a:extLst>
              <a:ext uri="{FF2B5EF4-FFF2-40B4-BE49-F238E27FC236}">
                <a16:creationId xmlns:a16="http://schemas.microsoft.com/office/drawing/2014/main" id="{70011267-C37A-41BA-BB95-A1B9842BE2D4}"/>
              </a:ext>
            </a:extLst>
          </p:cNvPr>
          <p:cNvSpPr txBox="1"/>
          <p:nvPr/>
        </p:nvSpPr>
        <p:spPr>
          <a:xfrm>
            <a:off x="673100" y="6362070"/>
            <a:ext cx="1778051"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参考：高知県ホームページ</a:t>
            </a:r>
            <a:endPar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2" name="テキスト ボックス 11">
            <a:extLst>
              <a:ext uri="{FF2B5EF4-FFF2-40B4-BE49-F238E27FC236}">
                <a16:creationId xmlns:a16="http://schemas.microsoft.com/office/drawing/2014/main" id="{2CA0229D-D638-4E0A-A089-51B2A5B7A75E}"/>
              </a:ext>
            </a:extLst>
          </p:cNvPr>
          <p:cNvSpPr txBox="1"/>
          <p:nvPr/>
        </p:nvSpPr>
        <p:spPr>
          <a:xfrm>
            <a:off x="2229392" y="6353361"/>
            <a:ext cx="3942567" cy="261610"/>
          </a:xfrm>
          <a:prstGeom prst="rect">
            <a:avLst/>
          </a:prstGeom>
          <a:noFill/>
        </p:spPr>
        <p:txBody>
          <a:bodyPr wrap="square">
            <a:spAutoFit/>
          </a:bodyPr>
          <a:lstStyle/>
          <a:p>
            <a:pPr algn="ctr"/>
            <a:r>
              <a:rPr lang="en-US" altLang="ja-JP" sz="1100">
                <a:latin typeface="HGPｺﾞｼｯｸE" panose="020B0900000000000000" pitchFamily="50" charset="-128"/>
                <a:ea typeface="HGPｺﾞｼｯｸE" panose="020B0900000000000000" pitchFamily="50" charset="-128"/>
                <a:hlinkClick r:id="rId3"/>
              </a:rPr>
              <a:t>https://www.pref.kochi.lg.jp/sonaetegood/enjoy/carta.html</a:t>
            </a:r>
            <a:endParaRPr lang="ja-JP" altLang="en-US" sz="1100">
              <a:latin typeface="HGPｺﾞｼｯｸE" panose="020B0900000000000000" pitchFamily="50" charset="-128"/>
              <a:ea typeface="HGPｺﾞｼｯｸE" panose="020B0900000000000000" pitchFamily="50" charset="-128"/>
            </a:endParaRPr>
          </a:p>
        </p:txBody>
      </p:sp>
      <p:sp>
        <p:nvSpPr>
          <p:cNvPr id="14" name="テキスト ボックス 13">
            <a:extLst>
              <a:ext uri="{FF2B5EF4-FFF2-40B4-BE49-F238E27FC236}">
                <a16:creationId xmlns:a16="http://schemas.microsoft.com/office/drawing/2014/main" id="{84A60E67-5310-4324-BAEA-D692ADFC16C1}"/>
              </a:ext>
            </a:extLst>
          </p:cNvPr>
          <p:cNvSpPr txBox="1"/>
          <p:nvPr/>
        </p:nvSpPr>
        <p:spPr>
          <a:xfrm>
            <a:off x="1308607" y="5537942"/>
            <a:ext cx="5989175" cy="728084"/>
          </a:xfrm>
          <a:prstGeom prst="rect">
            <a:avLst/>
          </a:prstGeom>
          <a:noFill/>
        </p:spPr>
        <p:txBody>
          <a:bodyPr wrap="square" rtlCol="0">
            <a:spAutoFit/>
          </a:bodyPr>
          <a:lstStyle/>
          <a:p>
            <a:pPr marL="342900" indent="-342900" algn="just">
              <a:lnSpc>
                <a:spcPct val="110000"/>
              </a:lnSpc>
              <a:buClr>
                <a:srgbClr val="404040"/>
              </a:buClr>
              <a:buFont typeface="HGPｺﾞｼｯｸE" panose="020B0900000000000000" pitchFamily="50" charset="-128"/>
              <a:buChar char="○"/>
            </a:pPr>
            <a:r>
              <a:rPr kumimoji="1" lang="ja-JP" altLang="en-US" sz="2000">
                <a:solidFill>
                  <a:srgbClr val="404040"/>
                </a:solidFill>
                <a:latin typeface="HGPｺﾞｼｯｸE" panose="020B0900000000000000" pitchFamily="50" charset="-128"/>
                <a:ea typeface="HGPｺﾞｼｯｸE" panose="020B0900000000000000" pitchFamily="50" charset="-128"/>
              </a:rPr>
              <a:t>絵でイメージをわかせながら遊べる</a:t>
            </a:r>
            <a:r>
              <a:rPr kumimoji="1" lang="ja-JP" altLang="en-US" sz="2000">
                <a:solidFill>
                  <a:srgbClr val="FF2800"/>
                </a:solidFill>
                <a:latin typeface="HGPｺﾞｼｯｸE" panose="020B0900000000000000" pitchFamily="50" charset="-128"/>
                <a:ea typeface="HGPｺﾞｼｯｸE" panose="020B0900000000000000" pitchFamily="50" charset="-128"/>
              </a:rPr>
              <a:t>防災カルタ</a:t>
            </a:r>
            <a:endParaRPr kumimoji="1" lang="en-US" altLang="ja-JP" sz="2000">
              <a:solidFill>
                <a:srgbClr val="FF2800"/>
              </a:solidFill>
              <a:latin typeface="HGPｺﾞｼｯｸE" panose="020B0900000000000000" pitchFamily="50" charset="-128"/>
              <a:ea typeface="HGPｺﾞｼｯｸE" panose="020B0900000000000000" pitchFamily="50" charset="-128"/>
            </a:endParaRPr>
          </a:p>
          <a:p>
            <a:pPr marL="342900" indent="-342900" algn="just">
              <a:lnSpc>
                <a:spcPct val="110000"/>
              </a:lnSpc>
              <a:buClr>
                <a:srgbClr val="404040"/>
              </a:buClr>
              <a:buFont typeface="HGPｺﾞｼｯｸE" panose="020B0900000000000000" pitchFamily="50" charset="-128"/>
              <a:buChar char="○"/>
            </a:pPr>
            <a:r>
              <a:rPr kumimoji="1" lang="ja-JP" altLang="en-US" sz="2000">
                <a:solidFill>
                  <a:srgbClr val="FF2800"/>
                </a:solidFill>
                <a:latin typeface="HGPｺﾞｼｯｸE" panose="020B0900000000000000" pitchFamily="50" charset="-128"/>
                <a:ea typeface="HGPｺﾞｼｯｸE" panose="020B0900000000000000" pitchFamily="50" charset="-128"/>
              </a:rPr>
              <a:t>地震・津波から身を守るために大事なこと</a:t>
            </a:r>
            <a:r>
              <a:rPr kumimoji="1" lang="ja-JP" altLang="en-US" sz="2000">
                <a:solidFill>
                  <a:srgbClr val="404040"/>
                </a:solidFill>
                <a:latin typeface="HGPｺﾞｼｯｸE" panose="020B0900000000000000" pitchFamily="50" charset="-128"/>
                <a:ea typeface="HGPｺﾞｼｯｸE" panose="020B0900000000000000" pitchFamily="50" charset="-128"/>
              </a:rPr>
              <a:t>を学べる</a:t>
            </a:r>
          </a:p>
        </p:txBody>
      </p:sp>
      <p:pic>
        <p:nvPicPr>
          <p:cNvPr id="5" name="図 4">
            <a:extLst>
              <a:ext uri="{FF2B5EF4-FFF2-40B4-BE49-F238E27FC236}">
                <a16:creationId xmlns:a16="http://schemas.microsoft.com/office/drawing/2014/main" id="{AA785EC7-2954-457A-92B8-C8D66DFF7225}"/>
              </a:ext>
            </a:extLst>
          </p:cNvPr>
          <p:cNvPicPr>
            <a:picLocks noChangeAspect="1"/>
          </p:cNvPicPr>
          <p:nvPr/>
        </p:nvPicPr>
        <p:blipFill>
          <a:blip r:embed="rId4"/>
          <a:stretch>
            <a:fillRect/>
          </a:stretch>
        </p:blipFill>
        <p:spPr>
          <a:xfrm>
            <a:off x="2103120" y="2060832"/>
            <a:ext cx="4937760" cy="3402681"/>
          </a:xfrm>
          <a:prstGeom prst="rect">
            <a:avLst/>
          </a:prstGeom>
        </p:spPr>
      </p:pic>
    </p:spTree>
    <p:extLst>
      <p:ext uri="{BB962C8B-B14F-4D97-AF65-F5344CB8AC3E}">
        <p14:creationId xmlns:p14="http://schemas.microsoft.com/office/powerpoint/2010/main" val="2026296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2432AE7-83AD-4637-A691-C79EE34F7128}"/>
              </a:ext>
            </a:extLst>
          </p:cNvPr>
          <p:cNvSpPr>
            <a:spLocks noGrp="1"/>
          </p:cNvSpPr>
          <p:nvPr>
            <p:ph type="sldNum" sz="quarter" idx="12"/>
          </p:nvPr>
        </p:nvSpPr>
        <p:spPr/>
        <p:txBody>
          <a:bodyPr/>
          <a:lstStyle/>
          <a:p>
            <a:fld id="{48C0FCB9-D989-46F1-965E-624BDAC7E129}" type="slidenum">
              <a:rPr kumimoji="1" lang="ja-JP" altLang="en-US" smtClean="0"/>
              <a:pPr/>
              <a:t>19</a:t>
            </a:fld>
            <a:endParaRPr kumimoji="1" lang="ja-JP" altLang="en-US"/>
          </a:p>
        </p:txBody>
      </p:sp>
      <p:sp>
        <p:nvSpPr>
          <p:cNvPr id="3" name="テキスト ボックス 2">
            <a:extLst>
              <a:ext uri="{FF2B5EF4-FFF2-40B4-BE49-F238E27FC236}">
                <a16:creationId xmlns:a16="http://schemas.microsoft.com/office/drawing/2014/main" id="{CDC327C7-C699-43A5-B5EB-66C8B5B2DA9F}"/>
              </a:ext>
            </a:extLst>
          </p:cNvPr>
          <p:cNvSpPr txBox="1"/>
          <p:nvPr/>
        </p:nvSpPr>
        <p:spPr>
          <a:xfrm>
            <a:off x="731519" y="2564295"/>
            <a:ext cx="7680960" cy="1754326"/>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kumimoji="1" lang="ja-JP" altLang="en-US" sz="3600">
                <a:solidFill>
                  <a:srgbClr val="404040"/>
                </a:solidFill>
                <a:latin typeface="HGPｺﾞｼｯｸE" panose="020B0900000000000000" pitchFamily="50" charset="-128"/>
                <a:ea typeface="HGPｺﾞｼｯｸE" panose="020B0900000000000000" pitchFamily="50" charset="-128"/>
              </a:rPr>
              <a:t>女性をはじめ、地域に暮らす多様な人達を巻き込み、活動に参画する</a:t>
            </a:r>
            <a:br>
              <a:rPr kumimoji="1" lang="en-US" altLang="ja-JP" sz="3600">
                <a:solidFill>
                  <a:srgbClr val="404040"/>
                </a:solidFill>
                <a:latin typeface="HGPｺﾞｼｯｸE" panose="020B0900000000000000" pitchFamily="50" charset="-128"/>
                <a:ea typeface="HGPｺﾞｼｯｸE" panose="020B0900000000000000" pitchFamily="50" charset="-128"/>
              </a:rPr>
            </a:br>
            <a:r>
              <a:rPr kumimoji="1" lang="ja-JP" altLang="en-US" sz="3600">
                <a:solidFill>
                  <a:srgbClr val="404040"/>
                </a:solidFill>
                <a:latin typeface="HGPｺﾞｼｯｸE" panose="020B0900000000000000" pitchFamily="50" charset="-128"/>
                <a:ea typeface="HGPｺﾞｼｯｸE" panose="020B0900000000000000" pitchFamily="50" charset="-128"/>
              </a:rPr>
              <a:t>仲間を増やしましょう</a:t>
            </a:r>
          </a:p>
        </p:txBody>
      </p:sp>
      <p:sp>
        <p:nvSpPr>
          <p:cNvPr id="4" name="テキスト ボックス 3">
            <a:extLst>
              <a:ext uri="{FF2B5EF4-FFF2-40B4-BE49-F238E27FC236}">
                <a16:creationId xmlns:a16="http://schemas.microsoft.com/office/drawing/2014/main" id="{729A51E0-4209-46E0-B34A-865A88606D34}"/>
              </a:ext>
            </a:extLst>
          </p:cNvPr>
          <p:cNvSpPr txBox="1"/>
          <p:nvPr/>
        </p:nvSpPr>
        <p:spPr>
          <a:xfrm>
            <a:off x="1148562" y="676646"/>
            <a:ext cx="6846875" cy="1200329"/>
          </a:xfrm>
          <a:prstGeom prst="rect">
            <a:avLst/>
          </a:prstGeom>
          <a:noFill/>
        </p:spPr>
        <p:txBody>
          <a:bodyPr wrap="square" rtlCol="0">
            <a:spAutoFit/>
          </a:bodyPr>
          <a:lstStyle/>
          <a:p>
            <a:pPr algn="ctr"/>
            <a:r>
              <a:rPr kumimoji="1" lang="en-US" altLang="ja-JP" sz="3600">
                <a:solidFill>
                  <a:srgbClr val="404040"/>
                </a:solidFill>
                <a:latin typeface="HGPｺﾞｼｯｸE" panose="020B0900000000000000" pitchFamily="50" charset="-128"/>
                <a:ea typeface="HGPｺﾞｼｯｸE" panose="020B0900000000000000" pitchFamily="50" charset="-128"/>
              </a:rPr>
              <a:t>C9</a:t>
            </a:r>
            <a:r>
              <a:rPr kumimoji="1" lang="ja-JP" altLang="en-US" sz="3600">
                <a:solidFill>
                  <a:srgbClr val="404040"/>
                </a:solidFill>
                <a:latin typeface="HGPｺﾞｼｯｸE" panose="020B0900000000000000" pitchFamily="50" charset="-128"/>
                <a:ea typeface="HGPｺﾞｼｯｸE" panose="020B0900000000000000" pitchFamily="50" charset="-128"/>
              </a:rPr>
              <a:t>．</a:t>
            </a:r>
            <a:r>
              <a:rPr kumimoji="1" lang="ja-JP" altLang="en-US" sz="3600" dirty="0">
                <a:solidFill>
                  <a:srgbClr val="404040"/>
                </a:solidFill>
                <a:latin typeface="HGPｺﾞｼｯｸE" panose="020B0900000000000000" pitchFamily="50" charset="-128"/>
                <a:ea typeface="HGPｺﾞｼｯｸE" panose="020B0900000000000000" pitchFamily="50" charset="-128"/>
              </a:rPr>
              <a:t>仲間を増やす</a:t>
            </a:r>
            <a:endParaRPr kumimoji="1" lang="en-US" altLang="ja-JP" sz="3600" dirty="0">
              <a:solidFill>
                <a:srgbClr val="404040"/>
              </a:solidFill>
              <a:latin typeface="HGPｺﾞｼｯｸE" panose="020B0900000000000000" pitchFamily="50" charset="-128"/>
              <a:ea typeface="HGPｺﾞｼｯｸE" panose="020B0900000000000000" pitchFamily="50" charset="-128"/>
            </a:endParaRPr>
          </a:p>
          <a:p>
            <a:pPr algn="ctr"/>
            <a:r>
              <a:rPr kumimoji="1" lang="en-US" altLang="ja-JP" sz="3600" dirty="0">
                <a:solidFill>
                  <a:srgbClr val="404040"/>
                </a:solidFill>
                <a:latin typeface="HGPｺﾞｼｯｸE" panose="020B0900000000000000" pitchFamily="50" charset="-128"/>
                <a:ea typeface="HGPｺﾞｼｯｸE" panose="020B0900000000000000" pitchFamily="50" charset="-128"/>
              </a:rPr>
              <a:t>-</a:t>
            </a:r>
            <a:r>
              <a:rPr kumimoji="1" lang="ja-JP" altLang="en-US" sz="3600" dirty="0">
                <a:solidFill>
                  <a:srgbClr val="404040"/>
                </a:solidFill>
                <a:latin typeface="HGPｺﾞｼｯｸE" panose="020B0900000000000000" pitchFamily="50" charset="-128"/>
                <a:ea typeface="HGPｺﾞｼｯｸE" panose="020B0900000000000000" pitchFamily="50" charset="-128"/>
              </a:rPr>
              <a:t> まとめ </a:t>
            </a:r>
            <a:r>
              <a:rPr kumimoji="1" lang="en-US" altLang="ja-JP" sz="3600" dirty="0">
                <a:solidFill>
                  <a:srgbClr val="404040"/>
                </a:solidFill>
                <a:latin typeface="HGPｺﾞｼｯｸE" panose="020B0900000000000000" pitchFamily="50" charset="-128"/>
                <a:ea typeface="HGPｺﾞｼｯｸE" panose="020B0900000000000000" pitchFamily="50" charset="-128"/>
              </a:rPr>
              <a:t>-</a:t>
            </a:r>
            <a:endParaRPr kumimoji="1" lang="ja-JP" altLang="en-US" sz="3600" dirty="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861581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885C8B5-CA3D-4092-8825-CD43E8B233B6}"/>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2</a:t>
            </a:fld>
            <a:endParaRPr kumimoji="1" lang="ja-JP" altLang="en-US"/>
          </a:p>
        </p:txBody>
      </p:sp>
      <p:grpSp>
        <p:nvGrpSpPr>
          <p:cNvPr id="5" name="グループ化 4">
            <a:extLst>
              <a:ext uri="{FF2B5EF4-FFF2-40B4-BE49-F238E27FC236}">
                <a16:creationId xmlns:a16="http://schemas.microsoft.com/office/drawing/2014/main" id="{F88C69D4-DFE2-4C25-89AC-306F44FADE2F}"/>
              </a:ext>
            </a:extLst>
          </p:cNvPr>
          <p:cNvGrpSpPr/>
          <p:nvPr/>
        </p:nvGrpSpPr>
        <p:grpSpPr>
          <a:xfrm>
            <a:off x="455781" y="1612899"/>
            <a:ext cx="7606410" cy="4160575"/>
            <a:chOff x="432335" y="629138"/>
            <a:chExt cx="8182298" cy="4160575"/>
          </a:xfrm>
        </p:grpSpPr>
        <p:sp>
          <p:nvSpPr>
            <p:cNvPr id="6" name="直角三角形 5">
              <a:extLst>
                <a:ext uri="{FF2B5EF4-FFF2-40B4-BE49-F238E27FC236}">
                  <a16:creationId xmlns:a16="http://schemas.microsoft.com/office/drawing/2014/main" id="{5CF9106A-E6B9-444E-AE15-5ED4E75DE889}"/>
                </a:ext>
              </a:extLst>
            </p:cNvPr>
            <p:cNvSpPr/>
            <p:nvPr/>
          </p:nvSpPr>
          <p:spPr>
            <a:xfrm flipH="1" flipV="1">
              <a:off x="432335" y="629138"/>
              <a:ext cx="1745673" cy="1706332"/>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7" name="四角形: 角を丸くする 6">
              <a:extLst>
                <a:ext uri="{FF2B5EF4-FFF2-40B4-BE49-F238E27FC236}">
                  <a16:creationId xmlns:a16="http://schemas.microsoft.com/office/drawing/2014/main" id="{9CE3E8BA-57E2-4441-BE3E-D376B3ADCEAB}"/>
                </a:ext>
              </a:extLst>
            </p:cNvPr>
            <p:cNvSpPr/>
            <p:nvPr/>
          </p:nvSpPr>
          <p:spPr>
            <a:xfrm>
              <a:off x="1135334" y="629138"/>
              <a:ext cx="7479299" cy="4160575"/>
            </a:xfrm>
            <a:prstGeom prst="roundRect">
              <a:avLst>
                <a:gd name="adj" fmla="val 1609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kumimoji="1" lang="ja-JP" altLang="en-US" sz="3600">
                  <a:solidFill>
                    <a:srgbClr val="404040"/>
                  </a:solidFill>
                  <a:latin typeface="HGPｺﾞｼｯｸE" panose="020B0900000000000000" pitchFamily="50" charset="-128"/>
                  <a:ea typeface="HGPｺﾞｼｯｸE" panose="020B0900000000000000" pitchFamily="50" charset="-128"/>
                </a:rPr>
                <a:t>皆さんが自主防災組織として</a:t>
              </a:r>
            </a:p>
            <a:p>
              <a:pPr algn="ctr">
                <a:lnSpc>
                  <a:spcPts val="5000"/>
                </a:lnSpc>
              </a:pPr>
              <a:r>
                <a:rPr kumimoji="1" lang="ja-JP" altLang="en-US" sz="3600">
                  <a:solidFill>
                    <a:srgbClr val="404040"/>
                  </a:solidFill>
                  <a:latin typeface="HGPｺﾞｼｯｸE" panose="020B0900000000000000" pitchFamily="50" charset="-128"/>
                  <a:ea typeface="HGPｺﾞｼｯｸE" panose="020B0900000000000000" pitchFamily="50" charset="-128"/>
                </a:rPr>
                <a:t>活動をしている中で、</a:t>
              </a:r>
            </a:p>
            <a:p>
              <a:pPr algn="ctr">
                <a:lnSpc>
                  <a:spcPts val="5000"/>
                </a:lnSpc>
              </a:pPr>
              <a:r>
                <a:rPr kumimoji="1" lang="ja-JP" altLang="en-US" sz="3600">
                  <a:solidFill>
                    <a:srgbClr val="404040"/>
                  </a:solidFill>
                  <a:latin typeface="HGPｺﾞｼｯｸE" panose="020B0900000000000000" pitchFamily="50" charset="-128"/>
                  <a:ea typeface="HGPｺﾞｼｯｸE" panose="020B0900000000000000" pitchFamily="50" charset="-128"/>
                </a:rPr>
                <a:t>悩んでいることや不安なことを</a:t>
              </a:r>
              <a:endParaRPr kumimoji="1" lang="en-US" altLang="ja-JP" sz="3600">
                <a:solidFill>
                  <a:srgbClr val="404040"/>
                </a:solidFill>
                <a:latin typeface="HGPｺﾞｼｯｸE" panose="020B0900000000000000" pitchFamily="50" charset="-128"/>
                <a:ea typeface="HGPｺﾞｼｯｸE" panose="020B0900000000000000" pitchFamily="50" charset="-128"/>
              </a:endParaRPr>
            </a:p>
            <a:p>
              <a:pPr algn="ctr">
                <a:lnSpc>
                  <a:spcPts val="5000"/>
                </a:lnSpc>
              </a:pPr>
              <a:r>
                <a:rPr kumimoji="1" lang="ja-JP" altLang="en-US" sz="3600">
                  <a:solidFill>
                    <a:srgbClr val="404040"/>
                  </a:solidFill>
                  <a:latin typeface="HGPｺﾞｼｯｸE" panose="020B0900000000000000" pitchFamily="50" charset="-128"/>
                  <a:ea typeface="HGPｺﾞｼｯｸE" panose="020B0900000000000000" pitchFamily="50" charset="-128"/>
                </a:rPr>
                <a:t>グループで話し合ってみましょう</a:t>
              </a:r>
            </a:p>
          </p:txBody>
        </p:sp>
      </p:grpSp>
      <p:sp>
        <p:nvSpPr>
          <p:cNvPr id="9" name="正方形/長方形 8">
            <a:extLst>
              <a:ext uri="{FF2B5EF4-FFF2-40B4-BE49-F238E27FC236}">
                <a16:creationId xmlns:a16="http://schemas.microsoft.com/office/drawing/2014/main" id="{2489B4D8-D34C-464F-98BE-74867AC1B419}"/>
              </a:ext>
            </a:extLst>
          </p:cNvPr>
          <p:cNvSpPr/>
          <p:nvPr/>
        </p:nvSpPr>
        <p:spPr>
          <a:xfrm>
            <a:off x="7086601" y="219741"/>
            <a:ext cx="1668234" cy="372533"/>
          </a:xfrm>
          <a:prstGeom prst="rect">
            <a:avLst/>
          </a:prstGeom>
          <a:solidFill>
            <a:srgbClr val="FFC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lumMod val="65000"/>
                    <a:lumOff val="35000"/>
                  </a:schemeClr>
                </a:solidFill>
                <a:latin typeface="HGPｺﾞｼｯｸE" panose="020B0900000000000000" pitchFamily="50" charset="-128"/>
                <a:ea typeface="HGPｺﾞｼｯｸE" panose="020B0900000000000000" pitchFamily="50" charset="-128"/>
              </a:rPr>
              <a:t>ワークショップ</a:t>
            </a:r>
          </a:p>
        </p:txBody>
      </p:sp>
    </p:spTree>
    <p:extLst>
      <p:ext uri="{BB962C8B-B14F-4D97-AF65-F5344CB8AC3E}">
        <p14:creationId xmlns:p14="http://schemas.microsoft.com/office/powerpoint/2010/main" val="1919539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79C1C5-6938-4F6A-AE38-13886350A9E9}"/>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3</a:t>
            </a:fld>
            <a:endParaRPr kumimoji="1" lang="ja-JP" altLang="en-US"/>
          </a:p>
        </p:txBody>
      </p:sp>
      <p:sp>
        <p:nvSpPr>
          <p:cNvPr id="3" name="タイトル 2">
            <a:extLst>
              <a:ext uri="{FF2B5EF4-FFF2-40B4-BE49-F238E27FC236}">
                <a16:creationId xmlns:a16="http://schemas.microsoft.com/office/drawing/2014/main" id="{4D76C501-EDBA-4ECF-A375-C13B08629C9D}"/>
              </a:ext>
            </a:extLst>
          </p:cNvPr>
          <p:cNvSpPr txBox="1">
            <a:spLocks/>
          </p:cNvSpPr>
          <p:nvPr/>
        </p:nvSpPr>
        <p:spPr>
          <a:xfrm>
            <a:off x="693957" y="172632"/>
            <a:ext cx="775608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solidFill>
                  <a:srgbClr val="40404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悩みや不安を共有しましょう</a:t>
            </a:r>
          </a:p>
        </p:txBody>
      </p:sp>
      <p:sp>
        <p:nvSpPr>
          <p:cNvPr id="4" name="正方形/長方形 3">
            <a:extLst>
              <a:ext uri="{FF2B5EF4-FFF2-40B4-BE49-F238E27FC236}">
                <a16:creationId xmlns:a16="http://schemas.microsoft.com/office/drawing/2014/main" id="{DFC6E13B-BEC9-4C8E-B540-8125904C07AD}"/>
              </a:ext>
            </a:extLst>
          </p:cNvPr>
          <p:cNvSpPr/>
          <p:nvPr/>
        </p:nvSpPr>
        <p:spPr>
          <a:xfrm>
            <a:off x="283865" y="958447"/>
            <a:ext cx="8479136" cy="1384995"/>
          </a:xfrm>
          <a:prstGeom prst="rect">
            <a:avLst/>
          </a:prstGeom>
        </p:spPr>
        <p:txBody>
          <a:bodyPr wrap="square">
            <a:spAutoFit/>
          </a:bodyPr>
          <a:lstStyle/>
          <a:p>
            <a:r>
              <a:rPr lang="en-US" altLang="ja-JP" sz="2800">
                <a:solidFill>
                  <a:srgbClr val="404040"/>
                </a:solidFill>
                <a:latin typeface="HGPｺﾞｼｯｸE" panose="020B0900000000000000" pitchFamily="50" charset="-128"/>
                <a:ea typeface="HGPｺﾞｼｯｸE" panose="020B0900000000000000" pitchFamily="50" charset="-128"/>
              </a:rPr>
              <a:t>【</a:t>
            </a:r>
            <a:r>
              <a:rPr lang="ja-JP" altLang="en-US" sz="2800">
                <a:solidFill>
                  <a:srgbClr val="404040"/>
                </a:solidFill>
                <a:latin typeface="HGPｺﾞｼｯｸE" panose="020B0900000000000000" pitchFamily="50" charset="-128"/>
                <a:ea typeface="HGPｺﾞｼｯｸE" panose="020B0900000000000000" pitchFamily="50" charset="-128"/>
              </a:rPr>
              <a:t>グループ検討</a:t>
            </a:r>
            <a:r>
              <a:rPr lang="en-US" altLang="ja-JP" sz="2800">
                <a:solidFill>
                  <a:srgbClr val="404040"/>
                </a:solidFill>
                <a:latin typeface="HGPｺﾞｼｯｸE" panose="020B0900000000000000" pitchFamily="50" charset="-128"/>
                <a:ea typeface="HGPｺﾞｼｯｸE" panose="020B0900000000000000" pitchFamily="50" charset="-128"/>
              </a:rPr>
              <a:t>】</a:t>
            </a:r>
            <a:r>
              <a:rPr lang="ja-JP" altLang="en-US" sz="2800">
                <a:solidFill>
                  <a:srgbClr val="404040"/>
                </a:solidFill>
                <a:latin typeface="HGPｺﾞｼｯｸE" panose="020B0900000000000000" pitchFamily="50" charset="-128"/>
                <a:ea typeface="HGPｺﾞｼｯｸE" panose="020B0900000000000000" pitchFamily="50" charset="-128"/>
              </a:rPr>
              <a:t>５分</a:t>
            </a:r>
            <a:endParaRPr lang="en-US" altLang="ja-JP" sz="2800">
              <a:solidFill>
                <a:srgbClr val="404040"/>
              </a:solidFill>
              <a:latin typeface="HGPｺﾞｼｯｸE" panose="020B0900000000000000" pitchFamily="50" charset="-128"/>
              <a:ea typeface="HGPｺﾞｼｯｸE" panose="020B0900000000000000" pitchFamily="50" charset="-128"/>
            </a:endParaRPr>
          </a:p>
          <a:p>
            <a:pPr marL="342900" indent="-342900">
              <a:buFont typeface="Arial" panose="020B0604020202020204" pitchFamily="34" charset="0"/>
              <a:buChar char="•"/>
            </a:pPr>
            <a:r>
              <a:rPr lang="ja-JP" altLang="en-US" sz="2800">
                <a:solidFill>
                  <a:srgbClr val="404040"/>
                </a:solidFill>
                <a:latin typeface="HGPｺﾞｼｯｸE" panose="020B0900000000000000" pitchFamily="50" charset="-128"/>
                <a:ea typeface="HGPｺﾞｼｯｸE" panose="020B0900000000000000" pitchFamily="50" charset="-128"/>
              </a:rPr>
              <a:t>自主防災組織として活動する中で、悩み事や</a:t>
            </a:r>
            <a:br>
              <a:rPr lang="en-US" altLang="ja-JP" sz="2800">
                <a:solidFill>
                  <a:srgbClr val="404040"/>
                </a:solidFill>
                <a:latin typeface="HGPｺﾞｼｯｸE" panose="020B0900000000000000" pitchFamily="50" charset="-128"/>
                <a:ea typeface="HGPｺﾞｼｯｸE" panose="020B0900000000000000" pitchFamily="50" charset="-128"/>
              </a:rPr>
            </a:br>
            <a:r>
              <a:rPr lang="ja-JP" altLang="en-US" sz="2800">
                <a:solidFill>
                  <a:srgbClr val="404040"/>
                </a:solidFill>
                <a:latin typeface="HGPｺﾞｼｯｸE" panose="020B0900000000000000" pitchFamily="50" charset="-128"/>
                <a:ea typeface="HGPｺﾞｼｯｸE" panose="020B0900000000000000" pitchFamily="50" charset="-128"/>
              </a:rPr>
              <a:t>不安なことなどを、グループで話し合いましょう</a:t>
            </a:r>
          </a:p>
        </p:txBody>
      </p:sp>
      <p:sp>
        <p:nvSpPr>
          <p:cNvPr id="5" name="スマイル 4">
            <a:extLst>
              <a:ext uri="{FF2B5EF4-FFF2-40B4-BE49-F238E27FC236}">
                <a16:creationId xmlns:a16="http://schemas.microsoft.com/office/drawing/2014/main" id="{23DE12ED-E850-4292-B798-1BFC23EA0FD2}"/>
              </a:ext>
            </a:extLst>
          </p:cNvPr>
          <p:cNvSpPr/>
          <p:nvPr/>
        </p:nvSpPr>
        <p:spPr bwMode="auto">
          <a:xfrm>
            <a:off x="2460624" y="3885016"/>
            <a:ext cx="539750" cy="539750"/>
          </a:xfrm>
          <a:prstGeom prst="smileyFace">
            <a:avLst/>
          </a:prstGeom>
          <a:solidFill>
            <a:srgbClr val="FFC3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 name="スマイル 5">
            <a:extLst>
              <a:ext uri="{FF2B5EF4-FFF2-40B4-BE49-F238E27FC236}">
                <a16:creationId xmlns:a16="http://schemas.microsoft.com/office/drawing/2014/main" id="{6ED14F3A-8C23-48A2-82DE-8CB1394043A8}"/>
              </a:ext>
            </a:extLst>
          </p:cNvPr>
          <p:cNvSpPr/>
          <p:nvPr/>
        </p:nvSpPr>
        <p:spPr bwMode="auto">
          <a:xfrm>
            <a:off x="6061075" y="5278438"/>
            <a:ext cx="539750" cy="539750"/>
          </a:xfrm>
          <a:prstGeom prst="smileyFace">
            <a:avLst/>
          </a:prstGeom>
          <a:solidFill>
            <a:srgbClr val="FFC3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7" name="スマイル 6">
            <a:extLst>
              <a:ext uri="{FF2B5EF4-FFF2-40B4-BE49-F238E27FC236}">
                <a16:creationId xmlns:a16="http://schemas.microsoft.com/office/drawing/2014/main" id="{67A6B2B8-0028-479E-A60C-2ACEB5B9B0E5}"/>
              </a:ext>
            </a:extLst>
          </p:cNvPr>
          <p:cNvSpPr/>
          <p:nvPr/>
        </p:nvSpPr>
        <p:spPr bwMode="auto">
          <a:xfrm>
            <a:off x="2459831" y="4542241"/>
            <a:ext cx="541337" cy="539750"/>
          </a:xfrm>
          <a:prstGeom prst="smileyFace">
            <a:avLst/>
          </a:prstGeom>
          <a:solidFill>
            <a:srgbClr val="FFC3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8" name="スマイル 7">
            <a:extLst>
              <a:ext uri="{FF2B5EF4-FFF2-40B4-BE49-F238E27FC236}">
                <a16:creationId xmlns:a16="http://schemas.microsoft.com/office/drawing/2014/main" id="{2B837D01-BC18-4E82-87F2-7901B735882D}"/>
              </a:ext>
            </a:extLst>
          </p:cNvPr>
          <p:cNvSpPr/>
          <p:nvPr/>
        </p:nvSpPr>
        <p:spPr bwMode="auto">
          <a:xfrm>
            <a:off x="2460624" y="5232803"/>
            <a:ext cx="539750" cy="539750"/>
          </a:xfrm>
          <a:prstGeom prst="smileyFace">
            <a:avLst/>
          </a:prstGeom>
          <a:solidFill>
            <a:srgbClr val="FFC3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9" name="スマイル 8">
            <a:extLst>
              <a:ext uri="{FF2B5EF4-FFF2-40B4-BE49-F238E27FC236}">
                <a16:creationId xmlns:a16="http://schemas.microsoft.com/office/drawing/2014/main" id="{314DF88F-8850-4E48-9E47-40BE8300E439}"/>
              </a:ext>
            </a:extLst>
          </p:cNvPr>
          <p:cNvSpPr/>
          <p:nvPr/>
        </p:nvSpPr>
        <p:spPr bwMode="auto">
          <a:xfrm>
            <a:off x="6061075" y="3915570"/>
            <a:ext cx="539750" cy="539750"/>
          </a:xfrm>
          <a:prstGeom prst="smileyFace">
            <a:avLst/>
          </a:prstGeom>
          <a:solidFill>
            <a:srgbClr val="FFC3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0" name="スマイル 9">
            <a:extLst>
              <a:ext uri="{FF2B5EF4-FFF2-40B4-BE49-F238E27FC236}">
                <a16:creationId xmlns:a16="http://schemas.microsoft.com/office/drawing/2014/main" id="{A23EE285-A935-45BD-B5FE-B07FEDED4EB5}"/>
              </a:ext>
            </a:extLst>
          </p:cNvPr>
          <p:cNvSpPr/>
          <p:nvPr/>
        </p:nvSpPr>
        <p:spPr bwMode="auto">
          <a:xfrm>
            <a:off x="6060281" y="4609308"/>
            <a:ext cx="541338" cy="539750"/>
          </a:xfrm>
          <a:prstGeom prst="smileyFace">
            <a:avLst/>
          </a:prstGeom>
          <a:solidFill>
            <a:srgbClr val="FFC3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1" name="四角形: 角を丸くする 10">
            <a:extLst>
              <a:ext uri="{FF2B5EF4-FFF2-40B4-BE49-F238E27FC236}">
                <a16:creationId xmlns:a16="http://schemas.microsoft.com/office/drawing/2014/main" id="{1D9448F6-DC3A-4B57-B298-CD16BF4ADBC3}"/>
              </a:ext>
            </a:extLst>
          </p:cNvPr>
          <p:cNvSpPr/>
          <p:nvPr/>
        </p:nvSpPr>
        <p:spPr>
          <a:xfrm>
            <a:off x="3238010" y="4084639"/>
            <a:ext cx="2603500" cy="1589088"/>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話し合い</a:t>
            </a:r>
          </a:p>
        </p:txBody>
      </p:sp>
      <p:sp>
        <p:nvSpPr>
          <p:cNvPr id="12" name="正方形/長方形 11">
            <a:extLst>
              <a:ext uri="{FF2B5EF4-FFF2-40B4-BE49-F238E27FC236}">
                <a16:creationId xmlns:a16="http://schemas.microsoft.com/office/drawing/2014/main" id="{BD2472D2-B497-4445-B40B-67FA46D9BDBC}"/>
              </a:ext>
            </a:extLst>
          </p:cNvPr>
          <p:cNvSpPr/>
          <p:nvPr/>
        </p:nvSpPr>
        <p:spPr>
          <a:xfrm>
            <a:off x="3865753" y="4627969"/>
            <a:ext cx="1696847" cy="523220"/>
          </a:xfrm>
          <a:prstGeom prst="rect">
            <a:avLst/>
          </a:prstGeom>
        </p:spPr>
        <p:txBody>
          <a:bodyPr wrap="square">
            <a:spAutoFit/>
          </a:bodyPr>
          <a:lstStyle/>
          <a:p>
            <a:r>
              <a:rPr lang="ja-JP" altLang="en-US" sz="2800">
                <a:solidFill>
                  <a:srgbClr val="404040"/>
                </a:solidFill>
                <a:latin typeface="HGPｺﾞｼｯｸE" panose="020B0900000000000000" pitchFamily="50" charset="-128"/>
                <a:ea typeface="HGPｺﾞｼｯｸE" panose="020B0900000000000000" pitchFamily="50" charset="-128"/>
              </a:rPr>
              <a:t>話し合い</a:t>
            </a:r>
          </a:p>
        </p:txBody>
      </p:sp>
      <p:sp>
        <p:nvSpPr>
          <p:cNvPr id="13" name="正方形/長方形 12">
            <a:extLst>
              <a:ext uri="{FF2B5EF4-FFF2-40B4-BE49-F238E27FC236}">
                <a16:creationId xmlns:a16="http://schemas.microsoft.com/office/drawing/2014/main" id="{BECAFC62-3502-4E4B-A3C0-953E0BB64E88}"/>
              </a:ext>
            </a:extLst>
          </p:cNvPr>
          <p:cNvSpPr/>
          <p:nvPr/>
        </p:nvSpPr>
        <p:spPr>
          <a:xfrm>
            <a:off x="4440393" y="3244334"/>
            <a:ext cx="263214" cy="369332"/>
          </a:xfrm>
          <a:prstGeom prst="rect">
            <a:avLst/>
          </a:prstGeom>
        </p:spPr>
        <p:txBody>
          <a:bodyPr wrap="none">
            <a:spAutoFit/>
          </a:bodyPr>
          <a:lstStyle/>
          <a:p>
            <a:r>
              <a:rPr lang="ja-JP" altLang="en-US">
                <a:solidFill>
                  <a:srgbClr val="000000"/>
                </a:solidFill>
                <a:latin typeface="Meiryo" panose="020B0604030504040204" pitchFamily="50" charset="-128"/>
                <a:ea typeface="Meiryo" panose="020B0604030504040204" pitchFamily="50" charset="-128"/>
              </a:rPr>
              <a:t> </a:t>
            </a:r>
            <a:endParaRPr lang="ja-JP" altLang="en-US"/>
          </a:p>
        </p:txBody>
      </p:sp>
    </p:spTree>
    <p:extLst>
      <p:ext uri="{BB962C8B-B14F-4D97-AF65-F5344CB8AC3E}">
        <p14:creationId xmlns:p14="http://schemas.microsoft.com/office/powerpoint/2010/main" val="2441930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7376D886-2E1B-4A16-8A77-B1A9C16B906E}"/>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4</a:t>
            </a:fld>
            <a:endParaRPr kumimoji="1" lang="ja-JP" altLang="en-US"/>
          </a:p>
        </p:txBody>
      </p:sp>
      <p:sp>
        <p:nvSpPr>
          <p:cNvPr id="3" name="四角形: 角を丸くする 2">
            <a:extLst>
              <a:ext uri="{FF2B5EF4-FFF2-40B4-BE49-F238E27FC236}">
                <a16:creationId xmlns:a16="http://schemas.microsoft.com/office/drawing/2014/main" id="{6EBCF403-ED1B-45C4-A6CC-F0E4B4B7850F}"/>
              </a:ext>
            </a:extLst>
          </p:cNvPr>
          <p:cNvSpPr/>
          <p:nvPr/>
        </p:nvSpPr>
        <p:spPr>
          <a:xfrm>
            <a:off x="1267185" y="1612899"/>
            <a:ext cx="6773229" cy="4160575"/>
          </a:xfrm>
          <a:prstGeom prst="roundRect">
            <a:avLst>
              <a:gd name="adj" fmla="val 1609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kumimoji="1" lang="ja-JP" altLang="en-US" sz="3600">
                <a:solidFill>
                  <a:srgbClr val="404040"/>
                </a:solidFill>
                <a:latin typeface="HGPｺﾞｼｯｸE" panose="020B0900000000000000" pitchFamily="50" charset="-128"/>
                <a:ea typeface="HGPｺﾞｼｯｸE" panose="020B0900000000000000" pitchFamily="50" charset="-128"/>
              </a:rPr>
              <a:t>皆さんの悩みや不安は</a:t>
            </a:r>
            <a:endParaRPr kumimoji="1" lang="en-US" altLang="ja-JP" sz="3600">
              <a:solidFill>
                <a:srgbClr val="404040"/>
              </a:solidFill>
              <a:latin typeface="HGPｺﾞｼｯｸE" panose="020B0900000000000000" pitchFamily="50" charset="-128"/>
              <a:ea typeface="HGPｺﾞｼｯｸE" panose="020B0900000000000000" pitchFamily="50" charset="-128"/>
            </a:endParaRPr>
          </a:p>
          <a:p>
            <a:pPr algn="ctr">
              <a:lnSpc>
                <a:spcPts val="5000"/>
              </a:lnSpc>
            </a:pPr>
            <a:r>
              <a:rPr kumimoji="1" lang="ja-JP" altLang="en-US" sz="3600">
                <a:solidFill>
                  <a:srgbClr val="404040"/>
                </a:solidFill>
                <a:latin typeface="HGPｺﾞｼｯｸE" panose="020B0900000000000000" pitchFamily="50" charset="-128"/>
                <a:ea typeface="HGPｺﾞｼｯｸE" panose="020B0900000000000000" pitchFamily="50" charset="-128"/>
              </a:rPr>
              <a:t>仲間を増やすことで</a:t>
            </a:r>
            <a:endParaRPr kumimoji="1" lang="en-US" altLang="ja-JP" sz="3600">
              <a:solidFill>
                <a:srgbClr val="404040"/>
              </a:solidFill>
              <a:latin typeface="HGPｺﾞｼｯｸE" panose="020B0900000000000000" pitchFamily="50" charset="-128"/>
              <a:ea typeface="HGPｺﾞｼｯｸE" panose="020B0900000000000000" pitchFamily="50" charset="-128"/>
            </a:endParaRPr>
          </a:p>
          <a:p>
            <a:pPr algn="ctr">
              <a:lnSpc>
                <a:spcPts val="5000"/>
              </a:lnSpc>
            </a:pPr>
            <a:r>
              <a:rPr kumimoji="1" lang="ja-JP" altLang="en-US" sz="3600">
                <a:solidFill>
                  <a:srgbClr val="404040"/>
                </a:solidFill>
                <a:latin typeface="HGPｺﾞｼｯｸE" panose="020B0900000000000000" pitchFamily="50" charset="-128"/>
                <a:ea typeface="HGPｺﾞｼｯｸE" panose="020B0900000000000000" pitchFamily="50" charset="-128"/>
              </a:rPr>
              <a:t>解決できることが多い</a:t>
            </a:r>
            <a:endParaRPr kumimoji="1" lang="en-US" altLang="ja-JP" sz="3600">
              <a:solidFill>
                <a:srgbClr val="404040"/>
              </a:solidFill>
              <a:latin typeface="HGPｺﾞｼｯｸE" panose="020B0900000000000000" pitchFamily="50" charset="-128"/>
              <a:ea typeface="HGPｺﾞｼｯｸE" panose="020B0900000000000000" pitchFamily="50" charset="-128"/>
            </a:endParaRPr>
          </a:p>
          <a:p>
            <a:pPr algn="ctr">
              <a:lnSpc>
                <a:spcPts val="5000"/>
              </a:lnSpc>
            </a:pPr>
            <a:r>
              <a:rPr kumimoji="1" lang="ja-JP" altLang="en-US" sz="3600">
                <a:solidFill>
                  <a:srgbClr val="404040"/>
                </a:solidFill>
                <a:latin typeface="HGPｺﾞｼｯｸE" panose="020B0900000000000000" pitchFamily="50" charset="-128"/>
                <a:ea typeface="HGPｺﾞｼｯｸE" panose="020B0900000000000000" pitchFamily="50" charset="-128"/>
              </a:rPr>
              <a:t>のではないでしょうか？</a:t>
            </a:r>
            <a:endParaRPr kumimoji="1" lang="en-US" altLang="ja-JP" sz="360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4043683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7E8019D-5A5E-43AA-B3BB-6CD89776671C}"/>
              </a:ext>
            </a:extLst>
          </p:cNvPr>
          <p:cNvSpPr>
            <a:spLocks noGrp="1"/>
          </p:cNvSpPr>
          <p:nvPr>
            <p:ph type="sldNum" sz="quarter" idx="12"/>
          </p:nvPr>
        </p:nvSpPr>
        <p:spPr/>
        <p:txBody>
          <a:bodyPr/>
          <a:lstStyle/>
          <a:p>
            <a:fld id="{48C0FCB9-D989-46F1-965E-624BDAC7E129}" type="slidenum">
              <a:rPr kumimoji="1" lang="ja-JP" altLang="en-US" smtClean="0"/>
              <a:pPr/>
              <a:t>5</a:t>
            </a:fld>
            <a:endParaRPr kumimoji="1" lang="ja-JP" altLang="en-US"/>
          </a:p>
        </p:txBody>
      </p:sp>
      <p:grpSp>
        <p:nvGrpSpPr>
          <p:cNvPr id="3" name="グループ化 2">
            <a:extLst>
              <a:ext uri="{FF2B5EF4-FFF2-40B4-BE49-F238E27FC236}">
                <a16:creationId xmlns:a16="http://schemas.microsoft.com/office/drawing/2014/main" id="{81821326-65B3-4409-B262-99CE76E9D211}"/>
              </a:ext>
            </a:extLst>
          </p:cNvPr>
          <p:cNvGrpSpPr/>
          <p:nvPr/>
        </p:nvGrpSpPr>
        <p:grpSpPr>
          <a:xfrm>
            <a:off x="455781" y="1612899"/>
            <a:ext cx="7584633" cy="4160575"/>
            <a:chOff x="432335" y="629138"/>
            <a:chExt cx="8158872" cy="4160575"/>
          </a:xfrm>
        </p:grpSpPr>
        <p:sp>
          <p:nvSpPr>
            <p:cNvPr id="2" name="直角三角形 1">
              <a:extLst>
                <a:ext uri="{FF2B5EF4-FFF2-40B4-BE49-F238E27FC236}">
                  <a16:creationId xmlns:a16="http://schemas.microsoft.com/office/drawing/2014/main" id="{02E3BFED-6107-4E75-A6C3-D06AAF8D1256}"/>
                </a:ext>
              </a:extLst>
            </p:cNvPr>
            <p:cNvSpPr/>
            <p:nvPr/>
          </p:nvSpPr>
          <p:spPr>
            <a:xfrm flipH="1" flipV="1">
              <a:off x="432335" y="629138"/>
              <a:ext cx="1745673" cy="1706332"/>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5" name="四角形: 角を丸くする 4">
              <a:extLst>
                <a:ext uri="{FF2B5EF4-FFF2-40B4-BE49-F238E27FC236}">
                  <a16:creationId xmlns:a16="http://schemas.microsoft.com/office/drawing/2014/main" id="{C6027D71-137B-4D89-AD94-059CF63A5526}"/>
                </a:ext>
              </a:extLst>
            </p:cNvPr>
            <p:cNvSpPr/>
            <p:nvPr/>
          </p:nvSpPr>
          <p:spPr>
            <a:xfrm>
              <a:off x="1305171" y="629138"/>
              <a:ext cx="7286036" cy="4160575"/>
            </a:xfrm>
            <a:prstGeom prst="roundRect">
              <a:avLst>
                <a:gd name="adj" fmla="val 1609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皆さんの地域に</a:t>
              </a:r>
              <a:endParaRPr kumimoji="1"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ts val="5000"/>
                </a:lnSpc>
              </a:pPr>
              <a:r>
                <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どんな人がいるか、</a:t>
              </a:r>
              <a:endParaRPr kumimoji="1"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ts val="5000"/>
                </a:lnSpc>
              </a:pPr>
              <a:r>
                <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自主防災組織として活動</a:t>
              </a:r>
              <a:endParaRPr kumimoji="1"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ts val="5000"/>
                </a:lnSpc>
              </a:pPr>
              <a:r>
                <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する上で仲間を増やせるか、</a:t>
              </a:r>
              <a:endParaRPr kumimoji="1"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ts val="5000"/>
                </a:lnSpc>
              </a:pPr>
              <a:r>
                <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考えてみましょう</a:t>
              </a:r>
              <a:endParaRPr kumimoji="1"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3988703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FEB3E1-CEFD-4C0C-88C0-6177BEFCD869}"/>
              </a:ext>
            </a:extLst>
          </p:cNvPr>
          <p:cNvSpPr>
            <a:spLocks noGrp="1"/>
          </p:cNvSpPr>
          <p:nvPr>
            <p:ph type="sldNum" sz="quarter" idx="12"/>
          </p:nvPr>
        </p:nvSpPr>
        <p:spPr/>
        <p:txBody>
          <a:bodyPr/>
          <a:lstStyle/>
          <a:p>
            <a:fld id="{48C0FCB9-D989-46F1-965E-624BDAC7E129}" type="slidenum">
              <a:rPr kumimoji="1" lang="ja-JP" altLang="en-US" smtClean="0"/>
              <a:pPr/>
              <a:t>6</a:t>
            </a:fld>
            <a:endParaRPr kumimoji="1" lang="ja-JP" altLang="en-US"/>
          </a:p>
        </p:txBody>
      </p:sp>
      <p:sp>
        <p:nvSpPr>
          <p:cNvPr id="5" name="四角形: 角を丸くする 4">
            <a:extLst>
              <a:ext uri="{FF2B5EF4-FFF2-40B4-BE49-F238E27FC236}">
                <a16:creationId xmlns:a16="http://schemas.microsoft.com/office/drawing/2014/main" id="{FDE2B7CF-2981-44D7-B894-ED1E8FBC241B}"/>
              </a:ext>
            </a:extLst>
          </p:cNvPr>
          <p:cNvSpPr/>
          <p:nvPr/>
        </p:nvSpPr>
        <p:spPr>
          <a:xfrm>
            <a:off x="761813" y="924076"/>
            <a:ext cx="7620374" cy="221357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just">
              <a:spcAft>
                <a:spcPts val="600"/>
              </a:spcAft>
            </a:pP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個人検討</a:t>
            </a: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　＜３分＞</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457200" indent="-457200" algn="just">
              <a:buFont typeface="Arial" panose="020B0604020202020204" pitchFamily="34" charset="0"/>
              <a:buChar char="•"/>
            </a:pP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皆さんの地域にどんな人がいるか考え、</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just"/>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　　黄色の付せん紙に書き出してみましょう</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5" name="タイトル 2">
            <a:extLst>
              <a:ext uri="{FF2B5EF4-FFF2-40B4-BE49-F238E27FC236}">
                <a16:creationId xmlns:a16="http://schemas.microsoft.com/office/drawing/2014/main" id="{1ECC25D9-9505-43E9-BBD9-6DD25EEF75AB}"/>
              </a:ext>
            </a:extLst>
          </p:cNvPr>
          <p:cNvSpPr txBox="1">
            <a:spLocks/>
          </p:cNvSpPr>
          <p:nvPr/>
        </p:nvSpPr>
        <p:spPr>
          <a:xfrm>
            <a:off x="136524" y="172632"/>
            <a:ext cx="877887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solidFill>
                  <a:schemeClr val="tx1">
                    <a:lumMod val="75000"/>
                    <a:lumOff val="25000"/>
                  </a:schemeClr>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仲間を増やす</a:t>
            </a:r>
          </a:p>
        </p:txBody>
      </p:sp>
      <p:sp>
        <p:nvSpPr>
          <p:cNvPr id="9" name="四角形: メモ 8">
            <a:extLst>
              <a:ext uri="{FF2B5EF4-FFF2-40B4-BE49-F238E27FC236}">
                <a16:creationId xmlns:a16="http://schemas.microsoft.com/office/drawing/2014/main" id="{995202AA-CDFC-4628-97E9-CDF396104093}"/>
              </a:ext>
            </a:extLst>
          </p:cNvPr>
          <p:cNvSpPr/>
          <p:nvPr/>
        </p:nvSpPr>
        <p:spPr>
          <a:xfrm>
            <a:off x="1865924" y="3700674"/>
            <a:ext cx="2177687" cy="2177687"/>
          </a:xfrm>
          <a:prstGeom prst="foldedCorner">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kumimoji="1" lang="ja-JP" altLang="en-US" sz="2800">
                <a:solidFill>
                  <a:schemeClr val="tx1">
                    <a:lumMod val="75000"/>
                    <a:lumOff val="25000"/>
                  </a:schemeClr>
                </a:solidFill>
                <a:latin typeface="HGSｺﾞｼｯｸE" panose="020B0900000000000000" pitchFamily="50" charset="-128"/>
                <a:ea typeface="HGSｺﾞｼｯｸE" panose="020B0900000000000000" pitchFamily="50" charset="-128"/>
              </a:rPr>
              <a:t>パソコンが得意な人</a:t>
            </a:r>
            <a:endParaRPr kumimoji="1" lang="en-US" altLang="ja-JP" sz="2800">
              <a:solidFill>
                <a:schemeClr val="tx1">
                  <a:lumMod val="75000"/>
                  <a:lumOff val="25000"/>
                </a:schemeClr>
              </a:solidFill>
              <a:latin typeface="HGSｺﾞｼｯｸE" panose="020B0900000000000000" pitchFamily="50" charset="-128"/>
              <a:ea typeface="HGSｺﾞｼｯｸE" panose="020B0900000000000000" pitchFamily="50" charset="-128"/>
            </a:endParaRPr>
          </a:p>
        </p:txBody>
      </p:sp>
      <p:sp>
        <p:nvSpPr>
          <p:cNvPr id="21" name="四角形: メモ 20">
            <a:extLst>
              <a:ext uri="{FF2B5EF4-FFF2-40B4-BE49-F238E27FC236}">
                <a16:creationId xmlns:a16="http://schemas.microsoft.com/office/drawing/2014/main" id="{3E05440E-394B-42A1-942B-C2691D67C762}"/>
              </a:ext>
            </a:extLst>
          </p:cNvPr>
          <p:cNvSpPr/>
          <p:nvPr/>
        </p:nvSpPr>
        <p:spPr>
          <a:xfrm>
            <a:off x="5094243" y="3700674"/>
            <a:ext cx="2177687" cy="2177687"/>
          </a:xfrm>
          <a:prstGeom prst="foldedCorner">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kumimoji="1" lang="ja-JP" altLang="en-US" sz="2800">
                <a:solidFill>
                  <a:schemeClr val="tx1">
                    <a:lumMod val="75000"/>
                    <a:lumOff val="25000"/>
                  </a:schemeClr>
                </a:solidFill>
                <a:latin typeface="HGSｺﾞｼｯｸE" panose="020B0900000000000000" pitchFamily="50" charset="-128"/>
                <a:ea typeface="HGSｺﾞｼｯｸE" panose="020B0900000000000000" pitchFamily="50" charset="-128"/>
              </a:rPr>
              <a:t>料理が</a:t>
            </a:r>
            <a:br>
              <a:rPr kumimoji="1" lang="en-US" altLang="ja-JP" sz="2800">
                <a:solidFill>
                  <a:schemeClr val="tx1">
                    <a:lumMod val="75000"/>
                    <a:lumOff val="25000"/>
                  </a:schemeClr>
                </a:solidFill>
                <a:latin typeface="HGSｺﾞｼｯｸE" panose="020B0900000000000000" pitchFamily="50" charset="-128"/>
                <a:ea typeface="HGSｺﾞｼｯｸE" panose="020B0900000000000000" pitchFamily="50" charset="-128"/>
              </a:rPr>
            </a:br>
            <a:r>
              <a:rPr kumimoji="1" lang="ja-JP" altLang="en-US" sz="2800">
                <a:solidFill>
                  <a:schemeClr val="tx1">
                    <a:lumMod val="75000"/>
                    <a:lumOff val="25000"/>
                  </a:schemeClr>
                </a:solidFill>
                <a:latin typeface="HGSｺﾞｼｯｸE" panose="020B0900000000000000" pitchFamily="50" charset="-128"/>
                <a:ea typeface="HGSｺﾞｼｯｸE" panose="020B0900000000000000" pitchFamily="50" charset="-128"/>
              </a:rPr>
              <a:t>得意な人</a:t>
            </a:r>
            <a:endParaRPr kumimoji="1" lang="en-US" altLang="ja-JP" sz="2800">
              <a:solidFill>
                <a:schemeClr val="tx1">
                  <a:lumMod val="75000"/>
                  <a:lumOff val="25000"/>
                </a:schemeClr>
              </a:solidFill>
              <a:latin typeface="HGSｺﾞｼｯｸE" panose="020B0900000000000000" pitchFamily="50" charset="-128"/>
              <a:ea typeface="HGSｺﾞｼｯｸE" panose="020B0900000000000000" pitchFamily="50" charset="-128"/>
            </a:endParaRPr>
          </a:p>
        </p:txBody>
      </p:sp>
    </p:spTree>
    <p:extLst>
      <p:ext uri="{BB962C8B-B14F-4D97-AF65-F5344CB8AC3E}">
        <p14:creationId xmlns:p14="http://schemas.microsoft.com/office/powerpoint/2010/main" val="2372778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FEB3E1-CEFD-4C0C-88C0-6177BEFCD869}"/>
              </a:ext>
            </a:extLst>
          </p:cNvPr>
          <p:cNvSpPr>
            <a:spLocks noGrp="1"/>
          </p:cNvSpPr>
          <p:nvPr>
            <p:ph type="sldNum" sz="quarter" idx="12"/>
          </p:nvPr>
        </p:nvSpPr>
        <p:spPr/>
        <p:txBody>
          <a:bodyPr/>
          <a:lstStyle/>
          <a:p>
            <a:fld id="{48C0FCB9-D989-46F1-965E-624BDAC7E129}" type="slidenum">
              <a:rPr kumimoji="1" lang="ja-JP" altLang="en-US" smtClean="0"/>
              <a:pPr/>
              <a:t>7</a:t>
            </a:fld>
            <a:endParaRPr kumimoji="1" lang="ja-JP" altLang="en-US"/>
          </a:p>
        </p:txBody>
      </p:sp>
      <p:sp>
        <p:nvSpPr>
          <p:cNvPr id="20" name="タイトル 2">
            <a:extLst>
              <a:ext uri="{FF2B5EF4-FFF2-40B4-BE49-F238E27FC236}">
                <a16:creationId xmlns:a16="http://schemas.microsoft.com/office/drawing/2014/main" id="{25FC1A8B-0FC9-4FE6-9005-78C9A9CD9A0B}"/>
              </a:ext>
            </a:extLst>
          </p:cNvPr>
          <p:cNvSpPr txBox="1">
            <a:spLocks/>
          </p:cNvSpPr>
          <p:nvPr/>
        </p:nvSpPr>
        <p:spPr>
          <a:xfrm>
            <a:off x="136524" y="172632"/>
            <a:ext cx="877887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solidFill>
                  <a:schemeClr val="tx1">
                    <a:lumMod val="75000"/>
                    <a:lumOff val="25000"/>
                  </a:schemeClr>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仲間を増やす</a:t>
            </a:r>
          </a:p>
        </p:txBody>
      </p:sp>
      <p:sp>
        <p:nvSpPr>
          <p:cNvPr id="18" name="四角形: 角を丸くする 17">
            <a:extLst>
              <a:ext uri="{FF2B5EF4-FFF2-40B4-BE49-F238E27FC236}">
                <a16:creationId xmlns:a16="http://schemas.microsoft.com/office/drawing/2014/main" id="{FBCE3B7A-CC53-4BB1-AE97-8C2A44CFBF64}"/>
              </a:ext>
            </a:extLst>
          </p:cNvPr>
          <p:cNvSpPr/>
          <p:nvPr/>
        </p:nvSpPr>
        <p:spPr>
          <a:xfrm>
            <a:off x="761813" y="924076"/>
            <a:ext cx="7754226" cy="221357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just">
              <a:spcAft>
                <a:spcPts val="600"/>
              </a:spcAft>
            </a:pP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個人検討</a:t>
            </a: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　＜３分＞</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457200" indent="-457200" algn="just">
              <a:buFont typeface="Arial" panose="020B0604020202020204" pitchFamily="34" charset="0"/>
              <a:buChar char="•"/>
            </a:pP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黄色の付せん紙に書き出した地域の人が、</a:t>
            </a:r>
            <a:b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「平常時」「災害時」にどんな防災の取組みが</a:t>
            </a:r>
            <a:b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できるか考え、青色（平常時）と赤色（災害時）の付せん紙に書き出してみましょう</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22" name="四角形: メモ 21">
            <a:extLst>
              <a:ext uri="{FF2B5EF4-FFF2-40B4-BE49-F238E27FC236}">
                <a16:creationId xmlns:a16="http://schemas.microsoft.com/office/drawing/2014/main" id="{85E21DE7-2C71-4984-8C7F-259C5519E4DB}"/>
              </a:ext>
            </a:extLst>
          </p:cNvPr>
          <p:cNvSpPr/>
          <p:nvPr/>
        </p:nvSpPr>
        <p:spPr>
          <a:xfrm>
            <a:off x="1865924" y="3980074"/>
            <a:ext cx="2177687" cy="2177687"/>
          </a:xfrm>
          <a:prstGeom prst="foldedCorner">
            <a:avLst/>
          </a:prstGeom>
          <a:solidFill>
            <a:schemeClr val="accent1">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kumimoji="1" lang="ja-JP" altLang="en-US" sz="2800">
                <a:solidFill>
                  <a:schemeClr val="tx1">
                    <a:lumMod val="75000"/>
                    <a:lumOff val="25000"/>
                  </a:schemeClr>
                </a:solidFill>
                <a:latin typeface="HGSｺﾞｼｯｸE" panose="020B0900000000000000" pitchFamily="50" charset="-128"/>
                <a:ea typeface="HGSｺﾞｼｯｸE" panose="020B0900000000000000" pitchFamily="50" charset="-128"/>
              </a:rPr>
              <a:t>ちらしの</a:t>
            </a:r>
            <a:endParaRPr kumimoji="1" lang="en-US" altLang="ja-JP" sz="2800">
              <a:solidFill>
                <a:schemeClr val="tx1">
                  <a:lumMod val="75000"/>
                  <a:lumOff val="25000"/>
                </a:schemeClr>
              </a:solidFill>
              <a:latin typeface="HGSｺﾞｼｯｸE" panose="020B0900000000000000" pitchFamily="50" charset="-128"/>
              <a:ea typeface="HGSｺﾞｼｯｸE" panose="020B0900000000000000" pitchFamily="50" charset="-128"/>
            </a:endParaRPr>
          </a:p>
          <a:p>
            <a:pPr algn="ctr"/>
            <a:r>
              <a:rPr kumimoji="1" lang="ja-JP" altLang="en-US" sz="2800">
                <a:solidFill>
                  <a:schemeClr val="tx1">
                    <a:lumMod val="75000"/>
                    <a:lumOff val="25000"/>
                  </a:schemeClr>
                </a:solidFill>
                <a:latin typeface="HGSｺﾞｼｯｸE" panose="020B0900000000000000" pitchFamily="50" charset="-128"/>
                <a:ea typeface="HGSｺﾞｼｯｸE" panose="020B0900000000000000" pitchFamily="50" charset="-128"/>
              </a:rPr>
              <a:t>作成</a:t>
            </a:r>
            <a:endParaRPr kumimoji="1" lang="en-US" altLang="ja-JP" sz="2800">
              <a:solidFill>
                <a:schemeClr val="tx1">
                  <a:lumMod val="75000"/>
                  <a:lumOff val="25000"/>
                </a:schemeClr>
              </a:solidFill>
              <a:latin typeface="HGSｺﾞｼｯｸE" panose="020B0900000000000000" pitchFamily="50" charset="-128"/>
              <a:ea typeface="HGSｺﾞｼｯｸE" panose="020B0900000000000000" pitchFamily="50" charset="-128"/>
            </a:endParaRPr>
          </a:p>
        </p:txBody>
      </p:sp>
      <p:sp>
        <p:nvSpPr>
          <p:cNvPr id="8" name="四角形: メモ 7">
            <a:extLst>
              <a:ext uri="{FF2B5EF4-FFF2-40B4-BE49-F238E27FC236}">
                <a16:creationId xmlns:a16="http://schemas.microsoft.com/office/drawing/2014/main" id="{F4191695-67A1-4EC3-A306-6EE6BB5AA9E4}"/>
              </a:ext>
            </a:extLst>
          </p:cNvPr>
          <p:cNvSpPr/>
          <p:nvPr/>
        </p:nvSpPr>
        <p:spPr>
          <a:xfrm>
            <a:off x="5100389" y="3980073"/>
            <a:ext cx="2177687" cy="2177687"/>
          </a:xfrm>
          <a:prstGeom prst="foldedCorner">
            <a:avLst/>
          </a:prstGeom>
          <a:solidFill>
            <a:srgbClr val="E89CD8"/>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kumimoji="1" lang="ja-JP" altLang="en-US" sz="2800">
                <a:solidFill>
                  <a:schemeClr val="tx1">
                    <a:lumMod val="75000"/>
                    <a:lumOff val="25000"/>
                  </a:schemeClr>
                </a:solidFill>
                <a:latin typeface="HGSｺﾞｼｯｸE" panose="020B0900000000000000" pitchFamily="50" charset="-128"/>
                <a:ea typeface="HGSｺﾞｼｯｸE" panose="020B0900000000000000" pitchFamily="50" charset="-128"/>
              </a:rPr>
              <a:t>情報の整理</a:t>
            </a:r>
            <a:endParaRPr kumimoji="1" lang="en-US" altLang="ja-JP" sz="2800">
              <a:solidFill>
                <a:schemeClr val="tx1">
                  <a:lumMod val="75000"/>
                  <a:lumOff val="25000"/>
                </a:schemeClr>
              </a:solidFill>
              <a:latin typeface="HGSｺﾞｼｯｸE" panose="020B0900000000000000" pitchFamily="50" charset="-128"/>
              <a:ea typeface="HGSｺﾞｼｯｸE" panose="020B0900000000000000" pitchFamily="50" charset="-128"/>
            </a:endParaRPr>
          </a:p>
        </p:txBody>
      </p:sp>
      <p:sp>
        <p:nvSpPr>
          <p:cNvPr id="7" name="四角形: 角を丸くする 17">
            <a:extLst>
              <a:ext uri="{FF2B5EF4-FFF2-40B4-BE49-F238E27FC236}">
                <a16:creationId xmlns:a16="http://schemas.microsoft.com/office/drawing/2014/main" id="{FBCE3B7A-CC53-4BB1-AE97-8C2A44CFBF64}"/>
              </a:ext>
            </a:extLst>
          </p:cNvPr>
          <p:cNvSpPr/>
          <p:nvPr/>
        </p:nvSpPr>
        <p:spPr>
          <a:xfrm>
            <a:off x="2120713" y="3239008"/>
            <a:ext cx="5054787" cy="78961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just">
              <a:spcAft>
                <a:spcPts val="600"/>
              </a:spcAft>
            </a:pP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「平常時」　　　　　　　　「災害時」</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52169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FEB3E1-CEFD-4C0C-88C0-6177BEFCD869}"/>
              </a:ext>
            </a:extLst>
          </p:cNvPr>
          <p:cNvSpPr>
            <a:spLocks noGrp="1"/>
          </p:cNvSpPr>
          <p:nvPr>
            <p:ph type="sldNum" sz="quarter" idx="12"/>
          </p:nvPr>
        </p:nvSpPr>
        <p:spPr/>
        <p:txBody>
          <a:bodyPr/>
          <a:lstStyle/>
          <a:p>
            <a:fld id="{48C0FCB9-D989-46F1-965E-624BDAC7E129}" type="slidenum">
              <a:rPr kumimoji="1" lang="ja-JP" altLang="en-US" smtClean="0"/>
              <a:pPr/>
              <a:t>8</a:t>
            </a:fld>
            <a:endParaRPr kumimoji="1" lang="ja-JP" altLang="en-US"/>
          </a:p>
        </p:txBody>
      </p:sp>
      <p:sp>
        <p:nvSpPr>
          <p:cNvPr id="20" name="タイトル 2">
            <a:extLst>
              <a:ext uri="{FF2B5EF4-FFF2-40B4-BE49-F238E27FC236}">
                <a16:creationId xmlns:a16="http://schemas.microsoft.com/office/drawing/2014/main" id="{25FC1A8B-0FC9-4FE6-9005-78C9A9CD9A0B}"/>
              </a:ext>
            </a:extLst>
          </p:cNvPr>
          <p:cNvSpPr txBox="1">
            <a:spLocks/>
          </p:cNvSpPr>
          <p:nvPr/>
        </p:nvSpPr>
        <p:spPr>
          <a:xfrm>
            <a:off x="136524" y="172632"/>
            <a:ext cx="877887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solidFill>
                  <a:schemeClr val="tx1">
                    <a:lumMod val="75000"/>
                    <a:lumOff val="25000"/>
                  </a:schemeClr>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仲間を増やす</a:t>
            </a:r>
          </a:p>
        </p:txBody>
      </p:sp>
      <p:sp>
        <p:nvSpPr>
          <p:cNvPr id="7" name="四角形: 角を丸くする 6">
            <a:extLst>
              <a:ext uri="{FF2B5EF4-FFF2-40B4-BE49-F238E27FC236}">
                <a16:creationId xmlns:a16="http://schemas.microsoft.com/office/drawing/2014/main" id="{B965FE5E-2447-4A98-98F4-B6FE6FBAEF4B}"/>
              </a:ext>
            </a:extLst>
          </p:cNvPr>
          <p:cNvSpPr/>
          <p:nvPr/>
        </p:nvSpPr>
        <p:spPr>
          <a:xfrm>
            <a:off x="761812" y="1167918"/>
            <a:ext cx="7953209" cy="158099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just">
              <a:spcAft>
                <a:spcPts val="600"/>
              </a:spcAft>
            </a:pP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グループ内検討準備</a:t>
            </a: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　＜１分＞</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lgn="just">
              <a:spcAft>
                <a:spcPts val="600"/>
              </a:spcAft>
              <a:buFont typeface="Arial" panose="020B0604020202020204" pitchFamily="34" charset="0"/>
              <a:buChar char="•"/>
            </a:pP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模造紙に、マジックで「地域にいる人」「平常時」「災害時」と下の例のように書きます</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8" name="四角形: 角を丸くする 7">
            <a:extLst>
              <a:ext uri="{FF2B5EF4-FFF2-40B4-BE49-F238E27FC236}">
                <a16:creationId xmlns:a16="http://schemas.microsoft.com/office/drawing/2014/main" id="{06FF8A31-73EB-454C-9907-795EBD4B2C2E}"/>
              </a:ext>
            </a:extLst>
          </p:cNvPr>
          <p:cNvSpPr/>
          <p:nvPr/>
        </p:nvSpPr>
        <p:spPr>
          <a:xfrm>
            <a:off x="3345683" y="2793801"/>
            <a:ext cx="2672069" cy="55405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just">
              <a:spcAft>
                <a:spcPts val="600"/>
              </a:spcAft>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模造紙（横）記入例</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pic>
        <p:nvPicPr>
          <p:cNvPr id="9" name="図 8" descr="白いバックグラウンドのスクリーンショット&#10;&#10;自動的に生成された説明">
            <a:extLst>
              <a:ext uri="{FF2B5EF4-FFF2-40B4-BE49-F238E27FC236}">
                <a16:creationId xmlns:a16="http://schemas.microsoft.com/office/drawing/2014/main" id="{5D6242AC-4F27-4680-A3D8-932C16819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9508" y="3392744"/>
            <a:ext cx="5584420" cy="3243353"/>
          </a:xfrm>
          <a:prstGeom prst="rect">
            <a:avLst/>
          </a:prstGeom>
        </p:spPr>
      </p:pic>
    </p:spTree>
    <p:extLst>
      <p:ext uri="{BB962C8B-B14F-4D97-AF65-F5344CB8AC3E}">
        <p14:creationId xmlns:p14="http://schemas.microsoft.com/office/powerpoint/2010/main" val="599854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FEB3E1-CEFD-4C0C-88C0-6177BEFCD869}"/>
              </a:ext>
            </a:extLst>
          </p:cNvPr>
          <p:cNvSpPr>
            <a:spLocks noGrp="1"/>
          </p:cNvSpPr>
          <p:nvPr>
            <p:ph type="sldNum" sz="quarter" idx="12"/>
          </p:nvPr>
        </p:nvSpPr>
        <p:spPr/>
        <p:txBody>
          <a:bodyPr/>
          <a:lstStyle/>
          <a:p>
            <a:fld id="{48C0FCB9-D989-46F1-965E-624BDAC7E129}" type="slidenum">
              <a:rPr kumimoji="1" lang="ja-JP" altLang="en-US" smtClean="0"/>
              <a:pPr/>
              <a:t>9</a:t>
            </a:fld>
            <a:endParaRPr kumimoji="1" lang="ja-JP" altLang="en-US"/>
          </a:p>
        </p:txBody>
      </p:sp>
      <p:sp>
        <p:nvSpPr>
          <p:cNvPr id="20" name="タイトル 2">
            <a:extLst>
              <a:ext uri="{FF2B5EF4-FFF2-40B4-BE49-F238E27FC236}">
                <a16:creationId xmlns:a16="http://schemas.microsoft.com/office/drawing/2014/main" id="{25FC1A8B-0FC9-4FE6-9005-78C9A9CD9A0B}"/>
              </a:ext>
            </a:extLst>
          </p:cNvPr>
          <p:cNvSpPr txBox="1">
            <a:spLocks/>
          </p:cNvSpPr>
          <p:nvPr/>
        </p:nvSpPr>
        <p:spPr>
          <a:xfrm>
            <a:off x="136524" y="172632"/>
            <a:ext cx="877887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solidFill>
                  <a:schemeClr val="tx1">
                    <a:lumMod val="75000"/>
                    <a:lumOff val="25000"/>
                  </a:schemeClr>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仲間を増やす</a:t>
            </a:r>
          </a:p>
        </p:txBody>
      </p:sp>
      <p:sp>
        <p:nvSpPr>
          <p:cNvPr id="18" name="四角形: 角を丸くする 17">
            <a:extLst>
              <a:ext uri="{FF2B5EF4-FFF2-40B4-BE49-F238E27FC236}">
                <a16:creationId xmlns:a16="http://schemas.microsoft.com/office/drawing/2014/main" id="{FBCE3B7A-CC53-4BB1-AE97-8C2A44CFBF64}"/>
              </a:ext>
            </a:extLst>
          </p:cNvPr>
          <p:cNvSpPr/>
          <p:nvPr/>
        </p:nvSpPr>
        <p:spPr>
          <a:xfrm>
            <a:off x="761813" y="924076"/>
            <a:ext cx="7831344" cy="25049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just">
              <a:spcAft>
                <a:spcPts val="600"/>
              </a:spcAft>
            </a:pP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グループ内検討</a:t>
            </a: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　＜１０分＞</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457200" indent="-457200" algn="just">
              <a:spcAft>
                <a:spcPts val="600"/>
              </a:spcAft>
              <a:buAutoNum type="arabicPeriod"/>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グループ内の１人が、黄色の付せん紙に書き出した「地域にいる人」を読み上げ模造紙に貼ります</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457200" indent="-457200" algn="just">
              <a:spcAft>
                <a:spcPts val="600"/>
              </a:spcAft>
              <a:buFontTx/>
              <a:buAutoNum type="arabicPeriod"/>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続いて、「地域にいる人」が活動できる防災に関する取組み（青色と赤色の付せん紙）を読み上げ、平常時と災害時にわけて貼ります。</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457200" indent="-457200" algn="just">
              <a:spcAft>
                <a:spcPts val="600"/>
              </a:spcAft>
              <a:buFontTx/>
              <a:buAutoNum type="arabicPeriod"/>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他の人は、同じ内容の付せん紙があったら近くに貼ります</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457200" indent="-457200" algn="just">
              <a:spcAft>
                <a:spcPts val="600"/>
              </a:spcAft>
              <a:buAutoNum type="arabicPeriod"/>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貼り終わったら、次の人の番です</a:t>
            </a:r>
            <a:r>
              <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rPr>
              <a:t>(1</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rPr>
              <a:t>3</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を繰り返す</a:t>
            </a:r>
            <a:r>
              <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rPr>
              <a:t>)</a:t>
            </a:r>
          </a:p>
        </p:txBody>
      </p:sp>
      <p:pic>
        <p:nvPicPr>
          <p:cNvPr id="7" name="図 6" descr="備え, 時計, 吊るす, ブラック が含まれている画像&#10;&#10;自動的に生成された説明">
            <a:extLst>
              <a:ext uri="{FF2B5EF4-FFF2-40B4-BE49-F238E27FC236}">
                <a16:creationId xmlns:a16="http://schemas.microsoft.com/office/drawing/2014/main" id="{E4E08D46-09E9-45A5-BF84-D16839D54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752" y="3503501"/>
            <a:ext cx="5584420" cy="3145809"/>
          </a:xfrm>
          <a:prstGeom prst="rect">
            <a:avLst/>
          </a:prstGeom>
        </p:spPr>
      </p:pic>
    </p:spTree>
    <p:extLst>
      <p:ext uri="{BB962C8B-B14F-4D97-AF65-F5344CB8AC3E}">
        <p14:creationId xmlns:p14="http://schemas.microsoft.com/office/powerpoint/2010/main" val="962814362"/>
      </p:ext>
    </p:extLst>
  </p:cSld>
  <p:clrMapOvr>
    <a:masterClrMapping/>
  </p:clrMapOvr>
</p:sld>
</file>

<file path=ppt/theme/theme1.xml><?xml version="1.0" encoding="utf-8"?>
<a:theme xmlns:a="http://schemas.openxmlformats.org/drawingml/2006/main" name="Office テーマ">
  <a:themeElements>
    <a:clrScheme name="ユーザー定義 4">
      <a:dk1>
        <a:sysClr val="windowText" lastClr="000000"/>
      </a:dk1>
      <a:lt1>
        <a:sysClr val="window" lastClr="FFFFFF"/>
      </a:lt1>
      <a:dk2>
        <a:srgbClr val="44546A"/>
      </a:dk2>
      <a:lt2>
        <a:srgbClr val="E7E6E6"/>
      </a:lt2>
      <a:accent1>
        <a:srgbClr val="0099CC"/>
      </a:accent1>
      <a:accent2>
        <a:srgbClr val="E94716"/>
      </a:accent2>
      <a:accent3>
        <a:srgbClr val="A5A5A5"/>
      </a:accent3>
      <a:accent4>
        <a:srgbClr val="FFD965"/>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alibri Light"/>
        <a:ea typeface="ＭＳ ゴシック"/>
        <a:cs typeface=""/>
      </a:majorFont>
      <a:minorFont>
        <a:latin typeface="Calibri"/>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9566576EE7716479B276B366FE8E779" ma:contentTypeVersion="18" ma:contentTypeDescription="新しいドキュメントを作成します。" ma:contentTypeScope="" ma:versionID="c62bdb50600a4316a07d039ee980caae">
  <xsd:schema xmlns:xsd="http://www.w3.org/2001/XMLSchema" xmlns:xs="http://www.w3.org/2001/XMLSchema" xmlns:p="http://schemas.microsoft.com/office/2006/metadata/properties" xmlns:ns2="c7986456-94c4-43e3-a5cd-23faf3e50be4" xmlns:ns3="87e92068-5d1b-4b37-b84f-05171d1d989c" targetNamespace="http://schemas.microsoft.com/office/2006/metadata/properties" ma:root="true" ma:fieldsID="ad58be34164fd8de1098075c6f5a9b4d" ns2:_="" ns3:_="">
    <xsd:import namespace="c7986456-94c4-43e3-a5cd-23faf3e50be4"/>
    <xsd:import namespace="87e92068-5d1b-4b37-b84f-05171d1d98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986456-94c4-43e3-a5cd-23faf3e50b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8ea27d3f-16ae-4cb1-8a0f-7749649f52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e92068-5d1b-4b37-b84f-05171d1d989c"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d1f6561d-b863-4b53-a246-1d336a610717}" ma:internalName="TaxCatchAll" ma:showField="CatchAllData" ma:web="87e92068-5d1b-4b37-b84f-05171d1d98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7986456-94c4-43e3-a5cd-23faf3e50be4">
      <Terms xmlns="http://schemas.microsoft.com/office/infopath/2007/PartnerControls"/>
    </lcf76f155ced4ddcb4097134ff3c332f>
    <TaxCatchAll xmlns="87e92068-5d1b-4b37-b84f-05171d1d989c" xsi:nil="true"/>
  </documentManagement>
</p:properties>
</file>

<file path=customXml/itemProps1.xml><?xml version="1.0" encoding="utf-8"?>
<ds:datastoreItem xmlns:ds="http://schemas.openxmlformats.org/officeDocument/2006/customXml" ds:itemID="{0577789A-7844-451A-B4AE-D1142D7069BD}">
  <ds:schemaRefs>
    <ds:schemaRef ds:uri="87e92068-5d1b-4b37-b84f-05171d1d989c"/>
    <ds:schemaRef ds:uri="c7986456-94c4-43e3-a5cd-23faf3e50b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647560-D9B6-4C09-A3BD-CDA6C6F34C26}">
  <ds:schemaRefs>
    <ds:schemaRef ds:uri="http://schemas.microsoft.com/sharepoint/v3/contenttype/forms"/>
  </ds:schemaRefs>
</ds:datastoreItem>
</file>

<file path=customXml/itemProps3.xml><?xml version="1.0" encoding="utf-8"?>
<ds:datastoreItem xmlns:ds="http://schemas.openxmlformats.org/officeDocument/2006/customXml" ds:itemID="{F69A9957-7689-442A-BD6A-4C5E8A2B8D24}">
  <ds:schemaRefs>
    <ds:schemaRef ds:uri="87e92068-5d1b-4b37-b84f-05171d1d989c"/>
    <ds:schemaRef ds:uri="c7986456-94c4-43e3-a5cd-23faf3e50be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TotalTime>
  <Words>2792</Words>
  <PresentationFormat>画面に合わせる (4:3)</PresentationFormat>
  <Paragraphs>278</Paragraphs>
  <Slides>19</Slides>
  <Notes>19</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29" baseType="lpstr">
      <vt:lpstr>HGPｺﾞｼｯｸE</vt:lpstr>
      <vt:lpstr>HGSｺﾞｼｯｸE</vt:lpstr>
      <vt:lpstr>ＭＳ ゴシック</vt:lpstr>
      <vt:lpstr>Meiryo</vt:lpstr>
      <vt:lpstr>Arial</vt:lpstr>
      <vt:lpstr>Calibri</vt:lpstr>
      <vt:lpstr>Calibri Light</vt:lpstr>
      <vt:lpstr>Wingdings</vt:lpstr>
      <vt:lpstr>Office テーマ</vt:lpstr>
      <vt:lpstr>Document</vt:lpstr>
      <vt:lpstr>C9．仲間を増やす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地域の資源(人)を活かす</vt:lpstr>
      <vt:lpstr>自主防災組織に参加する仲間を増やす</vt:lpstr>
      <vt:lpstr>【事例】自主防災組織に参加する仲間を増やす</vt:lpstr>
      <vt:lpstr>【事例】自主防災組織に参加する仲間を増やす</vt:lpstr>
      <vt:lpstr>【事例】自主防災組織に参加する仲間を増やす</vt:lpstr>
      <vt:lpstr>【事例】自主防災組織に参加する仲間を増やす</vt:lpstr>
      <vt:lpstr>【事例】防災ゲーム（子ども向け）</vt:lpstr>
      <vt:lpstr>【事例】防災ゲーム（子ども向け）</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2024-03-27T07:19:03Z</cp:lastPrinted>
  <dcterms:created xsi:type="dcterms:W3CDTF">2019-09-19T14:17:54Z</dcterms:created>
  <dcterms:modified xsi:type="dcterms:W3CDTF">2024-03-29T02:16:06Z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0x01010059566576EE7716479B276B366FE8E779</vt:lpwstr>
  </property>
  <property fmtid="{D5CDD505-2E9C-101B-9397-08002B2CF9AE}" pid="3" name="MediaServiceImageTags">
    <vt:lpwstr/>
  </property>
</Properties>
</file>