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99FF66"/>
    <a:srgbClr val="99FF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55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1FD9D048-ED87-4597-96F2-3E4074BA485B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B25E49BA-3FDF-4AB0-A59A-BA32CC27E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41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72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12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01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66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95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68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60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44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73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1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6D44-6A2D-4F05-8F3D-2350C62DF7C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99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ホームベース 4"/>
          <p:cNvSpPr/>
          <p:nvPr/>
        </p:nvSpPr>
        <p:spPr>
          <a:xfrm>
            <a:off x="253497" y="56560"/>
            <a:ext cx="8655113" cy="959678"/>
          </a:xfrm>
          <a:prstGeom prst="homePlate">
            <a:avLst>
              <a:gd name="adj" fmla="val 17933"/>
            </a:avLst>
          </a:prstGeom>
          <a:solidFill>
            <a:srgbClr val="99FF66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　　</a:t>
            </a:r>
            <a:r>
              <a:rPr lang="ja-JP" altLang="en-US" sz="1400" dirty="0">
                <a:solidFill>
                  <a:srgbClr val="002060"/>
                </a:solidFill>
                <a:latin typeface="+mn-ea"/>
              </a:rPr>
              <a:t>令和○○年度　</a:t>
            </a:r>
            <a:r>
              <a:rPr lang="en-US" altLang="ja-JP" sz="1200" dirty="0">
                <a:solidFill>
                  <a:srgbClr val="002060"/>
                </a:solidFill>
                <a:latin typeface="+mn-ea"/>
              </a:rPr>
              <a:t>【</a:t>
            </a:r>
            <a:r>
              <a:rPr lang="ja-JP" altLang="en-US" sz="1200" dirty="0">
                <a:solidFill>
                  <a:srgbClr val="002060"/>
                </a:solidFill>
                <a:latin typeface="+mn-ea"/>
              </a:rPr>
              <a:t>テーマ設定（もしくは自由）型</a:t>
            </a:r>
            <a:r>
              <a:rPr lang="en-US" altLang="ja-JP" sz="1200" dirty="0">
                <a:solidFill>
                  <a:srgbClr val="002060"/>
                </a:solidFill>
                <a:latin typeface="+mn-ea"/>
              </a:rPr>
              <a:t>】</a:t>
            </a:r>
            <a:r>
              <a:rPr lang="ja-JP" altLang="en-US" sz="1200" dirty="0">
                <a:solidFill>
                  <a:srgbClr val="002060"/>
                </a:solidFill>
                <a:latin typeface="+mn-ea"/>
              </a:rPr>
              <a:t>　代表研究機関：○○大学（株式会社○○）　　代表研究者：●●　●●</a:t>
            </a:r>
            <a:endParaRPr lang="en-US" altLang="ja-JP" sz="1200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dirty="0">
                <a:solidFill>
                  <a:srgbClr val="002060"/>
                </a:solidFill>
                <a:latin typeface="+mn-ea"/>
              </a:rPr>
              <a:t>　　研究課題：</a:t>
            </a:r>
            <a:r>
              <a:rPr lang="en-US" altLang="ja-JP" dirty="0">
                <a:solidFill>
                  <a:srgbClr val="002060"/>
                </a:solidFill>
                <a:latin typeface="+mn-ea"/>
              </a:rPr>
              <a:t>『</a:t>
            </a:r>
            <a:r>
              <a:rPr lang="ja-JP" altLang="en-US" dirty="0">
                <a:solidFill>
                  <a:srgbClr val="002060"/>
                </a:solidFill>
                <a:latin typeface="+mn-ea"/>
              </a:rPr>
              <a:t>○○における△△の研究開発</a:t>
            </a:r>
            <a:r>
              <a:rPr lang="en-US" altLang="ja-JP" dirty="0">
                <a:solidFill>
                  <a:srgbClr val="002060"/>
                </a:solidFill>
                <a:latin typeface="+mn-ea"/>
              </a:rPr>
              <a:t>』</a:t>
            </a:r>
            <a:r>
              <a:rPr lang="ja-JP" altLang="en-US" dirty="0">
                <a:solidFill>
                  <a:srgbClr val="002060"/>
                </a:solidFill>
                <a:latin typeface="+mn-ea"/>
              </a:rPr>
              <a:t>（フェーズ●）</a:t>
            </a:r>
            <a:endParaRPr lang="en-US" altLang="ja-JP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1200" dirty="0">
                <a:solidFill>
                  <a:srgbClr val="002060"/>
                </a:solidFill>
                <a:latin typeface="+mn-ea"/>
              </a:rPr>
              <a:t>　　　研究実施期間：令和４年度（～５年度）　研究開発予算額（</a:t>
            </a:r>
            <a:r>
              <a:rPr lang="en-US" altLang="ja-JP" sz="1200" dirty="0">
                <a:solidFill>
                  <a:srgbClr val="002060"/>
                </a:solidFill>
                <a:latin typeface="+mn-ea"/>
              </a:rPr>
              <a:t>R</a:t>
            </a:r>
            <a:r>
              <a:rPr lang="ja-JP" altLang="en-US" sz="1200">
                <a:solidFill>
                  <a:srgbClr val="002060"/>
                </a:solidFill>
                <a:latin typeface="+mn-ea"/>
              </a:rPr>
              <a:t>４年度分</a:t>
            </a:r>
            <a:r>
              <a:rPr lang="ja-JP" altLang="en-US" sz="1200" dirty="0">
                <a:solidFill>
                  <a:srgbClr val="002060"/>
                </a:solidFill>
                <a:latin typeface="+mn-ea"/>
              </a:rPr>
              <a:t>）：●，●●●千円　消防機関等：○○市消防局</a:t>
            </a:r>
          </a:p>
        </p:txBody>
      </p:sp>
      <p:sp>
        <p:nvSpPr>
          <p:cNvPr id="3" name="メモ 2"/>
          <p:cNvSpPr/>
          <p:nvPr/>
        </p:nvSpPr>
        <p:spPr>
          <a:xfrm>
            <a:off x="253497" y="1401188"/>
            <a:ext cx="2548994" cy="3110186"/>
          </a:xfrm>
          <a:prstGeom prst="foldedCorner">
            <a:avLst>
              <a:gd name="adj" fmla="val 11459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rgbClr val="00B050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53497" y="1108490"/>
            <a:ext cx="8382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現　状</a:t>
            </a:r>
          </a:p>
        </p:txBody>
      </p:sp>
      <p:sp>
        <p:nvSpPr>
          <p:cNvPr id="14" name="下矢印 13"/>
          <p:cNvSpPr/>
          <p:nvPr/>
        </p:nvSpPr>
        <p:spPr>
          <a:xfrm rot="16200000">
            <a:off x="5513369" y="2831345"/>
            <a:ext cx="466344" cy="203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メモ 17"/>
          <p:cNvSpPr/>
          <p:nvPr/>
        </p:nvSpPr>
        <p:spPr>
          <a:xfrm>
            <a:off x="5945137" y="1415385"/>
            <a:ext cx="3034557" cy="3179269"/>
          </a:xfrm>
          <a:prstGeom prst="foldedCorner">
            <a:avLst>
              <a:gd name="adj" fmla="val 11459"/>
            </a:avLst>
          </a:prstGeom>
          <a:solidFill>
            <a:schemeClr val="bg1"/>
          </a:solidFill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rgbClr val="00B050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945137" y="1108490"/>
            <a:ext cx="838200" cy="28575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目　標</a:t>
            </a:r>
            <a:endParaRPr kumimoji="1" lang="ja-JP" altLang="en-US" sz="1400" b="1" dirty="0"/>
          </a:p>
        </p:txBody>
      </p:sp>
      <p:sp>
        <p:nvSpPr>
          <p:cNvPr id="15" name="角丸四角形 14"/>
          <p:cNvSpPr/>
          <p:nvPr/>
        </p:nvSpPr>
        <p:spPr>
          <a:xfrm>
            <a:off x="2901707" y="1121222"/>
            <a:ext cx="838200" cy="2857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課　題</a:t>
            </a:r>
          </a:p>
        </p:txBody>
      </p:sp>
      <p:sp>
        <p:nvSpPr>
          <p:cNvPr id="16" name="メモ 15"/>
          <p:cNvSpPr/>
          <p:nvPr/>
        </p:nvSpPr>
        <p:spPr>
          <a:xfrm>
            <a:off x="2899540" y="1412314"/>
            <a:ext cx="2693226" cy="3143991"/>
          </a:xfrm>
          <a:prstGeom prst="foldedCorner">
            <a:avLst>
              <a:gd name="adj" fmla="val 11459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10850" y="6099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＜別添様式＞</a:t>
            </a:r>
          </a:p>
        </p:txBody>
      </p:sp>
    </p:spTree>
    <p:extLst>
      <p:ext uri="{BB962C8B-B14F-4D97-AF65-F5344CB8AC3E}">
        <p14:creationId xmlns:p14="http://schemas.microsoft.com/office/powerpoint/2010/main" val="1748753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</TotalTime>
  <Words>106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田川　勇太(911936)</cp:lastModifiedBy>
  <cp:revision>62</cp:revision>
  <cp:lastPrinted>2019-03-19T10:24:14Z</cp:lastPrinted>
  <dcterms:created xsi:type="dcterms:W3CDTF">2018-02-14T00:22:02Z</dcterms:created>
  <dcterms:modified xsi:type="dcterms:W3CDTF">2021-08-17T10:14:53Z</dcterms:modified>
</cp:coreProperties>
</file>