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22"/>
  </p:notesMasterIdLst>
  <p:handoutMasterIdLst>
    <p:handoutMasterId r:id="rId23"/>
  </p:handoutMasterIdLst>
  <p:sldIdLst>
    <p:sldId id="790" r:id="rId2"/>
    <p:sldId id="792" r:id="rId3"/>
    <p:sldId id="791" r:id="rId4"/>
    <p:sldId id="793" r:id="rId5"/>
    <p:sldId id="794" r:id="rId6"/>
    <p:sldId id="795" r:id="rId7"/>
    <p:sldId id="796" r:id="rId8"/>
    <p:sldId id="797" r:id="rId9"/>
    <p:sldId id="798" r:id="rId10"/>
    <p:sldId id="810" r:id="rId11"/>
    <p:sldId id="799" r:id="rId12"/>
    <p:sldId id="800" r:id="rId13"/>
    <p:sldId id="804" r:id="rId14"/>
    <p:sldId id="805" r:id="rId15"/>
    <p:sldId id="808" r:id="rId16"/>
    <p:sldId id="806" r:id="rId17"/>
    <p:sldId id="801" r:id="rId18"/>
    <p:sldId id="802" r:id="rId19"/>
    <p:sldId id="803" r:id="rId20"/>
    <p:sldId id="807" r:id="rId21"/>
  </p:sldIdLst>
  <p:sldSz cx="9906000" cy="6858000" type="A4"/>
  <p:notesSz cx="6635750" cy="97678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076" userDrawn="1">
          <p15:clr>
            <a:srgbClr val="A4A3A4"/>
          </p15:clr>
        </p15:guide>
        <p15:guide id="2" pos="209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a:srgbClr val="1E1D08"/>
    <a:srgbClr val="E6E6E6"/>
    <a:srgbClr val="F5F2DF"/>
    <a:srgbClr val="F7F6DD"/>
    <a:srgbClr val="FFFFFF"/>
    <a:srgbClr val="E2E2E2"/>
    <a:srgbClr val="E4E4E4"/>
    <a:srgbClr val="F5E793"/>
    <a:srgbClr val="F3E3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202B0CA-FC54-4496-8BCA-5EF66A818D29}" styleName="スタイル (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03" autoAdjust="0"/>
    <p:restoredTop sz="68811" autoAdjust="0"/>
  </p:normalViewPr>
  <p:slideViewPr>
    <p:cSldViewPr>
      <p:cViewPr varScale="1">
        <p:scale>
          <a:sx n="76" d="100"/>
          <a:sy n="76" d="100"/>
        </p:scale>
        <p:origin x="2808" y="90"/>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4" d="100"/>
          <a:sy n="74" d="100"/>
        </p:scale>
        <p:origin x="-1074" y="-102"/>
      </p:cViewPr>
      <p:guideLst>
        <p:guide orient="horz" pos="3076"/>
        <p:guide pos="2090"/>
      </p:guideLst>
    </p:cSldViewPr>
  </p:notes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875492" cy="488396"/>
          </a:xfrm>
          <a:prstGeom prst="rect">
            <a:avLst/>
          </a:prstGeom>
        </p:spPr>
        <p:txBody>
          <a:bodyPr vert="horz" lIns="90307" tIns="45154" rIns="90307" bIns="45154" rtlCol="0"/>
          <a:lstStyle>
            <a:lvl1pPr algn="l">
              <a:defRPr sz="1200"/>
            </a:lvl1pPr>
          </a:lstStyle>
          <a:p>
            <a:endParaRPr kumimoji="1" lang="ja-JP" altLang="en-US" dirty="0">
              <a:ea typeface="Meiryo UI" panose="020B0604030504040204" pitchFamily="50" charset="-128"/>
            </a:endParaRPr>
          </a:p>
        </p:txBody>
      </p:sp>
      <p:sp>
        <p:nvSpPr>
          <p:cNvPr id="3" name="日付プレースホルダー 2"/>
          <p:cNvSpPr>
            <a:spLocks noGrp="1"/>
          </p:cNvSpPr>
          <p:nvPr>
            <p:ph type="dt" sz="quarter" idx="1"/>
          </p:nvPr>
        </p:nvSpPr>
        <p:spPr>
          <a:xfrm>
            <a:off x="3758725" y="0"/>
            <a:ext cx="2875492" cy="488396"/>
          </a:xfrm>
          <a:prstGeom prst="rect">
            <a:avLst/>
          </a:prstGeom>
        </p:spPr>
        <p:txBody>
          <a:bodyPr vert="horz" lIns="90307" tIns="45154" rIns="90307" bIns="45154" rtlCol="0"/>
          <a:lstStyle>
            <a:lvl1pPr algn="r">
              <a:defRPr sz="1200"/>
            </a:lvl1pPr>
          </a:lstStyle>
          <a:p>
            <a:fld id="{C0BADDAF-877C-44E4-A795-B9EE8E11FC35}" type="datetimeFigureOut">
              <a:rPr kumimoji="1" lang="ja-JP" altLang="en-US" smtClean="0">
                <a:ea typeface="Meiryo UI" panose="020B0604030504040204" pitchFamily="50" charset="-128"/>
              </a:rPr>
              <a:t>2017/3/22</a:t>
            </a:fld>
            <a:endParaRPr kumimoji="1" lang="ja-JP" altLang="en-US" dirty="0">
              <a:ea typeface="Meiryo UI" panose="020B0604030504040204" pitchFamily="50" charset="-128"/>
            </a:endParaRPr>
          </a:p>
        </p:txBody>
      </p:sp>
      <p:sp>
        <p:nvSpPr>
          <p:cNvPr id="4" name="フッター プレースホルダー 3"/>
          <p:cNvSpPr>
            <a:spLocks noGrp="1"/>
          </p:cNvSpPr>
          <p:nvPr>
            <p:ph type="ftr" sz="quarter" idx="2"/>
          </p:nvPr>
        </p:nvSpPr>
        <p:spPr>
          <a:xfrm>
            <a:off x="1" y="9277799"/>
            <a:ext cx="2875492" cy="488396"/>
          </a:xfrm>
          <a:prstGeom prst="rect">
            <a:avLst/>
          </a:prstGeom>
        </p:spPr>
        <p:txBody>
          <a:bodyPr vert="horz" lIns="90307" tIns="45154" rIns="90307" bIns="45154" rtlCol="0" anchor="b"/>
          <a:lstStyle>
            <a:lvl1pPr algn="l">
              <a:defRPr sz="1200"/>
            </a:lvl1pPr>
          </a:lstStyle>
          <a:p>
            <a:endParaRPr kumimoji="1" lang="ja-JP" altLang="en-US" dirty="0">
              <a:ea typeface="Meiryo UI" panose="020B0604030504040204" pitchFamily="50" charset="-128"/>
            </a:endParaRPr>
          </a:p>
        </p:txBody>
      </p:sp>
      <p:sp>
        <p:nvSpPr>
          <p:cNvPr id="5" name="スライド番号プレースホルダー 4"/>
          <p:cNvSpPr>
            <a:spLocks noGrp="1"/>
          </p:cNvSpPr>
          <p:nvPr>
            <p:ph type="sldNum" sz="quarter" idx="3"/>
          </p:nvPr>
        </p:nvSpPr>
        <p:spPr>
          <a:xfrm>
            <a:off x="3758725" y="9277799"/>
            <a:ext cx="2875492" cy="488396"/>
          </a:xfrm>
          <a:prstGeom prst="rect">
            <a:avLst/>
          </a:prstGeom>
        </p:spPr>
        <p:txBody>
          <a:bodyPr vert="horz" lIns="90307" tIns="45154" rIns="90307" bIns="45154" rtlCol="0" anchor="b"/>
          <a:lstStyle>
            <a:lvl1pPr algn="r">
              <a:defRPr sz="1200"/>
            </a:lvl1pPr>
          </a:lstStyle>
          <a:p>
            <a:fld id="{1242C33C-E33C-41D8-AEDB-6A2882ED9E91}" type="slidenum">
              <a:rPr kumimoji="1" lang="ja-JP" altLang="en-US" smtClean="0">
                <a:ea typeface="Meiryo UI" panose="020B0604030504040204" pitchFamily="50" charset="-128"/>
              </a:rPr>
              <a:t>‹#›</a:t>
            </a:fld>
            <a:endParaRPr kumimoji="1" lang="ja-JP" altLang="en-US" dirty="0">
              <a:ea typeface="Meiryo UI" panose="020B0604030504040204" pitchFamily="50" charset="-128"/>
            </a:endParaRPr>
          </a:p>
        </p:txBody>
      </p:sp>
    </p:spTree>
    <p:extLst>
      <p:ext uri="{BB962C8B-B14F-4D97-AF65-F5344CB8AC3E}">
        <p14:creationId xmlns:p14="http://schemas.microsoft.com/office/powerpoint/2010/main" val="3240789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8" y="1"/>
            <a:ext cx="2876065" cy="488788"/>
          </a:xfrm>
          <a:prstGeom prst="rect">
            <a:avLst/>
          </a:prstGeom>
        </p:spPr>
        <p:txBody>
          <a:bodyPr vert="horz" lIns="90307" tIns="45154" rIns="90307" bIns="45154" rtlCol="0"/>
          <a:lstStyle>
            <a:lvl1pPr algn="l">
              <a:defRPr sz="1200">
                <a:ea typeface="Meiryo UI" panose="020B0604030504040204" pitchFamily="50" charset="-128"/>
              </a:defRPr>
            </a:lvl1pPr>
          </a:lstStyle>
          <a:p>
            <a:endParaRPr lang="ja-JP" altLang="en-US" dirty="0"/>
          </a:p>
        </p:txBody>
      </p:sp>
      <p:sp>
        <p:nvSpPr>
          <p:cNvPr id="3" name="日付プレースホルダー 2"/>
          <p:cNvSpPr>
            <a:spLocks noGrp="1"/>
          </p:cNvSpPr>
          <p:nvPr>
            <p:ph type="dt" idx="1"/>
          </p:nvPr>
        </p:nvSpPr>
        <p:spPr>
          <a:xfrm>
            <a:off x="3758121" y="1"/>
            <a:ext cx="2876064" cy="488788"/>
          </a:xfrm>
          <a:prstGeom prst="rect">
            <a:avLst/>
          </a:prstGeom>
        </p:spPr>
        <p:txBody>
          <a:bodyPr vert="horz" lIns="90307" tIns="45154" rIns="90307" bIns="45154" rtlCol="0"/>
          <a:lstStyle>
            <a:lvl1pPr algn="r">
              <a:defRPr sz="1200">
                <a:ea typeface="Meiryo UI" panose="020B0604030504040204" pitchFamily="50" charset="-128"/>
              </a:defRPr>
            </a:lvl1pPr>
          </a:lstStyle>
          <a:p>
            <a:fld id="{7DF7F5FF-63B7-478F-9FA4-1A06EB3818BF}" type="datetimeFigureOut">
              <a:rPr lang="ja-JP" altLang="en-US" smtClean="0"/>
              <a:pPr/>
              <a:t>2017/3/22</a:t>
            </a:fld>
            <a:endParaRPr lang="ja-JP" altLang="en-US" dirty="0"/>
          </a:p>
        </p:txBody>
      </p:sp>
      <p:sp>
        <p:nvSpPr>
          <p:cNvPr id="4" name="スライド イメージ プレースホルダー 3"/>
          <p:cNvSpPr>
            <a:spLocks noGrp="1" noRot="1" noChangeAspect="1"/>
          </p:cNvSpPr>
          <p:nvPr>
            <p:ph type="sldImg" idx="2"/>
          </p:nvPr>
        </p:nvSpPr>
        <p:spPr>
          <a:xfrm>
            <a:off x="673100" y="731838"/>
            <a:ext cx="5289550" cy="3663950"/>
          </a:xfrm>
          <a:prstGeom prst="rect">
            <a:avLst/>
          </a:prstGeom>
          <a:noFill/>
          <a:ln w="12700">
            <a:solidFill>
              <a:prstClr val="black"/>
            </a:solidFill>
          </a:ln>
        </p:spPr>
        <p:txBody>
          <a:bodyPr vert="horz" lIns="90307" tIns="45154" rIns="90307" bIns="45154" rtlCol="0" anchor="ctr"/>
          <a:lstStyle/>
          <a:p>
            <a:endParaRPr lang="ja-JP" altLang="en-US" dirty="0"/>
          </a:p>
        </p:txBody>
      </p:sp>
      <p:sp>
        <p:nvSpPr>
          <p:cNvPr id="5" name="ノート プレースホルダー 4"/>
          <p:cNvSpPr>
            <a:spLocks noGrp="1"/>
          </p:cNvSpPr>
          <p:nvPr>
            <p:ph type="body" sz="quarter" idx="3"/>
          </p:nvPr>
        </p:nvSpPr>
        <p:spPr>
          <a:xfrm>
            <a:off x="663107" y="4639551"/>
            <a:ext cx="5309537" cy="4395943"/>
          </a:xfrm>
          <a:prstGeom prst="rect">
            <a:avLst/>
          </a:prstGeom>
        </p:spPr>
        <p:txBody>
          <a:bodyPr vert="horz" lIns="90307" tIns="45154" rIns="90307" bIns="45154" rtlCol="0"/>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6" name="フッター プレースホルダー 5"/>
          <p:cNvSpPr>
            <a:spLocks noGrp="1"/>
          </p:cNvSpPr>
          <p:nvPr>
            <p:ph type="ftr" sz="quarter" idx="4"/>
          </p:nvPr>
        </p:nvSpPr>
        <p:spPr>
          <a:xfrm>
            <a:off x="8" y="9277534"/>
            <a:ext cx="2876065" cy="488787"/>
          </a:xfrm>
          <a:prstGeom prst="rect">
            <a:avLst/>
          </a:prstGeom>
        </p:spPr>
        <p:txBody>
          <a:bodyPr vert="horz" lIns="90307" tIns="45154" rIns="90307" bIns="45154" rtlCol="0" anchor="b"/>
          <a:lstStyle>
            <a:lvl1pPr algn="l">
              <a:defRPr sz="1200">
                <a:ea typeface="Meiryo UI" panose="020B060403050404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758121" y="9277534"/>
            <a:ext cx="2876064" cy="488787"/>
          </a:xfrm>
          <a:prstGeom prst="rect">
            <a:avLst/>
          </a:prstGeom>
        </p:spPr>
        <p:txBody>
          <a:bodyPr vert="horz" lIns="90307" tIns="45154" rIns="90307" bIns="45154" rtlCol="0" anchor="b"/>
          <a:lstStyle>
            <a:lvl1pPr algn="r">
              <a:defRPr sz="1200">
                <a:ea typeface="Meiryo UI" panose="020B0604030504040204" pitchFamily="50" charset="-128"/>
              </a:defRPr>
            </a:lvl1pPr>
          </a:lstStyle>
          <a:p>
            <a:fld id="{FAD82FFB-B4A7-4EB6-B0EF-C4A3189EC703}" type="slidenum">
              <a:rPr lang="ja-JP" altLang="en-US" smtClean="0"/>
              <a:pPr/>
              <a:t>‹#›</a:t>
            </a:fld>
            <a:endParaRPr lang="ja-JP" altLang="en-US" dirty="0"/>
          </a:p>
        </p:txBody>
      </p:sp>
    </p:spTree>
    <p:extLst>
      <p:ext uri="{BB962C8B-B14F-4D97-AF65-F5344CB8AC3E}">
        <p14:creationId xmlns:p14="http://schemas.microsoft.com/office/powerpoint/2010/main" val="30212734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eiryo UI" panose="020B0604030504040204" pitchFamily="50" charset="-128"/>
        <a:cs typeface="+mn-cs"/>
      </a:defRPr>
    </a:lvl1pPr>
    <a:lvl2pPr marL="457200" algn="l" defTabSz="914400" rtl="0" eaLnBrk="1" latinLnBrk="0" hangingPunct="1">
      <a:defRPr kumimoji="1" sz="1200" kern="1200">
        <a:solidFill>
          <a:schemeClr val="tx1"/>
        </a:solidFill>
        <a:latin typeface="+mn-lt"/>
        <a:ea typeface="Meiryo UI" panose="020B0604030504040204" pitchFamily="50" charset="-128"/>
        <a:cs typeface="+mn-cs"/>
      </a:defRPr>
    </a:lvl2pPr>
    <a:lvl3pPr marL="914400" algn="l" defTabSz="914400" rtl="0" eaLnBrk="1" latinLnBrk="0" hangingPunct="1">
      <a:defRPr kumimoji="1" sz="1200" kern="1200">
        <a:solidFill>
          <a:schemeClr val="tx1"/>
        </a:solidFill>
        <a:latin typeface="+mn-lt"/>
        <a:ea typeface="Meiryo UI" panose="020B0604030504040204" pitchFamily="50" charset="-128"/>
        <a:cs typeface="+mn-cs"/>
      </a:defRPr>
    </a:lvl3pPr>
    <a:lvl4pPr marL="1371600" algn="l" defTabSz="914400" rtl="0" eaLnBrk="1" latinLnBrk="0" hangingPunct="1">
      <a:defRPr kumimoji="1" sz="1200" kern="1200">
        <a:solidFill>
          <a:schemeClr val="tx1"/>
        </a:solidFill>
        <a:latin typeface="+mn-lt"/>
        <a:ea typeface="Meiryo UI" panose="020B0604030504040204" pitchFamily="50" charset="-128"/>
        <a:cs typeface="+mn-cs"/>
      </a:defRPr>
    </a:lvl4pPr>
    <a:lvl5pPr marL="1828800" algn="l" defTabSz="914400" rtl="0" eaLnBrk="1" latinLnBrk="0" hangingPunct="1">
      <a:defRPr kumimoji="1" sz="1200" kern="1200">
        <a:solidFill>
          <a:schemeClr val="tx1"/>
        </a:solidFill>
        <a:latin typeface="+mn-lt"/>
        <a:ea typeface="Meiryo UI"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本日は、○○○住民のみなさんに、「救急搬送の現状」と、誰にでも突然やってき得る緊急事態にあなたの判断を助けてくれる、「緊急度判定」についてご説明します。</a:t>
            </a:r>
            <a:endParaRPr kumimoji="1" lang="en-US" altLang="ja-JP" dirty="0" smtClean="0"/>
          </a:p>
          <a:p>
            <a:r>
              <a:rPr kumimoji="1" lang="ja-JP" altLang="en-US" dirty="0" smtClean="0"/>
              <a:t>それではお付き合いください。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0</a:t>
            </a:fld>
            <a:endParaRPr kumimoji="1" lang="ja-JP" altLang="en-US"/>
          </a:p>
        </p:txBody>
      </p:sp>
    </p:spTree>
    <p:extLst>
      <p:ext uri="{BB962C8B-B14F-4D97-AF65-F5344CB8AC3E}">
        <p14:creationId xmlns:p14="http://schemas.microsoft.com/office/powerpoint/2010/main" val="28782609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59">
              <a:defRPr/>
            </a:pPr>
            <a:r>
              <a:rPr lang="ja-JP" altLang="en-US" dirty="0" smtClean="0">
                <a:ea typeface="Meiryo UI" panose="020B0604030504040204" pitchFamily="50" charset="-128"/>
              </a:rPr>
              <a:t>緊急度判定の基準は、消防庁の消防防災技術研究推進制度の研究班において、救急医療を専門とする医師や消防本部の代表によって医学的観点に基づき策定されています。</a:t>
            </a:r>
            <a:endParaRPr lang="en-US" altLang="ja-JP" dirty="0" smtClean="0">
              <a:ea typeface="Meiryo UI" panose="020B0604030504040204" pitchFamily="50" charset="-128"/>
            </a:endParaRPr>
          </a:p>
          <a:p>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9</a:t>
            </a:fld>
            <a:endParaRPr kumimoji="1" lang="ja-JP" altLang="en-US"/>
          </a:p>
        </p:txBody>
      </p:sp>
    </p:spTree>
    <p:extLst>
      <p:ext uri="{BB962C8B-B14F-4D97-AF65-F5344CB8AC3E}">
        <p14:creationId xmlns:p14="http://schemas.microsoft.com/office/powerpoint/2010/main" val="3078892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以上のような緊急度判定体系ですが、なぜこれらが必要なのでしょうか？</a:t>
            </a:r>
            <a:endParaRPr lang="en-US" altLang="ja-JP" dirty="0"/>
          </a:p>
          <a:p>
            <a:r>
              <a:rPr lang="ja-JP" altLang="ja-JP" dirty="0"/>
              <a:t>一般住民</a:t>
            </a:r>
            <a:r>
              <a:rPr lang="ja-JP" altLang="en-US" dirty="0"/>
              <a:t>を対象とした</a:t>
            </a:r>
            <a:r>
              <a:rPr lang="en-US" altLang="ja-JP" dirty="0"/>
              <a:t>Web</a:t>
            </a:r>
            <a:r>
              <a:rPr lang="ja-JP" altLang="ja-JP" dirty="0"/>
              <a:t>アンケート調査によると、</a:t>
            </a:r>
            <a:r>
              <a:rPr lang="en-US" altLang="ja-JP" dirty="0"/>
              <a:t>2</a:t>
            </a:r>
            <a:r>
              <a:rPr lang="ja-JP" altLang="ja-JP" dirty="0"/>
              <a:t>人に</a:t>
            </a:r>
            <a:r>
              <a:rPr lang="en-US" altLang="ja-JP" dirty="0"/>
              <a:t>1</a:t>
            </a:r>
            <a:r>
              <a:rPr lang="ja-JP" altLang="ja-JP" dirty="0"/>
              <a:t>人以上の方が</a:t>
            </a:r>
            <a:r>
              <a:rPr lang="ja-JP" altLang="ja-JP" dirty="0" smtClean="0"/>
              <a:t>、</a:t>
            </a:r>
            <a:r>
              <a:rPr lang="ja-JP" altLang="en-US" dirty="0" smtClean="0"/>
              <a:t>救急車を要請した経験があると</a:t>
            </a:r>
            <a:r>
              <a:rPr lang="ja-JP" altLang="en-US" dirty="0"/>
              <a:t>回答しています。</a:t>
            </a:r>
            <a:endParaRPr lang="en-US" altLang="ja-JP" dirty="0"/>
          </a:p>
          <a:p>
            <a:r>
              <a:rPr lang="ja-JP" altLang="ja-JP" dirty="0"/>
              <a:t>また、そのような場面に遭遇した方のうち、半数が「判断に迷ったことがある」と回答しています。</a:t>
            </a:r>
          </a:p>
          <a:p>
            <a:r>
              <a:rPr lang="ja-JP" altLang="ja-JP" dirty="0"/>
              <a:t>このような事態は、誰の身にも予期せず降りかかり得る</a:t>
            </a:r>
            <a:r>
              <a:rPr lang="ja-JP" altLang="ja-JP" dirty="0" smtClean="0"/>
              <a:t>もの</a:t>
            </a:r>
            <a:r>
              <a:rPr lang="ja-JP" altLang="en-US" dirty="0" smtClean="0"/>
              <a:t>であり、</a:t>
            </a:r>
            <a:r>
              <a:rPr lang="ja-JP" altLang="ja-JP" dirty="0" smtClean="0"/>
              <a:t>判断</a:t>
            </a:r>
            <a:r>
              <a:rPr lang="ja-JP" altLang="ja-JP" dirty="0"/>
              <a:t>に迷ってしまう方の手助けと</a:t>
            </a:r>
            <a:r>
              <a:rPr lang="ja-JP" altLang="ja-JP" dirty="0" smtClean="0"/>
              <a:t>なる</a:t>
            </a:r>
            <a:r>
              <a:rPr lang="ja-JP" altLang="en-US" dirty="0" smtClean="0"/>
              <a:t>ものが必要になります。</a:t>
            </a:r>
            <a:endParaRPr lang="en-US" altLang="ja-JP" dirty="0" smtClean="0"/>
          </a:p>
          <a:p>
            <a:r>
              <a:rPr lang="ja-JP" altLang="en-US" dirty="0" smtClean="0"/>
              <a:t>これが</a:t>
            </a:r>
            <a:r>
              <a:rPr lang="ja-JP" altLang="ja-JP" dirty="0" smtClean="0"/>
              <a:t>、</a:t>
            </a:r>
            <a:r>
              <a:rPr lang="ja-JP" altLang="ja-JP" dirty="0"/>
              <a:t>緊急度判定</a:t>
            </a:r>
            <a:r>
              <a:rPr lang="ja-JP" altLang="ja-JP" dirty="0" smtClean="0"/>
              <a:t>体系</a:t>
            </a:r>
            <a:r>
              <a:rPr lang="ja-JP" altLang="en-US" dirty="0" smtClean="0"/>
              <a:t>の普及を進めている理由です</a:t>
            </a:r>
            <a:r>
              <a:rPr lang="ja-JP" altLang="ja-JP" dirty="0" smtClean="0"/>
              <a:t>。</a:t>
            </a:r>
            <a:endParaRPr lang="en-US" altLang="ja-JP" dirty="0" smtClean="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10</a:t>
            </a:fld>
            <a:endParaRPr kumimoji="1" lang="ja-JP" altLang="en-US"/>
          </a:p>
        </p:txBody>
      </p:sp>
    </p:spTree>
    <p:extLst>
      <p:ext uri="{BB962C8B-B14F-4D97-AF65-F5344CB8AC3E}">
        <p14:creationId xmlns:p14="http://schemas.microsoft.com/office/powerpoint/2010/main" val="4219830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次に、</a:t>
            </a:r>
            <a:r>
              <a:rPr lang="ja-JP" altLang="ja-JP" dirty="0" smtClean="0"/>
              <a:t>救急車</a:t>
            </a:r>
            <a:r>
              <a:rPr lang="ja-JP" altLang="en-US" dirty="0" smtClean="0"/>
              <a:t>の</a:t>
            </a:r>
            <a:r>
              <a:rPr lang="ja-JP" altLang="ja-JP" dirty="0" smtClean="0"/>
              <a:t>要請理由</a:t>
            </a:r>
            <a:r>
              <a:rPr lang="ja-JP" altLang="ja-JP" dirty="0"/>
              <a:t>を見ると、</a:t>
            </a:r>
            <a:r>
              <a:rPr lang="ja-JP" altLang="ja-JP" dirty="0" smtClean="0"/>
              <a:t>救急車</a:t>
            </a:r>
            <a:r>
              <a:rPr lang="ja-JP" altLang="en-US" dirty="0" smtClean="0"/>
              <a:t>の</a:t>
            </a:r>
            <a:r>
              <a:rPr lang="ja-JP" altLang="ja-JP" dirty="0" smtClean="0"/>
              <a:t>要請</a:t>
            </a:r>
            <a:r>
              <a:rPr lang="ja-JP" altLang="ja-JP" dirty="0"/>
              <a:t>を回避できた可能性のあるケースが少なく</a:t>
            </a:r>
            <a:r>
              <a:rPr lang="ja-JP" altLang="en-US" dirty="0"/>
              <a:t>ありません</a:t>
            </a:r>
            <a:r>
              <a:rPr lang="ja-JP" altLang="ja-JP" dirty="0"/>
              <a:t>。</a:t>
            </a:r>
            <a:endParaRPr lang="en-US" altLang="ja-JP" dirty="0"/>
          </a:p>
          <a:p>
            <a:r>
              <a:rPr lang="ja-JP" altLang="ja-JP" dirty="0"/>
              <a:t>「自力で歩ける状態ではなかった」「病院へ連れて行ってくれる人がいなかった」「交通手段がなかった」と</a:t>
            </a:r>
            <a:r>
              <a:rPr lang="ja-JP" altLang="en-US" dirty="0"/>
              <a:t>いう方には</a:t>
            </a:r>
            <a:r>
              <a:rPr lang="ja-JP" altLang="ja-JP" dirty="0"/>
              <a:t>、受診手段</a:t>
            </a:r>
            <a:r>
              <a:rPr lang="ja-JP" altLang="en-US" dirty="0"/>
              <a:t>の情報を提供することが考えられます。</a:t>
            </a:r>
            <a:endParaRPr lang="ja-JP" altLang="ja-JP" dirty="0"/>
          </a:p>
          <a:p>
            <a:r>
              <a:rPr lang="ja-JP" altLang="ja-JP" dirty="0"/>
              <a:t>また、「救急車で病院に行った方が優先的に診てくれると思った」といった</a:t>
            </a:r>
            <a:r>
              <a:rPr lang="ja-JP" altLang="en-US" dirty="0"/>
              <a:t>方は</a:t>
            </a:r>
            <a:r>
              <a:rPr lang="ja-JP" altLang="ja-JP" dirty="0"/>
              <a:t>、</a:t>
            </a:r>
            <a:r>
              <a:rPr lang="ja-JP" altLang="en-US" dirty="0"/>
              <a:t>残念ながら、そもそも</a:t>
            </a:r>
            <a:r>
              <a:rPr lang="ja-JP" altLang="ja-JP" dirty="0"/>
              <a:t>救急車の適正利用意識</a:t>
            </a:r>
            <a:r>
              <a:rPr lang="ja-JP" altLang="en-US" dirty="0"/>
              <a:t>が不足していると言わざるを得ません。</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11</a:t>
            </a:fld>
            <a:endParaRPr kumimoji="1" lang="ja-JP" altLang="en-US"/>
          </a:p>
        </p:txBody>
      </p:sp>
    </p:spTree>
    <p:extLst>
      <p:ext uri="{BB962C8B-B14F-4D97-AF65-F5344CB8AC3E}">
        <p14:creationId xmlns:p14="http://schemas.microsoft.com/office/powerpoint/2010/main" val="28711815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ここからは</a:t>
            </a:r>
            <a:r>
              <a:rPr lang="ja-JP" altLang="en-US" dirty="0" smtClean="0"/>
              <a:t>、住民自ら行う緊急度</a:t>
            </a:r>
            <a:r>
              <a:rPr lang="ja-JP" altLang="en-US" dirty="0"/>
              <a:t>の判定を支援するためのツールをご紹介します</a:t>
            </a:r>
            <a:r>
              <a:rPr lang="ja-JP" altLang="en-US" dirty="0" smtClean="0"/>
              <a:t>。</a:t>
            </a:r>
            <a:endParaRPr lang="en-US" altLang="ja-JP" dirty="0" smtClean="0"/>
          </a:p>
          <a:p>
            <a:r>
              <a:rPr lang="ja-JP" altLang="en-US" u="none" dirty="0" smtClean="0"/>
              <a:t>これらは、</a:t>
            </a:r>
            <a:r>
              <a:rPr lang="ja-JP" altLang="ja-JP" dirty="0"/>
              <a:t>「住民が適切なタイミングで医療機関を受診できるよう支援する」</a:t>
            </a:r>
            <a:r>
              <a:rPr lang="ja-JP" altLang="en-US" dirty="0"/>
              <a:t>ためのツールです。</a:t>
            </a:r>
            <a:endParaRPr lang="en-US" altLang="ja-JP" dirty="0"/>
          </a:p>
          <a:p>
            <a:r>
              <a:rPr lang="ja-JP" altLang="en-US" dirty="0"/>
              <a:t>重症化して、救急車を呼ばなければいけない事態になる前に、適切なタイミングで早めに自分で医療機関を受診しておくことは非常に重要なことです。</a:t>
            </a:r>
            <a:endParaRPr lang="en-US" altLang="ja-JP" dirty="0"/>
          </a:p>
          <a:p>
            <a:endParaRPr lang="en-US" altLang="ja-JP" u="none" dirty="0"/>
          </a:p>
          <a:p>
            <a:r>
              <a:rPr lang="ja-JP" altLang="en-US" dirty="0" smtClean="0"/>
              <a:t>それでは、まずは「</a:t>
            </a:r>
            <a:r>
              <a:rPr lang="ja-JP" altLang="en-US" dirty="0"/>
              <a:t>救急受診ガイド」です。</a:t>
            </a:r>
            <a:endParaRPr lang="en-US" altLang="ja-JP" dirty="0"/>
          </a:p>
          <a:p>
            <a:r>
              <a:rPr lang="ja-JP" altLang="en-US" dirty="0"/>
              <a:t>ご家庭などで緊急度を自己判断する際に活用できるもので、当てはまる症状を選んでいくと、緊急度が判定できる内容になっています。</a:t>
            </a:r>
            <a:endParaRPr lang="en-US" altLang="ja-JP" dirty="0"/>
          </a:p>
          <a:p>
            <a:r>
              <a:rPr lang="ja-JP" altLang="en-US" dirty="0"/>
              <a:t>消防庁ホームページから</a:t>
            </a:r>
            <a:r>
              <a:rPr lang="en-US" altLang="ja-JP" dirty="0"/>
              <a:t>PDF</a:t>
            </a:r>
            <a:r>
              <a:rPr lang="ja-JP" altLang="en-US" dirty="0"/>
              <a:t>ファイルをダウンロードできますので、お手数かもしれませんが是非印刷頂き、ご家庭に一冊ご準備いただければと思います。</a:t>
            </a:r>
            <a:endParaRPr lang="ja-JP" altLang="ja-JP"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12</a:t>
            </a:fld>
            <a:endParaRPr kumimoji="1" lang="ja-JP" altLang="en-US"/>
          </a:p>
        </p:txBody>
      </p:sp>
    </p:spTree>
    <p:extLst>
      <p:ext uri="{BB962C8B-B14F-4D97-AF65-F5344CB8AC3E}">
        <p14:creationId xmlns:p14="http://schemas.microsoft.com/office/powerpoint/2010/main" val="25737885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先ほどの受診ガイドは冊子ですが</a:t>
            </a:r>
            <a:r>
              <a:rPr lang="ja-JP" altLang="en-US" dirty="0" smtClean="0"/>
              <a:t>、スマートフォンで利用できるアプリやパソコンで利用できる</a:t>
            </a:r>
            <a:r>
              <a:rPr lang="en-US" altLang="ja-JP" dirty="0" smtClean="0"/>
              <a:t>Web</a:t>
            </a:r>
            <a:r>
              <a:rPr lang="ja-JP" altLang="en-US" smtClean="0"/>
              <a:t>版のガイドも</a:t>
            </a:r>
            <a:r>
              <a:rPr lang="ja-JP" altLang="en-US" dirty="0"/>
              <a:t>作成しています。外出先でも活用できますね。</a:t>
            </a:r>
            <a:endParaRPr lang="en-US" altLang="ja-JP" dirty="0"/>
          </a:p>
          <a:p>
            <a:r>
              <a:rPr lang="ja-JP" altLang="en-US" dirty="0" smtClean="0"/>
              <a:t>こちらの救急受診アプリには、緊急度判定以外にも、医療機関や受診手段を検索するサイトにリンクしています。</a:t>
            </a:r>
            <a:endParaRPr lang="ja-JP" altLang="ja-JP" dirty="0" smtClean="0"/>
          </a:p>
          <a:p>
            <a:pPr lvl="0"/>
            <a:endParaRPr lang="ja-JP" altLang="ja-JP"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13</a:t>
            </a:fld>
            <a:endParaRPr kumimoji="1" lang="ja-JP" altLang="en-US"/>
          </a:p>
        </p:txBody>
      </p:sp>
    </p:spTree>
    <p:extLst>
      <p:ext uri="{BB962C8B-B14F-4D97-AF65-F5344CB8AC3E}">
        <p14:creationId xmlns:p14="http://schemas.microsoft.com/office/powerpoint/2010/main" val="1149235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r>
              <a:rPr lang="ja-JP" altLang="en-US" dirty="0" smtClean="0"/>
              <a:t>次にアプリの機能を御紹介します。</a:t>
            </a:r>
            <a:endParaRPr lang="en-US" altLang="ja-JP" dirty="0" smtClean="0"/>
          </a:p>
          <a:p>
            <a:pPr lvl="0"/>
            <a:endParaRPr lang="en-US" altLang="ja-JP" dirty="0" smtClean="0"/>
          </a:p>
          <a:p>
            <a:pPr lvl="0"/>
            <a:r>
              <a:rPr lang="ja-JP" altLang="en-US" dirty="0" smtClean="0"/>
              <a:t>まず、明らかに緊急性が高い症状には「すぐに救急車を要請してください。」という画面が表示されます。</a:t>
            </a:r>
            <a:endParaRPr lang="en-US" altLang="ja-JP" dirty="0" smtClean="0"/>
          </a:p>
          <a:p>
            <a:pPr lvl="0"/>
            <a:r>
              <a:rPr lang="ja-JP" altLang="en-US" dirty="0" smtClean="0"/>
              <a:t>該当しない場合は、次に大人と子どもを選択して、症状を選択していきます。</a:t>
            </a:r>
            <a:endParaRPr lang="en-US" altLang="ja-JP" dirty="0" smtClean="0"/>
          </a:p>
          <a:p>
            <a:pPr lvl="0"/>
            <a:r>
              <a:rPr lang="ja-JP" altLang="en-US" dirty="0" smtClean="0"/>
              <a:t>最後に、緊急度の判定画面が表示され、緊急度が赤であればすぐに１１９番通報、黄色であれば、できるだけ早く医療機関を受診していただくよう促します。緑は緊急ではないけれども、医療機関を受診することをお勧めするものです。</a:t>
            </a:r>
            <a:endParaRPr lang="en-US" altLang="ja-JP" dirty="0" smtClean="0"/>
          </a:p>
          <a:p>
            <a:pPr lvl="0"/>
            <a:endParaRPr lang="en-US" altLang="ja-JP" dirty="0" smtClean="0"/>
          </a:p>
          <a:p>
            <a:pPr lvl="0"/>
            <a:r>
              <a:rPr lang="ja-JP" altLang="en-US" dirty="0" smtClean="0"/>
              <a:t>いずれも、医療機関を受診すべき症状なのかどうか迷ったときに、医学的観点から判断を支援してくれる、とても便利なツールとなっています。</a:t>
            </a:r>
            <a:endParaRPr lang="en-US" altLang="ja-JP" dirty="0" smtClean="0"/>
          </a:p>
          <a:p>
            <a:pPr lvl="0"/>
            <a:endParaRPr lang="ja-JP" altLang="ja-JP"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14</a:t>
            </a:fld>
            <a:endParaRPr kumimoji="1" lang="ja-JP" altLang="en-US"/>
          </a:p>
        </p:txBody>
      </p:sp>
    </p:spTree>
    <p:extLst>
      <p:ext uri="{BB962C8B-B14F-4D97-AF65-F5344CB8AC3E}">
        <p14:creationId xmlns:p14="http://schemas.microsoft.com/office/powerpoint/2010/main" val="1149235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こちらは、救急車利用リーフレットです。</a:t>
            </a:r>
            <a:endParaRPr lang="en-US" altLang="ja-JP" dirty="0"/>
          </a:p>
          <a:p>
            <a:r>
              <a:rPr lang="ja-JP" altLang="ja-JP" dirty="0"/>
              <a:t>迷わずに救急車を利用すべき病気やけがについて</a:t>
            </a:r>
            <a:r>
              <a:rPr lang="ja-JP" altLang="ja-JP" dirty="0" smtClean="0"/>
              <a:t>、</a:t>
            </a:r>
            <a:r>
              <a:rPr lang="ja-JP" altLang="en-US" dirty="0" smtClean="0"/>
              <a:t>特性に合わせて</a:t>
            </a:r>
            <a:r>
              <a:rPr lang="ja-JP" altLang="ja-JP" dirty="0" smtClean="0"/>
              <a:t>「子ども</a:t>
            </a:r>
            <a:r>
              <a:rPr lang="ja-JP" altLang="en-US" dirty="0" smtClean="0"/>
              <a:t>版</a:t>
            </a:r>
            <a:r>
              <a:rPr lang="ja-JP" altLang="ja-JP" dirty="0" smtClean="0"/>
              <a:t>」「</a:t>
            </a:r>
            <a:r>
              <a:rPr lang="ja-JP" altLang="en-US" dirty="0" smtClean="0"/>
              <a:t>成人版</a:t>
            </a:r>
            <a:r>
              <a:rPr lang="ja-JP" altLang="ja-JP" dirty="0" smtClean="0"/>
              <a:t>」</a:t>
            </a:r>
            <a:r>
              <a:rPr lang="ja-JP" altLang="ja-JP" dirty="0"/>
              <a:t>「</a:t>
            </a:r>
            <a:r>
              <a:rPr lang="ja-JP" altLang="ja-JP" dirty="0" smtClean="0"/>
              <a:t>高齢者</a:t>
            </a:r>
            <a:r>
              <a:rPr lang="ja-JP" altLang="en-US" dirty="0" smtClean="0"/>
              <a:t>版</a:t>
            </a:r>
            <a:r>
              <a:rPr lang="ja-JP" altLang="ja-JP" dirty="0" smtClean="0"/>
              <a:t>」</a:t>
            </a:r>
            <a:r>
              <a:rPr lang="ja-JP" altLang="ja-JP" dirty="0"/>
              <a:t>の</a:t>
            </a:r>
            <a:r>
              <a:rPr lang="ja-JP" altLang="en-US" dirty="0" smtClean="0"/>
              <a:t>３種類が</a:t>
            </a:r>
            <a:r>
              <a:rPr lang="ja-JP" altLang="en-US" dirty="0"/>
              <a:t>用意されています</a:t>
            </a:r>
            <a:r>
              <a:rPr lang="ja-JP" altLang="en-US" dirty="0" smtClean="0"/>
              <a:t>。</a:t>
            </a:r>
            <a:endParaRPr lang="en-US" altLang="ja-JP" dirty="0" smtClean="0"/>
          </a:p>
          <a:p>
            <a:endParaRPr lang="en-US" altLang="ja-JP" dirty="0" smtClean="0"/>
          </a:p>
          <a:p>
            <a:r>
              <a:rPr lang="ja-JP" altLang="en-US" dirty="0" smtClean="0"/>
              <a:t>救急受診ガイドの中から、すぐに１１９番通報をしてもらいたい症状を抜粋した１枚ものとなっています。</a:t>
            </a:r>
            <a:endParaRPr lang="en-US" altLang="ja-JP" dirty="0" smtClean="0"/>
          </a:p>
          <a:p>
            <a:endParaRPr lang="en-US" altLang="ja-JP" dirty="0" smtClean="0"/>
          </a:p>
          <a:p>
            <a:r>
              <a:rPr lang="ja-JP" altLang="en-US" dirty="0" smtClean="0"/>
              <a:t>冷蔵庫などに貼っておいていただき、もしものときにすぐに確認できるようにしておけるといいですね。</a:t>
            </a:r>
            <a:endParaRPr lang="en-US" altLang="ja-JP" dirty="0" smtClean="0"/>
          </a:p>
          <a:p>
            <a:endParaRPr lang="ja-JP" altLang="ja-JP"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15</a:t>
            </a:fld>
            <a:endParaRPr kumimoji="1" lang="ja-JP" altLang="en-US"/>
          </a:p>
        </p:txBody>
      </p:sp>
    </p:spTree>
    <p:extLst>
      <p:ext uri="{BB962C8B-B14F-4D97-AF65-F5344CB8AC3E}">
        <p14:creationId xmlns:p14="http://schemas.microsoft.com/office/powerpoint/2010/main" val="9163954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緊急度判定体系についてもっと知っていただくために、消防庁では動画も作っています。ご覧ください。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16</a:t>
            </a:fld>
            <a:endParaRPr kumimoji="1" lang="ja-JP" altLang="en-US"/>
          </a:p>
        </p:txBody>
      </p:sp>
    </p:spTree>
    <p:extLst>
      <p:ext uri="{BB962C8B-B14F-4D97-AF65-F5344CB8AC3E}">
        <p14:creationId xmlns:p14="http://schemas.microsoft.com/office/powerpoint/2010/main" val="845634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3386">
              <a:defRPr/>
            </a:pPr>
            <a:r>
              <a:rPr kumimoji="1" lang="ja-JP" altLang="en-US" dirty="0" smtClean="0"/>
              <a:t>次に、先ほどよりも短い</a:t>
            </a:r>
            <a:r>
              <a:rPr kumimoji="1" lang="en-US" altLang="ja-JP" dirty="0" smtClean="0"/>
              <a:t>15</a:t>
            </a:r>
            <a:r>
              <a:rPr kumimoji="1" lang="ja-JP" altLang="en-US" dirty="0" smtClean="0"/>
              <a:t>秒版です。</a:t>
            </a:r>
            <a:endParaRPr kumimoji="1" lang="en-US" altLang="ja-JP" dirty="0" smtClean="0"/>
          </a:p>
          <a:p>
            <a:pPr defTabSz="903386">
              <a:defRPr/>
            </a:pPr>
            <a:endParaRPr kumimoji="1" lang="en-US" altLang="ja-JP" dirty="0" smtClean="0"/>
          </a:p>
          <a:p>
            <a:pPr defTabSz="903386">
              <a:defRPr/>
            </a:pPr>
            <a:r>
              <a:rPr kumimoji="1" lang="ja-JP" altLang="en-US" dirty="0" smtClean="0"/>
              <a:t>ご覧ください。</a:t>
            </a:r>
            <a:endParaRPr kumimoji="1" lang="en-US" altLang="ja-JP" dirty="0" smtClean="0"/>
          </a:p>
          <a:p>
            <a:pPr defTabSz="903386">
              <a:defRPr/>
            </a:pPr>
            <a:endParaRPr kumimoji="1" lang="en-US" altLang="ja-JP" dirty="0" smtClean="0"/>
          </a:p>
          <a:p>
            <a:pPr defTabSz="903386">
              <a:defRPr/>
            </a:pPr>
            <a:r>
              <a:rPr kumimoji="1" lang="ja-JP" altLang="en-US" dirty="0" smtClean="0"/>
              <a:t>（再生後）</a:t>
            </a:r>
            <a:endParaRPr kumimoji="1" lang="en-US" altLang="ja-JP" dirty="0" smtClean="0"/>
          </a:p>
          <a:p>
            <a:pPr defTabSz="903386">
              <a:defRPr/>
            </a:pPr>
            <a:r>
              <a:rPr kumimoji="1" lang="ja-JP" altLang="en-US" dirty="0" smtClean="0"/>
              <a:t>色々な症状で救急車を呼ばれることがあります。</a:t>
            </a:r>
            <a:endParaRPr kumimoji="1" lang="en-US" altLang="ja-JP" dirty="0" smtClean="0"/>
          </a:p>
          <a:p>
            <a:pPr defTabSz="903386">
              <a:defRPr/>
            </a:pPr>
            <a:r>
              <a:rPr kumimoji="1" lang="ja-JP" altLang="en-US" dirty="0" smtClean="0"/>
              <a:t>みなさんにも「緊急度」について考えてもらいという趣旨で作っています。</a:t>
            </a:r>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17</a:t>
            </a:fld>
            <a:endParaRPr kumimoji="1" lang="ja-JP" altLang="en-US"/>
          </a:p>
        </p:txBody>
      </p:sp>
    </p:spTree>
    <p:extLst>
      <p:ext uri="{BB962C8B-B14F-4D97-AF65-F5344CB8AC3E}">
        <p14:creationId xmlns:p14="http://schemas.microsoft.com/office/powerpoint/2010/main" val="346840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solidFill>
                  <a:srgbClr val="000000"/>
                </a:solidFill>
              </a:rPr>
              <a:t>その他、主に</a:t>
            </a:r>
            <a:r>
              <a:rPr lang="ja-JP" altLang="en-US" dirty="0" smtClean="0">
                <a:solidFill>
                  <a:srgbClr val="000000"/>
                </a:solidFill>
              </a:rPr>
              <a:t>園児を対象とした紙芝居</a:t>
            </a:r>
            <a:r>
              <a:rPr lang="ja-JP" altLang="en-US" dirty="0">
                <a:solidFill>
                  <a:srgbClr val="000000"/>
                </a:solidFill>
              </a:rPr>
              <a:t>や</a:t>
            </a:r>
            <a:r>
              <a:rPr lang="ja-JP" altLang="en-US" dirty="0" smtClean="0">
                <a:solidFill>
                  <a:srgbClr val="000000"/>
                </a:solidFill>
              </a:rPr>
              <a:t>、小学生を対象とした</a:t>
            </a:r>
            <a:r>
              <a:rPr lang="ja-JP" altLang="en-US" smtClean="0">
                <a:solidFill>
                  <a:srgbClr val="000000"/>
                </a:solidFill>
              </a:rPr>
              <a:t>短編アニメーション</a:t>
            </a:r>
            <a:r>
              <a:rPr lang="ja-JP" altLang="en-US" dirty="0" smtClean="0">
                <a:solidFill>
                  <a:srgbClr val="000000"/>
                </a:solidFill>
              </a:rPr>
              <a:t>、また、主に読み物</a:t>
            </a:r>
            <a:r>
              <a:rPr lang="ja-JP" altLang="en-US" dirty="0">
                <a:solidFill>
                  <a:srgbClr val="000000"/>
                </a:solidFill>
              </a:rPr>
              <a:t>に慣れていると想定</a:t>
            </a:r>
            <a:r>
              <a:rPr lang="ja-JP" altLang="en-US" dirty="0" smtClean="0">
                <a:solidFill>
                  <a:srgbClr val="000000"/>
                </a:solidFill>
              </a:rPr>
              <a:t>されるご高齢</a:t>
            </a:r>
            <a:r>
              <a:rPr lang="ja-JP" altLang="en-US" dirty="0">
                <a:solidFill>
                  <a:srgbClr val="000000"/>
                </a:solidFill>
              </a:rPr>
              <a:t>の</a:t>
            </a:r>
            <a:r>
              <a:rPr lang="ja-JP" altLang="en-US" dirty="0" smtClean="0">
                <a:solidFill>
                  <a:srgbClr val="000000"/>
                </a:solidFill>
              </a:rPr>
              <a:t>方向けの小冊子</a:t>
            </a:r>
            <a:r>
              <a:rPr lang="ja-JP" altLang="en-US" dirty="0">
                <a:solidFill>
                  <a:srgbClr val="000000"/>
                </a:solidFill>
              </a:rPr>
              <a:t>をそれぞれ作っています</a:t>
            </a:r>
            <a:r>
              <a:rPr lang="ja-JP" altLang="en-US" dirty="0" smtClean="0">
                <a:solidFill>
                  <a:srgbClr val="000000"/>
                </a:solidFill>
              </a:rPr>
              <a:t>。消防庁ホームページに掲載していますので是非ご覧ください。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18</a:t>
            </a:fld>
            <a:endParaRPr kumimoji="1" lang="ja-JP" altLang="en-US"/>
          </a:p>
        </p:txBody>
      </p:sp>
    </p:spTree>
    <p:extLst>
      <p:ext uri="{BB962C8B-B14F-4D97-AF65-F5344CB8AC3E}">
        <p14:creationId xmlns:p14="http://schemas.microsoft.com/office/powerpoint/2010/main" val="2278783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1" defTabSz="903386">
              <a:defRPr/>
            </a:pPr>
            <a:r>
              <a:rPr lang="ja-JP" altLang="en-US" dirty="0" smtClean="0"/>
              <a:t>まずは、</a:t>
            </a:r>
            <a:r>
              <a:rPr lang="ja-JP" altLang="en-US" dirty="0"/>
              <a:t>救急車と住民のみなさまを取り巻く</a:t>
            </a:r>
            <a:r>
              <a:rPr lang="ja-JP" altLang="en-US" dirty="0" smtClean="0"/>
              <a:t>現状についてです。</a:t>
            </a:r>
            <a:endParaRPr lang="en-US" altLang="ja-JP" dirty="0"/>
          </a:p>
          <a:p>
            <a:r>
              <a:rPr lang="ja-JP" altLang="ja-JP" dirty="0"/>
              <a:t>平成</a:t>
            </a:r>
            <a:r>
              <a:rPr lang="en-US" altLang="ja-JP" dirty="0"/>
              <a:t>27</a:t>
            </a:r>
            <a:r>
              <a:rPr lang="ja-JP" altLang="ja-JP" dirty="0"/>
              <a:t>年の救急出動件数は約</a:t>
            </a:r>
            <a:r>
              <a:rPr lang="en-US" altLang="ja-JP" dirty="0"/>
              <a:t>605</a:t>
            </a:r>
            <a:r>
              <a:rPr lang="ja-JP" altLang="ja-JP" dirty="0"/>
              <a:t>万件で過去最高となり、</a:t>
            </a:r>
            <a:r>
              <a:rPr lang="en-US" altLang="ja-JP" dirty="0"/>
              <a:t>10</a:t>
            </a:r>
            <a:r>
              <a:rPr lang="ja-JP" altLang="ja-JP" dirty="0"/>
              <a:t>年前と比較して約</a:t>
            </a:r>
            <a:r>
              <a:rPr lang="en-US" altLang="ja-JP" dirty="0"/>
              <a:t>15</a:t>
            </a:r>
            <a:r>
              <a:rPr lang="ja-JP" altLang="ja-JP" dirty="0"/>
              <a:t>％増加しています。</a:t>
            </a:r>
            <a:endParaRPr lang="en-US" altLang="ja-JP" dirty="0"/>
          </a:p>
          <a:p>
            <a:r>
              <a:rPr lang="ja-JP" altLang="ja-JP" dirty="0"/>
              <a:t>しかし、救急隊数は、平成</a:t>
            </a:r>
            <a:r>
              <a:rPr lang="en-US" altLang="ja-JP" dirty="0"/>
              <a:t>28</a:t>
            </a:r>
            <a:r>
              <a:rPr lang="ja-JP" altLang="ja-JP" dirty="0"/>
              <a:t>年４月１日現在</a:t>
            </a:r>
            <a:r>
              <a:rPr lang="en-US" altLang="ja-JP" dirty="0"/>
              <a:t> 5,090</a:t>
            </a:r>
            <a:r>
              <a:rPr lang="ja-JP" altLang="ja-JP" dirty="0"/>
              <a:t>隊で、</a:t>
            </a:r>
            <a:r>
              <a:rPr lang="en-US" altLang="ja-JP" dirty="0"/>
              <a:t>10</a:t>
            </a:r>
            <a:r>
              <a:rPr lang="ja-JP" altLang="ja-JP" dirty="0"/>
              <a:t>年前と比較して約７％の増加にとどまっており、救急出動件数の増加に比べ救急隊が増加していない状況にあります。</a:t>
            </a:r>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a:t>
            </a:fld>
            <a:endParaRPr kumimoji="1" lang="ja-JP" altLang="en-US"/>
          </a:p>
        </p:txBody>
      </p:sp>
    </p:spTree>
    <p:extLst>
      <p:ext uri="{BB962C8B-B14F-4D97-AF65-F5344CB8AC3E}">
        <p14:creationId xmlns:p14="http://schemas.microsoft.com/office/powerpoint/2010/main" val="16287552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おわりに。</a:t>
            </a:r>
            <a:endParaRPr kumimoji="1" lang="en-US" altLang="ja-JP" dirty="0" smtClean="0"/>
          </a:p>
          <a:p>
            <a:r>
              <a:rPr lang="ja-JP" altLang="en-US" dirty="0">
                <a:solidFill>
                  <a:srgbClr val="000000"/>
                </a:solidFill>
              </a:rPr>
              <a:t>救急車は、みなさんが本当に緊急のときに、医療機関へ搬送するための</a:t>
            </a:r>
            <a:r>
              <a:rPr lang="ja-JP" altLang="en-US" dirty="0" smtClean="0">
                <a:solidFill>
                  <a:srgbClr val="FF0000"/>
                </a:solidFill>
              </a:rPr>
              <a:t>地域の限られた手段</a:t>
            </a:r>
            <a:r>
              <a:rPr lang="ja-JP" altLang="en-US" dirty="0">
                <a:solidFill>
                  <a:srgbClr val="000000"/>
                </a:solidFill>
              </a:rPr>
              <a:t>です。</a:t>
            </a:r>
            <a:endParaRPr lang="en-US" altLang="ja-JP" dirty="0">
              <a:solidFill>
                <a:srgbClr val="000000"/>
              </a:solidFill>
            </a:endParaRPr>
          </a:p>
          <a:p>
            <a:r>
              <a:rPr kumimoji="1" lang="ja-JP" altLang="en-US" dirty="0" smtClean="0"/>
              <a:t>必要な要請を迷わず行うこと、不必要な要請を減らすことは、大変重要なことです。</a:t>
            </a:r>
            <a:endParaRPr kumimoji="1" lang="en-US" altLang="ja-JP" dirty="0" smtClean="0"/>
          </a:p>
          <a:p>
            <a:r>
              <a:rPr kumimoji="1" lang="ja-JP" altLang="en-US" dirty="0" smtClean="0"/>
              <a:t>みなさんでもできる、緊急度判定を行っていきましょう！</a:t>
            </a:r>
            <a:endParaRPr kumimoji="1" lang="ja-JP" altLang="en-US"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19</a:t>
            </a:fld>
            <a:endParaRPr kumimoji="1" lang="ja-JP" altLang="en-US"/>
          </a:p>
        </p:txBody>
      </p:sp>
    </p:spTree>
    <p:extLst>
      <p:ext uri="{BB962C8B-B14F-4D97-AF65-F5344CB8AC3E}">
        <p14:creationId xmlns:p14="http://schemas.microsoft.com/office/powerpoint/2010/main" val="1808779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1"/>
            <a:r>
              <a:rPr lang="ja-JP" altLang="ja-JP" dirty="0"/>
              <a:t>平成</a:t>
            </a:r>
            <a:r>
              <a:rPr lang="en-US" altLang="ja-JP" dirty="0"/>
              <a:t>27</a:t>
            </a:r>
            <a:r>
              <a:rPr lang="ja-JP" altLang="ja-JP" dirty="0"/>
              <a:t>年の現場到着所要時間は</a:t>
            </a:r>
            <a:r>
              <a:rPr lang="en-US" altLang="ja-JP" dirty="0"/>
              <a:t>8.6</a:t>
            </a:r>
            <a:r>
              <a:rPr lang="ja-JP" altLang="ja-JP" dirty="0"/>
              <a:t>分で、</a:t>
            </a:r>
            <a:r>
              <a:rPr lang="en-US" altLang="ja-JP" dirty="0"/>
              <a:t>10</a:t>
            </a:r>
            <a:r>
              <a:rPr lang="ja-JP" altLang="ja-JP" dirty="0"/>
              <a:t>年間で</a:t>
            </a:r>
            <a:r>
              <a:rPr lang="en-US" altLang="ja-JP" dirty="0"/>
              <a:t>2.1</a:t>
            </a:r>
            <a:r>
              <a:rPr lang="ja-JP" altLang="ja-JP" dirty="0"/>
              <a:t>分延伸</a:t>
            </a:r>
            <a:r>
              <a:rPr lang="ja-JP" altLang="en-US" dirty="0"/>
              <a:t>しています。</a:t>
            </a:r>
            <a:endParaRPr lang="en-US" altLang="ja-JP" dirty="0"/>
          </a:p>
          <a:p>
            <a:pPr lvl="1"/>
            <a:r>
              <a:rPr lang="ja-JP" altLang="en-US" dirty="0"/>
              <a:t>そして、</a:t>
            </a:r>
            <a:r>
              <a:rPr lang="ja-JP" altLang="ja-JP" dirty="0"/>
              <a:t>病院収容所要時間は</a:t>
            </a:r>
            <a:r>
              <a:rPr lang="en-US" altLang="ja-JP" dirty="0"/>
              <a:t>39.4</a:t>
            </a:r>
            <a:r>
              <a:rPr lang="ja-JP" altLang="ja-JP" dirty="0"/>
              <a:t>分で、</a:t>
            </a:r>
            <a:r>
              <a:rPr lang="en-US" altLang="ja-JP" dirty="0"/>
              <a:t>10</a:t>
            </a:r>
            <a:r>
              <a:rPr lang="ja-JP" altLang="ja-JP" dirty="0"/>
              <a:t>年間で</a:t>
            </a:r>
            <a:r>
              <a:rPr lang="en-US" altLang="ja-JP" dirty="0"/>
              <a:t>8.3</a:t>
            </a:r>
            <a:r>
              <a:rPr lang="ja-JP" altLang="ja-JP" dirty="0"/>
              <a:t>分延伸</a:t>
            </a:r>
            <a:r>
              <a:rPr lang="ja-JP" altLang="en-US" dirty="0"/>
              <a:t>してしまっています。</a:t>
            </a:r>
            <a:endParaRPr lang="en-US" altLang="ja-JP" dirty="0"/>
          </a:p>
          <a:p>
            <a:pPr lvl="1"/>
            <a:endParaRPr lang="en-US" altLang="ja-JP" dirty="0"/>
          </a:p>
          <a:p>
            <a:pPr lvl="1"/>
            <a:r>
              <a:rPr lang="en-US" altLang="ja-JP" smtClean="0"/>
              <a:t>※</a:t>
            </a:r>
            <a:r>
              <a:rPr lang="ja-JP" altLang="en-US" smtClean="0"/>
              <a:t>搬送</a:t>
            </a:r>
            <a:r>
              <a:rPr lang="ja-JP" altLang="en-US" dirty="0"/>
              <a:t>時間が延びている原因としては、高齢化の進展等に伴う、救急出動件数、搬送人員数の増加も一因と考えられます。</a:t>
            </a:r>
            <a:endParaRPr lang="ja-JP" altLang="ja-JP"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2</a:t>
            </a:fld>
            <a:endParaRPr kumimoji="1" lang="ja-JP" altLang="en-US"/>
          </a:p>
        </p:txBody>
      </p:sp>
    </p:spTree>
    <p:extLst>
      <p:ext uri="{BB962C8B-B14F-4D97-AF65-F5344CB8AC3E}">
        <p14:creationId xmlns:p14="http://schemas.microsoft.com/office/powerpoint/2010/main" val="113328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451694" lvl="1" defTabSz="903386">
              <a:defRPr/>
            </a:pPr>
            <a:r>
              <a:rPr lang="ja-JP" altLang="ja-JP" dirty="0"/>
              <a:t>平成</a:t>
            </a:r>
            <a:r>
              <a:rPr lang="en-US" altLang="ja-JP" dirty="0"/>
              <a:t>27</a:t>
            </a:r>
            <a:r>
              <a:rPr lang="ja-JP" altLang="ja-JP" dirty="0"/>
              <a:t>年における傷病程度</a:t>
            </a:r>
            <a:r>
              <a:rPr lang="ja-JP" altLang="ja-JP" dirty="0" smtClean="0"/>
              <a:t>別</a:t>
            </a:r>
            <a:r>
              <a:rPr lang="ja-JP" altLang="en-US" dirty="0" smtClean="0"/>
              <a:t>の</a:t>
            </a:r>
            <a:r>
              <a:rPr lang="ja-JP" altLang="ja-JP" dirty="0" smtClean="0"/>
              <a:t>搬送人員</a:t>
            </a:r>
            <a:r>
              <a:rPr lang="ja-JP" altLang="en-US" dirty="0" smtClean="0"/>
              <a:t>数</a:t>
            </a:r>
            <a:r>
              <a:rPr lang="ja-JP" altLang="ja-JP" dirty="0" smtClean="0"/>
              <a:t>の</a:t>
            </a:r>
            <a:r>
              <a:rPr lang="ja-JP" altLang="ja-JP" dirty="0"/>
              <a:t>内訳を見ると、約半数が「</a:t>
            </a:r>
            <a:r>
              <a:rPr lang="ja-JP" altLang="ja-JP" dirty="0" smtClean="0"/>
              <a:t>軽症」</a:t>
            </a:r>
            <a:r>
              <a:rPr lang="ja-JP" altLang="ja-JP" dirty="0"/>
              <a:t>となっており、これは平成７年からの</a:t>
            </a:r>
            <a:r>
              <a:rPr lang="en-US" altLang="ja-JP" dirty="0"/>
              <a:t>20</a:t>
            </a:r>
            <a:r>
              <a:rPr lang="ja-JP" altLang="ja-JP" dirty="0"/>
              <a:t>年間で見ても変わらない傾向です。</a:t>
            </a:r>
          </a:p>
          <a:p>
            <a:pPr lvl="1"/>
            <a:r>
              <a:rPr lang="ja-JP" altLang="en-US" dirty="0"/>
              <a:t>ただ、</a:t>
            </a:r>
            <a:r>
              <a:rPr lang="ja-JP" altLang="ja-JP" dirty="0"/>
              <a:t>「軽症」とは、初診時の医師の判断で傷病程度が入院を必要としないものが分類されてい</a:t>
            </a:r>
            <a:r>
              <a:rPr lang="ja-JP" altLang="en-US" dirty="0"/>
              <a:t>ます</a:t>
            </a:r>
            <a:r>
              <a:rPr lang="ja-JP" altLang="ja-JP" dirty="0"/>
              <a:t>。</a:t>
            </a:r>
            <a:endParaRPr lang="en-US" altLang="ja-JP" dirty="0"/>
          </a:p>
          <a:p>
            <a:pPr lvl="1"/>
            <a:r>
              <a:rPr lang="ja-JP" altLang="ja-JP" dirty="0"/>
              <a:t>例えば、骨折した傷病者等で、</a:t>
            </a:r>
            <a:r>
              <a:rPr lang="ja-JP" altLang="en-US" dirty="0"/>
              <a:t>救急</a:t>
            </a:r>
            <a:r>
              <a:rPr lang="ja-JP" altLang="ja-JP" dirty="0"/>
              <a:t>搬送と早期の治療が必要</a:t>
            </a:r>
            <a:r>
              <a:rPr lang="ja-JP" altLang="en-US" dirty="0"/>
              <a:t>ですが</a:t>
            </a:r>
            <a:r>
              <a:rPr lang="ja-JP" altLang="ja-JP" dirty="0"/>
              <a:t>、入院は不要で通院による治療が必要と判断された場合には、傷病程度が「軽症」となります。軽症だからといって全て救急搬送が不要だったわけ</a:t>
            </a:r>
            <a:r>
              <a:rPr lang="ja-JP" altLang="en-US" dirty="0"/>
              <a:t>ではないということに御留意ください</a:t>
            </a:r>
            <a:r>
              <a:rPr lang="ja-JP" altLang="ja-JP" dirty="0"/>
              <a:t>。</a:t>
            </a:r>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3</a:t>
            </a:fld>
            <a:endParaRPr kumimoji="1" lang="ja-JP" altLang="en-US"/>
          </a:p>
        </p:txBody>
      </p:sp>
    </p:spTree>
    <p:extLst>
      <p:ext uri="{BB962C8B-B14F-4D97-AF65-F5344CB8AC3E}">
        <p14:creationId xmlns:p14="http://schemas.microsoft.com/office/powerpoint/2010/main" val="57512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dirty="0"/>
              <a:t>一方、年齢区分別で見ると、「高齢者」の占める割合が全体の</a:t>
            </a:r>
            <a:r>
              <a:rPr lang="en-US" altLang="ja-JP" dirty="0"/>
              <a:t>6</a:t>
            </a:r>
            <a:r>
              <a:rPr lang="ja-JP" altLang="ja-JP" dirty="0"/>
              <a:t>割</a:t>
            </a:r>
            <a:r>
              <a:rPr lang="ja-JP" altLang="ja-JP" dirty="0" smtClean="0"/>
              <a:t>近く</a:t>
            </a:r>
            <a:r>
              <a:rPr lang="ja-JP" altLang="en-US" dirty="0" smtClean="0"/>
              <a:t>に</a:t>
            </a:r>
            <a:r>
              <a:rPr lang="ja-JP" altLang="ja-JP" dirty="0" smtClean="0"/>
              <a:t>なって</a:t>
            </a:r>
            <a:r>
              <a:rPr lang="ja-JP" altLang="ja-JP" dirty="0"/>
              <a:t>います</a:t>
            </a:r>
            <a:r>
              <a:rPr lang="ja-JP" altLang="ja-JP" dirty="0" smtClean="0"/>
              <a:t>。</a:t>
            </a:r>
            <a:endParaRPr lang="en-US" altLang="ja-JP" dirty="0" smtClean="0"/>
          </a:p>
          <a:p>
            <a:r>
              <a:rPr lang="ja-JP" altLang="en-US" dirty="0" smtClean="0"/>
              <a:t>搬送人員数で言うと、</a:t>
            </a:r>
            <a:r>
              <a:rPr lang="en-US" altLang="ja-JP" dirty="0" smtClean="0"/>
              <a:t>10</a:t>
            </a:r>
            <a:r>
              <a:rPr lang="ja-JP" altLang="en-US" dirty="0" smtClean="0"/>
              <a:t>年前の約</a:t>
            </a:r>
            <a:r>
              <a:rPr lang="en-US" altLang="ja-JP" dirty="0" smtClean="0"/>
              <a:t>200</a:t>
            </a:r>
            <a:r>
              <a:rPr lang="ja-JP" altLang="en-US" dirty="0" smtClean="0"/>
              <a:t>万人から、約</a:t>
            </a:r>
            <a:r>
              <a:rPr lang="en-US" altLang="ja-JP" dirty="0" smtClean="0"/>
              <a:t>300</a:t>
            </a:r>
            <a:r>
              <a:rPr lang="ja-JP" altLang="en-US" dirty="0" smtClean="0"/>
              <a:t>万人にまで増加しています。</a:t>
            </a:r>
            <a:endParaRPr lang="en-US" altLang="ja-JP" dirty="0" smtClean="0"/>
          </a:p>
          <a:p>
            <a:r>
              <a:rPr lang="ja-JP" altLang="en-US" dirty="0" smtClean="0"/>
              <a:t>これまでの主な</a:t>
            </a:r>
            <a:r>
              <a:rPr lang="ja-JP" altLang="ja-JP" dirty="0" smtClean="0"/>
              <a:t>救急車</a:t>
            </a:r>
            <a:r>
              <a:rPr lang="ja-JP" altLang="ja-JP" dirty="0"/>
              <a:t>利用者は「成人」でしたが、それが「高齢者」へと大きく様変わりしていることを強く意識した上で、様々な取組を</a:t>
            </a:r>
            <a:r>
              <a:rPr lang="ja-JP" altLang="ja-JP" dirty="0" smtClean="0"/>
              <a:t>行って</a:t>
            </a:r>
            <a:r>
              <a:rPr lang="ja-JP" altLang="en-US" dirty="0" smtClean="0"/>
              <a:t>いることをご理解ください。</a:t>
            </a:r>
            <a:endParaRPr lang="ja-JP" altLang="ja-JP"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4</a:t>
            </a:fld>
            <a:endParaRPr kumimoji="1" lang="ja-JP" altLang="en-US"/>
          </a:p>
        </p:txBody>
      </p:sp>
    </p:spTree>
    <p:extLst>
      <p:ext uri="{BB962C8B-B14F-4D97-AF65-F5344CB8AC3E}">
        <p14:creationId xmlns:p14="http://schemas.microsoft.com/office/powerpoint/2010/main" val="789541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では、そもそも</a:t>
            </a:r>
            <a:r>
              <a:rPr lang="ja-JP" altLang="en-US" dirty="0"/>
              <a:t>、救急車の役割とはどのようなものなのでしょうか？</a:t>
            </a:r>
            <a:endParaRPr lang="en-US" altLang="ja-JP" dirty="0"/>
          </a:p>
          <a:p>
            <a:r>
              <a:rPr lang="ja-JP" altLang="en-US" dirty="0"/>
              <a:t>それは、法律で決められています。細かく書かれていますが、</a:t>
            </a:r>
            <a:r>
              <a:rPr lang="ja-JP" altLang="en-US" dirty="0">
                <a:solidFill>
                  <a:schemeClr val="tx1"/>
                </a:solidFill>
              </a:rPr>
              <a:t>噛み砕くと</a:t>
            </a:r>
            <a:r>
              <a:rPr lang="ja-JP" altLang="ja-JP" dirty="0">
                <a:solidFill>
                  <a:schemeClr val="tx1"/>
                </a:solidFill>
              </a:rPr>
              <a:t>、</a:t>
            </a:r>
            <a:r>
              <a:rPr lang="ja-JP" altLang="en-US" dirty="0" smtClean="0">
                <a:solidFill>
                  <a:schemeClr val="tx1"/>
                </a:solidFill>
              </a:rPr>
              <a:t>「</a:t>
            </a:r>
            <a:r>
              <a:rPr lang="ja-JP" altLang="en-US" dirty="0">
                <a:solidFill>
                  <a:schemeClr val="tx1"/>
                </a:solidFill>
              </a:rPr>
              <a:t>緊急に搬送する必要がある傷病者を搬送すること</a:t>
            </a:r>
            <a:r>
              <a:rPr lang="ja-JP" altLang="en-US" dirty="0" smtClean="0">
                <a:solidFill>
                  <a:schemeClr val="tx1"/>
                </a:solidFill>
              </a:rPr>
              <a:t>」</a:t>
            </a:r>
            <a:r>
              <a:rPr lang="ja-JP" altLang="en-US" dirty="0"/>
              <a:t>が、救急車が果たすべき</a:t>
            </a:r>
            <a:r>
              <a:rPr lang="ja-JP" altLang="en-US" dirty="0" smtClean="0"/>
              <a:t>役割になります。</a:t>
            </a:r>
            <a:endParaRPr kumimoji="1" lang="ja-JP" altLang="en-US"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5</a:t>
            </a:fld>
            <a:endParaRPr kumimoji="1" lang="ja-JP" altLang="en-US"/>
          </a:p>
        </p:txBody>
      </p:sp>
    </p:spTree>
    <p:extLst>
      <p:ext uri="{BB962C8B-B14F-4D97-AF65-F5344CB8AC3E}">
        <p14:creationId xmlns:p14="http://schemas.microsoft.com/office/powerpoint/2010/main" val="256628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この、「緊急性の</a:t>
            </a:r>
            <a:r>
              <a:rPr lang="ja-JP" altLang="en-US" dirty="0">
                <a:solidFill>
                  <a:schemeClr val="tx1"/>
                </a:solidFill>
              </a:rPr>
              <a:t>高さ」を判断するための考え方が、</a:t>
            </a:r>
            <a:r>
              <a:rPr lang="ja-JP" altLang="ja-JP" dirty="0">
                <a:solidFill>
                  <a:schemeClr val="tx1"/>
                </a:solidFill>
              </a:rPr>
              <a:t>「緊急度」</a:t>
            </a:r>
            <a:r>
              <a:rPr lang="ja-JP" altLang="en-US" dirty="0">
                <a:solidFill>
                  <a:schemeClr val="tx1"/>
                </a:solidFill>
              </a:rPr>
              <a:t>です。</a:t>
            </a:r>
            <a:endParaRPr lang="en-US" altLang="ja-JP" dirty="0">
              <a:solidFill>
                <a:schemeClr val="tx1"/>
              </a:solidFill>
            </a:endParaRPr>
          </a:p>
          <a:p>
            <a:r>
              <a:rPr lang="ja-JP" altLang="en-US" dirty="0">
                <a:solidFill>
                  <a:schemeClr val="tx1"/>
                </a:solidFill>
              </a:rPr>
              <a:t>具体的には、</a:t>
            </a:r>
            <a:r>
              <a:rPr lang="ja-JP" altLang="ja-JP" dirty="0" smtClean="0">
                <a:solidFill>
                  <a:schemeClr val="tx1"/>
                </a:solidFill>
              </a:rPr>
              <a:t>“</a:t>
            </a:r>
            <a:r>
              <a:rPr lang="ja-JP" altLang="en-US" dirty="0" smtClean="0">
                <a:solidFill>
                  <a:schemeClr val="tx1"/>
                </a:solidFill>
                <a:ea typeface="Meiryo UI" panose="020B0604030504040204" pitchFamily="50" charset="-128"/>
              </a:rPr>
              <a:t>時間経過が各病態</a:t>
            </a:r>
            <a:r>
              <a:rPr lang="ja-JP" altLang="en-US" dirty="0" smtClean="0">
                <a:solidFill>
                  <a:srgbClr val="000000"/>
                </a:solidFill>
                <a:ea typeface="Meiryo UI" panose="020B0604030504040204" pitchFamily="50" charset="-128"/>
              </a:rPr>
              <a:t>の生命予後・機能予後に影響を与える程度</a:t>
            </a:r>
            <a:r>
              <a:rPr lang="ja-JP" altLang="ja-JP" dirty="0" smtClean="0"/>
              <a:t>”</a:t>
            </a:r>
            <a:r>
              <a:rPr lang="ja-JP" altLang="ja-JP" dirty="0"/>
              <a:t>を表す言葉で</a:t>
            </a:r>
            <a:r>
              <a:rPr lang="ja-JP" altLang="en-US" dirty="0"/>
              <a:t>す。</a:t>
            </a:r>
            <a:endParaRPr lang="ja-JP" altLang="ja-JP" dirty="0"/>
          </a:p>
          <a:p>
            <a:r>
              <a:rPr lang="ja-JP" altLang="ja-JP" dirty="0"/>
              <a:t>混同しやすい言葉として「重症度」がありますが、こちらは、一般的に</a:t>
            </a:r>
            <a:r>
              <a:rPr lang="ja-JP" altLang="ja-JP" dirty="0" smtClean="0"/>
              <a:t>「</a:t>
            </a:r>
            <a:r>
              <a:rPr lang="ja-JP" altLang="en-US" dirty="0" smtClean="0">
                <a:solidFill>
                  <a:srgbClr val="000000"/>
                </a:solidFill>
                <a:ea typeface="Meiryo UI" panose="020B0604030504040204" pitchFamily="50" charset="-128"/>
              </a:rPr>
              <a:t>各病態の生命予後・機能予後に影響を与える程度</a:t>
            </a:r>
            <a:r>
              <a:rPr lang="ja-JP" altLang="ja-JP" dirty="0" smtClean="0"/>
              <a:t>」</a:t>
            </a:r>
            <a:r>
              <a:rPr lang="ja-JP" altLang="ja-JP" dirty="0"/>
              <a:t>と定義され、時間</a:t>
            </a:r>
            <a:r>
              <a:rPr lang="ja-JP" altLang="en-US" dirty="0"/>
              <a:t>は関係ありません</a:t>
            </a:r>
            <a:r>
              <a:rPr lang="ja-JP" altLang="ja-JP" dirty="0"/>
              <a:t>。</a:t>
            </a:r>
            <a:r>
              <a:rPr lang="ja-JP" altLang="en-US" dirty="0"/>
              <a:t>この点に両者の違いがあります</a:t>
            </a:r>
            <a:r>
              <a:rPr lang="ja-JP" altLang="en-US" dirty="0" smtClean="0"/>
              <a:t>。</a:t>
            </a:r>
            <a:endParaRPr lang="en-US" altLang="ja-JP" dirty="0" smtClean="0"/>
          </a:p>
          <a:p>
            <a:endParaRPr lang="en-US" altLang="ja-JP" dirty="0"/>
          </a:p>
          <a:p>
            <a:r>
              <a:rPr lang="ja-JP" altLang="en-US" dirty="0"/>
              <a:t>図をご覧ください。</a:t>
            </a:r>
            <a:endParaRPr lang="en-US" altLang="ja-JP" dirty="0"/>
          </a:p>
          <a:p>
            <a:r>
              <a:rPr lang="ja-JP" altLang="en-US" dirty="0"/>
              <a:t>横軸は発症からの</a:t>
            </a:r>
            <a:r>
              <a:rPr lang="ja-JP" altLang="en-US" u="sng" dirty="0"/>
              <a:t>時間経過</a:t>
            </a:r>
            <a:r>
              <a:rPr lang="ja-JP" altLang="en-US" dirty="0"/>
              <a:t>、縦軸は</a:t>
            </a:r>
            <a:r>
              <a:rPr lang="ja-JP" altLang="en-US" u="sng" dirty="0"/>
              <a:t>重症度</a:t>
            </a:r>
            <a:r>
              <a:rPr lang="ja-JP" altLang="en-US" dirty="0"/>
              <a:t>を表しています。</a:t>
            </a:r>
            <a:endParaRPr lang="en-US" altLang="ja-JP" dirty="0"/>
          </a:p>
          <a:p>
            <a:r>
              <a:rPr lang="ja-JP" altLang="en-US" dirty="0"/>
              <a:t>黒の点線をみると、発症から数分経過した時点で、緊急度「赤」の症状は、既に重</a:t>
            </a:r>
            <a:r>
              <a:rPr lang="ja-JP" altLang="en-US" dirty="0">
                <a:latin typeface="Meiryo UI" panose="020B0604030504040204" pitchFamily="50" charset="-128"/>
                <a:cs typeface="Meiryo UI" panose="020B0604030504040204" pitchFamily="50" charset="-128"/>
              </a:rPr>
              <a:t>症</a:t>
            </a:r>
            <a:r>
              <a:rPr lang="ja-JP" altLang="en-US" dirty="0"/>
              <a:t>となっているが、緊急度「黄」「緑」の症状は、まだ重症度も軽</a:t>
            </a:r>
            <a:r>
              <a:rPr lang="ja-JP" altLang="en-US" dirty="0">
                <a:latin typeface="Meiryo UI" panose="020B0604030504040204" pitchFamily="50" charset="-128"/>
                <a:cs typeface="Meiryo UI" panose="020B0604030504040204" pitchFamily="50" charset="-128"/>
              </a:rPr>
              <a:t>症</a:t>
            </a:r>
            <a:r>
              <a:rPr lang="ja-JP" altLang="en-US" dirty="0"/>
              <a:t>となっています。</a:t>
            </a:r>
            <a:endParaRPr lang="en-US" altLang="ja-JP" dirty="0"/>
          </a:p>
          <a:p>
            <a:r>
              <a:rPr lang="ja-JP" altLang="en-US" dirty="0"/>
              <a:t>つまり、緊急性の高い症状ほど、重症化するスピードが速いため、一刻も早く救急車で医療機関に行く必要があります。（救急要請の必要がある）</a:t>
            </a:r>
            <a:endParaRPr lang="en-US" altLang="ja-JP" dirty="0"/>
          </a:p>
          <a:p>
            <a:r>
              <a:rPr lang="ja-JP" altLang="en-US" dirty="0"/>
              <a:t>一方で、緊急性の低い症状であれば、時間的余裕があるため、自力での受診が可能であることを示しています。（救急要請の必要がない）</a:t>
            </a:r>
            <a:endParaRPr lang="en-US" altLang="ja-JP"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6</a:t>
            </a:fld>
            <a:endParaRPr kumimoji="1" lang="ja-JP" altLang="en-US"/>
          </a:p>
        </p:txBody>
      </p:sp>
    </p:spTree>
    <p:extLst>
      <p:ext uri="{BB962C8B-B14F-4D97-AF65-F5344CB8AC3E}">
        <p14:creationId xmlns:p14="http://schemas.microsoft.com/office/powerpoint/2010/main" val="26668131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dirty="0"/>
              <a:t>この緊急度ですが、分かりやすく３段階に色分けすることができます。具体的には、</a:t>
            </a:r>
            <a:r>
              <a:rPr lang="ja-JP" altLang="ja-JP" dirty="0" smtClean="0"/>
              <a:t>緊急</a:t>
            </a:r>
            <a:r>
              <a:rPr lang="ja-JP" altLang="en-US" dirty="0" smtClean="0"/>
              <a:t>性</a:t>
            </a:r>
            <a:r>
              <a:rPr lang="ja-JP" altLang="ja-JP" dirty="0" smtClean="0"/>
              <a:t>が</a:t>
            </a:r>
            <a:r>
              <a:rPr lang="ja-JP" altLang="ja-JP" dirty="0"/>
              <a:t>高い順から「</a:t>
            </a:r>
            <a:r>
              <a:rPr lang="ja-JP" altLang="ja-JP" dirty="0" smtClean="0"/>
              <a:t>赤</a:t>
            </a:r>
            <a:r>
              <a:rPr lang="ja-JP" altLang="en-US" dirty="0" smtClean="0"/>
              <a:t>」「</a:t>
            </a:r>
            <a:r>
              <a:rPr lang="ja-JP" altLang="ja-JP" dirty="0" smtClean="0"/>
              <a:t>黄</a:t>
            </a:r>
            <a:r>
              <a:rPr lang="ja-JP" altLang="en-US" dirty="0"/>
              <a:t>」「</a:t>
            </a:r>
            <a:r>
              <a:rPr lang="ja-JP" altLang="ja-JP" dirty="0" smtClean="0"/>
              <a:t>緑</a:t>
            </a:r>
            <a:r>
              <a:rPr lang="ja-JP" altLang="ja-JP" dirty="0"/>
              <a:t>」となっており、「信号機」のイメージで</a:t>
            </a:r>
            <a:r>
              <a:rPr lang="ja-JP" altLang="en-US" dirty="0"/>
              <a:t>す。</a:t>
            </a:r>
            <a:endParaRPr lang="ja-JP" altLang="ja-JP" dirty="0"/>
          </a:p>
          <a:p>
            <a:r>
              <a:rPr lang="ja-JP" altLang="ja-JP" dirty="0"/>
              <a:t>各段階の定義も、医学的観点に基づき</a:t>
            </a:r>
            <a:r>
              <a:rPr lang="ja-JP" altLang="en-US" dirty="0"/>
              <a:t>図</a:t>
            </a:r>
            <a:r>
              <a:rPr lang="ja-JP" altLang="ja-JP" dirty="0"/>
              <a:t>の</a:t>
            </a:r>
            <a:r>
              <a:rPr lang="ja-JP" altLang="en-US" dirty="0"/>
              <a:t>とおり</a:t>
            </a:r>
            <a:r>
              <a:rPr lang="ja-JP" altLang="ja-JP" dirty="0"/>
              <a:t>明確化されています。</a:t>
            </a:r>
          </a:p>
          <a:p>
            <a:r>
              <a:rPr lang="ja-JP" altLang="ja-JP" dirty="0"/>
              <a:t>なお、</a:t>
            </a:r>
            <a:r>
              <a:rPr lang="ja-JP" altLang="en-US" dirty="0"/>
              <a:t>赤、黄、緑</a:t>
            </a:r>
            <a:r>
              <a:rPr lang="ja-JP" altLang="ja-JP" dirty="0"/>
              <a:t>の</a:t>
            </a:r>
            <a:r>
              <a:rPr lang="en-US" altLang="ja-JP" dirty="0"/>
              <a:t>3</a:t>
            </a:r>
            <a:r>
              <a:rPr lang="ja-JP" altLang="ja-JP" dirty="0" smtClean="0"/>
              <a:t>色</a:t>
            </a:r>
            <a:r>
              <a:rPr lang="ja-JP" altLang="en-US" dirty="0" smtClean="0"/>
              <a:t>の他に</a:t>
            </a:r>
            <a:r>
              <a:rPr lang="ja-JP" altLang="ja-JP" dirty="0" smtClean="0"/>
              <a:t>「</a:t>
            </a:r>
            <a:r>
              <a:rPr lang="ja-JP" altLang="ja-JP" dirty="0"/>
              <a:t>白」もありますが、これは非緊急</a:t>
            </a:r>
            <a:r>
              <a:rPr lang="ja-JP" altLang="en-US" dirty="0" smtClean="0"/>
              <a:t>、言いかえる</a:t>
            </a:r>
            <a:r>
              <a:rPr lang="ja-JP" altLang="en-US" dirty="0"/>
              <a:t>と</a:t>
            </a:r>
            <a:r>
              <a:rPr lang="ja-JP" altLang="ja-JP" dirty="0"/>
              <a:t>医療を必要としない状態を表します</a:t>
            </a:r>
            <a:r>
              <a:rPr lang="ja-JP" altLang="ja-JP" dirty="0" smtClean="0"/>
              <a:t>。</a:t>
            </a:r>
            <a:endParaRPr lang="en-US" altLang="ja-JP" dirty="0" smtClean="0"/>
          </a:p>
          <a:p>
            <a:endParaRPr lang="en-US" altLang="ja-JP" dirty="0" smtClean="0"/>
          </a:p>
          <a:p>
            <a:r>
              <a:rPr lang="ja-JP" altLang="en-US" dirty="0" smtClean="0"/>
              <a:t>この赤、黄、緑の色の考え方を是非覚えておいてください。</a:t>
            </a:r>
            <a:endParaRPr lang="ja-JP" altLang="ja-JP"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7</a:t>
            </a:fld>
            <a:endParaRPr kumimoji="1" lang="ja-JP" altLang="en-US"/>
          </a:p>
        </p:txBody>
      </p:sp>
    </p:spTree>
    <p:extLst>
      <p:ext uri="{BB962C8B-B14F-4D97-AF65-F5344CB8AC3E}">
        <p14:creationId xmlns:p14="http://schemas.microsoft.com/office/powerpoint/2010/main" val="3714623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59">
              <a:defRPr/>
            </a:pPr>
            <a:r>
              <a:rPr lang="ja-JP" altLang="en-US" dirty="0" smtClean="0">
                <a:ea typeface="Meiryo UI" panose="020B0604030504040204" pitchFamily="50" charset="-128"/>
              </a:rPr>
              <a:t>次は、緊急度判定体系について説明します。</a:t>
            </a:r>
            <a:endParaRPr lang="en-US" altLang="ja-JP" dirty="0" smtClean="0">
              <a:ea typeface="Meiryo UI" panose="020B0604030504040204" pitchFamily="50" charset="-128"/>
            </a:endParaRPr>
          </a:p>
          <a:p>
            <a:pPr defTabSz="914359">
              <a:defRPr/>
            </a:pPr>
            <a:endParaRPr lang="en-US" altLang="ja-JP" dirty="0" smtClean="0">
              <a:ea typeface="Meiryo UI" panose="020B0604030504040204" pitchFamily="50" charset="-128"/>
            </a:endParaRPr>
          </a:p>
          <a:p>
            <a:pPr defTabSz="914359">
              <a:defRPr/>
            </a:pPr>
            <a:r>
              <a:rPr lang="ja-JP" altLang="en-US" dirty="0" smtClean="0">
                <a:ea typeface="Meiryo UI" panose="020B0604030504040204" pitchFamily="50" charset="-128"/>
              </a:rPr>
              <a:t>緊急度判定体系を普及させる目的は、主に２つあります。</a:t>
            </a:r>
            <a:endParaRPr lang="en-US" altLang="ja-JP" dirty="0" smtClean="0">
              <a:ea typeface="Meiryo UI" panose="020B0604030504040204" pitchFamily="50" charset="-128"/>
            </a:endParaRPr>
          </a:p>
          <a:p>
            <a:pPr defTabSz="914359">
              <a:defRPr/>
            </a:pPr>
            <a:r>
              <a:rPr lang="ja-JP" altLang="ja-JP" dirty="0" smtClean="0">
                <a:ea typeface="Meiryo UI" panose="020B0604030504040204" pitchFamily="50" charset="-128"/>
              </a:rPr>
              <a:t>地域の限られた救急車を有効に活用し、「緊急性が高い傷病者にできるだけ早く救急車が到着できるようにする」</a:t>
            </a:r>
            <a:r>
              <a:rPr lang="ja-JP" altLang="en-US" dirty="0" smtClean="0">
                <a:ea typeface="Meiryo UI" panose="020B0604030504040204" pitchFamily="50" charset="-128"/>
              </a:rPr>
              <a:t>こと、そして、</a:t>
            </a:r>
            <a:r>
              <a:rPr lang="ja-JP" altLang="ja-JP" dirty="0" smtClean="0">
                <a:ea typeface="Meiryo UI" panose="020B0604030504040204" pitchFamily="50" charset="-128"/>
              </a:rPr>
              <a:t>「住民が適切なタイミングで医療機関を受診できるよう</a:t>
            </a:r>
            <a:r>
              <a:rPr lang="ja-JP" altLang="en-US" dirty="0" smtClean="0">
                <a:ea typeface="Meiryo UI" panose="020B0604030504040204" pitchFamily="50" charset="-128"/>
              </a:rPr>
              <a:t>に</a:t>
            </a:r>
            <a:r>
              <a:rPr lang="ja-JP" altLang="ja-JP" dirty="0" smtClean="0">
                <a:ea typeface="Meiryo UI" panose="020B0604030504040204" pitchFamily="50" charset="-128"/>
              </a:rPr>
              <a:t>支援する」</a:t>
            </a:r>
            <a:r>
              <a:rPr lang="ja-JP" altLang="en-US" dirty="0" smtClean="0">
                <a:ea typeface="Meiryo UI" panose="020B0604030504040204" pitchFamily="50" charset="-128"/>
              </a:rPr>
              <a:t>ことです。</a:t>
            </a:r>
            <a:endParaRPr lang="en-US" altLang="ja-JP" dirty="0" smtClean="0">
              <a:ea typeface="Meiryo UI" panose="020B0604030504040204" pitchFamily="50" charset="-128"/>
            </a:endParaRPr>
          </a:p>
          <a:p>
            <a:pPr defTabSz="914359">
              <a:defRPr/>
            </a:pPr>
            <a:endParaRPr lang="en-US" altLang="ja-JP" dirty="0" smtClean="0">
              <a:ea typeface="Meiryo UI" panose="020B0604030504040204" pitchFamily="50" charset="-128"/>
            </a:endParaRPr>
          </a:p>
          <a:p>
            <a:r>
              <a:rPr lang="ja-JP" altLang="en-US" dirty="0" smtClean="0"/>
              <a:t>傷病者</a:t>
            </a:r>
            <a:r>
              <a:rPr lang="ja-JP" altLang="ja-JP" dirty="0" smtClean="0"/>
              <a:t>が医療機関へ救急搬送されるまでの間に、緊急度を判定する場面が大きく</a:t>
            </a:r>
            <a:r>
              <a:rPr lang="en-US" altLang="ja-JP" dirty="0" smtClean="0"/>
              <a:t>4</a:t>
            </a:r>
            <a:r>
              <a:rPr lang="ja-JP" altLang="ja-JP" dirty="0" smtClean="0"/>
              <a:t>つあると考えられます。</a:t>
            </a:r>
            <a:endParaRPr lang="en-US" altLang="ja-JP" dirty="0" smtClean="0"/>
          </a:p>
          <a:p>
            <a:r>
              <a:rPr lang="ja-JP" altLang="ja-JP" dirty="0" smtClean="0"/>
              <a:t>それが、「家庭での自己判断」「電話相談」「</a:t>
            </a:r>
            <a:r>
              <a:rPr lang="en-US" altLang="ja-JP" dirty="0" smtClean="0"/>
              <a:t>119</a:t>
            </a:r>
            <a:r>
              <a:rPr lang="ja-JP" altLang="ja-JP" dirty="0" smtClean="0"/>
              <a:t>番通報を受けた</a:t>
            </a:r>
            <a:r>
              <a:rPr lang="ja-JP" altLang="en-US" dirty="0" smtClean="0"/>
              <a:t>通信指令室</a:t>
            </a:r>
            <a:r>
              <a:rPr lang="ja-JP" altLang="ja-JP" dirty="0" smtClean="0"/>
              <a:t>」「救急現場」です。</a:t>
            </a:r>
          </a:p>
          <a:p>
            <a:r>
              <a:rPr lang="ja-JP" altLang="en-US" dirty="0" smtClean="0"/>
              <a:t>図は、</a:t>
            </a:r>
            <a:r>
              <a:rPr lang="ja-JP" altLang="ja-JP" dirty="0" smtClean="0"/>
              <a:t>救急搬送までの一連の流れの中に、緊急度判定</a:t>
            </a:r>
            <a:r>
              <a:rPr lang="ja-JP" altLang="en-US" dirty="0" smtClean="0"/>
              <a:t>を実施する場面を整理し、体系化したものです。</a:t>
            </a:r>
            <a:endParaRPr lang="en-US" altLang="ja-JP" dirty="0" smtClean="0"/>
          </a:p>
          <a:p>
            <a:endParaRPr lang="en-US" altLang="ja-JP" dirty="0" smtClean="0"/>
          </a:p>
          <a:p>
            <a:r>
              <a:rPr lang="ja-JP" altLang="en-US" dirty="0" smtClean="0">
                <a:solidFill>
                  <a:srgbClr val="000000"/>
                </a:solidFill>
                <a:ea typeface="Meiryo UI" panose="020B0604030504040204" pitchFamily="50" charset="-128"/>
              </a:rPr>
              <a:t>なお、右端にある「院内トリアージ」とは、</a:t>
            </a:r>
            <a:r>
              <a:rPr lang="ja-JP" altLang="en-US" dirty="0">
                <a:solidFill>
                  <a:srgbClr val="000000"/>
                </a:solidFill>
              </a:rPr>
              <a:t>医療機関において、医師や看護師が患者の状態を評価し、患者の緊急度区分に応じて診察の優先順位付けを行う取組のことです。</a:t>
            </a:r>
            <a:endParaRPr lang="en-US" altLang="ja-JP" dirty="0">
              <a:solidFill>
                <a:srgbClr val="000000"/>
              </a:solidFill>
            </a:endParaRPr>
          </a:p>
          <a:p>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04C1345C-326F-4276-B0A0-77435F02F464}" type="slidenum">
              <a:rPr kumimoji="1" lang="ja-JP" altLang="en-US" smtClean="0"/>
              <a:t>8</a:t>
            </a:fld>
            <a:endParaRPr kumimoji="1" lang="ja-JP" altLang="en-US"/>
          </a:p>
        </p:txBody>
      </p:sp>
    </p:spTree>
    <p:extLst>
      <p:ext uri="{BB962C8B-B14F-4D97-AF65-F5344CB8AC3E}">
        <p14:creationId xmlns:p14="http://schemas.microsoft.com/office/powerpoint/2010/main" val="3055369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9749306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1218755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2894839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ntents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ja-JP" altLang="en-US" dirty="0" smtClean="0"/>
              <a:t>ページタイトルを入力して下さい</a:t>
            </a:r>
            <a:endParaRPr lang="ja-JP" altLang="en-US" dirty="0"/>
          </a:p>
        </p:txBody>
      </p:sp>
      <p:sp>
        <p:nvSpPr>
          <p:cNvPr id="3" name="コンテンツ プレースホルダー 2"/>
          <p:cNvSpPr>
            <a:spLocks noGrp="1"/>
          </p:cNvSpPr>
          <p:nvPr>
            <p:ph idx="1" hasCustomPrompt="1"/>
          </p:nvPr>
        </p:nvSpPr>
        <p:spPr>
          <a:xfrm>
            <a:off x="495300" y="1911927"/>
            <a:ext cx="8906802" cy="4517448"/>
          </a:xfrm>
        </p:spPr>
        <p:txBody>
          <a:bodyPr/>
          <a:lstStyle/>
          <a:p>
            <a:pPr lvl="0"/>
            <a:r>
              <a:rPr lang="ja-JP" altLang="en-US" dirty="0" smtClean="0"/>
              <a:t>テキストを編集 </a:t>
            </a:r>
            <a:r>
              <a:rPr lang="en-US" altLang="ja-JP" dirty="0" smtClean="0"/>
              <a:t>Click to edit Master text styles</a:t>
            </a:r>
          </a:p>
          <a:p>
            <a:pPr lvl="1"/>
            <a:r>
              <a:rPr lang="ja-JP" altLang="en-US" dirty="0" smtClean="0"/>
              <a:t>テキストを編集 </a:t>
            </a:r>
            <a:r>
              <a:rPr lang="en-US" altLang="ja-JP" dirty="0" smtClean="0"/>
              <a:t>Second level</a:t>
            </a:r>
          </a:p>
          <a:p>
            <a:pPr lvl="2"/>
            <a:r>
              <a:rPr lang="ja-JP" altLang="en-US" dirty="0" smtClean="0"/>
              <a:t>テキストを編集 </a:t>
            </a:r>
            <a:r>
              <a:rPr lang="en-US" altLang="ja-JP" dirty="0" smtClean="0"/>
              <a:t>Third level</a:t>
            </a:r>
          </a:p>
        </p:txBody>
      </p:sp>
      <p:sp>
        <p:nvSpPr>
          <p:cNvPr id="5" name="テキスト プレースホルダー 2"/>
          <p:cNvSpPr>
            <a:spLocks noGrp="1"/>
          </p:cNvSpPr>
          <p:nvPr>
            <p:ph type="body" idx="11" hasCustomPrompt="1"/>
          </p:nvPr>
        </p:nvSpPr>
        <p:spPr>
          <a:xfrm>
            <a:off x="495299" y="1271877"/>
            <a:ext cx="8907600" cy="639762"/>
          </a:xfrm>
        </p:spPr>
        <p:txBody>
          <a:bodyPr anchor="t" anchorCtr="0"/>
          <a:lstStyle>
            <a:lvl1pPr marL="0" indent="0">
              <a:buNone/>
              <a:defRPr sz="1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smtClean="0"/>
              <a:t>テキストを編集</a:t>
            </a:r>
            <a:r>
              <a:rPr lang="en-US" altLang="ja-JP" dirty="0" smtClean="0"/>
              <a:t/>
            </a:r>
            <a:br>
              <a:rPr lang="en-US" altLang="ja-JP" dirty="0" smtClean="0"/>
            </a:br>
            <a:r>
              <a:rPr lang="en-US" altLang="ja-JP" dirty="0" smtClean="0"/>
              <a:t>Click to edit Master text styles</a:t>
            </a:r>
          </a:p>
        </p:txBody>
      </p:sp>
    </p:spTree>
    <p:extLst>
      <p:ext uri="{BB962C8B-B14F-4D97-AF65-F5344CB8AC3E}">
        <p14:creationId xmlns:p14="http://schemas.microsoft.com/office/powerpoint/2010/main" val="341625147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ontents1">
    <p:spTree>
      <p:nvGrpSpPr>
        <p:cNvPr id="1" name=""/>
        <p:cNvGrpSpPr/>
        <p:nvPr/>
      </p:nvGrpSpPr>
      <p:grpSpPr>
        <a:xfrm>
          <a:off x="0" y="0"/>
          <a:ext cx="0" cy="0"/>
          <a:chOff x="0" y="0"/>
          <a:chExt cx="0" cy="0"/>
        </a:xfrm>
      </p:grpSpPr>
      <p:sp>
        <p:nvSpPr>
          <p:cNvPr id="3" name="コンテンツ プレースホルダー 2"/>
          <p:cNvSpPr>
            <a:spLocks noGrp="1"/>
          </p:cNvSpPr>
          <p:nvPr>
            <p:ph idx="1" hasCustomPrompt="1"/>
          </p:nvPr>
        </p:nvSpPr>
        <p:spPr/>
        <p:txBody>
          <a:bodyPr/>
          <a:lstStyle/>
          <a:p>
            <a:pPr lvl="0"/>
            <a:r>
              <a:rPr lang="ja-JP" altLang="en-US" dirty="0" smtClean="0"/>
              <a:t>テキストを編集 </a:t>
            </a:r>
            <a:r>
              <a:rPr lang="en-US" altLang="ja-JP" dirty="0" smtClean="0"/>
              <a:t>Click to edit Master text styles</a:t>
            </a:r>
          </a:p>
          <a:p>
            <a:pPr lvl="1"/>
            <a:r>
              <a:rPr lang="ja-JP" altLang="en-US" dirty="0" smtClean="0"/>
              <a:t>テキストを編集 </a:t>
            </a:r>
            <a:r>
              <a:rPr lang="en-US" altLang="ja-JP" dirty="0" smtClean="0"/>
              <a:t>Second level</a:t>
            </a:r>
          </a:p>
          <a:p>
            <a:pPr lvl="2"/>
            <a:r>
              <a:rPr lang="ja-JP" altLang="en-US" dirty="0" smtClean="0"/>
              <a:t>テキストを編集 </a:t>
            </a:r>
            <a:r>
              <a:rPr lang="en-US" altLang="ja-JP" dirty="0" smtClean="0"/>
              <a:t>Third level</a:t>
            </a:r>
          </a:p>
        </p:txBody>
      </p:sp>
      <p:sp>
        <p:nvSpPr>
          <p:cNvPr id="6" name="タイトル 5"/>
          <p:cNvSpPr>
            <a:spLocks noGrp="1"/>
          </p:cNvSpPr>
          <p:nvPr>
            <p:ph type="title"/>
          </p:nvPr>
        </p:nvSpPr>
        <p:spPr/>
        <p:txBody>
          <a:bodyPr/>
          <a:lstStyle/>
          <a:p>
            <a:r>
              <a:rPr kumimoji="1" lang="ja-JP" altLang="en-US" smtClean="0"/>
              <a:t>マスター タイトルの書式設定</a:t>
            </a:r>
            <a:endParaRPr kumimoji="1" lang="ja-JP" altLang="en-US" dirty="0"/>
          </a:p>
        </p:txBody>
      </p:sp>
    </p:spTree>
    <p:extLst>
      <p:ext uri="{BB962C8B-B14F-4D97-AF65-F5344CB8AC3E}">
        <p14:creationId xmlns:p14="http://schemas.microsoft.com/office/powerpoint/2010/main" val="35025177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3327207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82540950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16201080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39631848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219775721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40925431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2605758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833541-BAD1-46FD-BA04-8FCAF911C10D}" type="slidenum">
              <a:rPr kumimoji="1" lang="ja-JP" altLang="en-US" smtClean="0"/>
              <a:t>‹#›</a:t>
            </a:fld>
            <a:endParaRPr kumimoji="1" lang="ja-JP" altLang="en-US"/>
          </a:p>
        </p:txBody>
      </p:sp>
    </p:spTree>
    <p:extLst>
      <p:ext uri="{BB962C8B-B14F-4D97-AF65-F5344CB8AC3E}">
        <p14:creationId xmlns:p14="http://schemas.microsoft.com/office/powerpoint/2010/main" val="1817937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ea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ea typeface="Meiryo UI" panose="020B0604030504040204" pitchFamily="50" charset="-128"/>
              </a:defRPr>
            </a:lvl1pPr>
          </a:lstStyle>
          <a:p>
            <a:endParaRPr lang="ja-JP" altLang="en-US" dirty="0"/>
          </a:p>
        </p:txBody>
      </p:sp>
      <p:sp>
        <p:nvSpPr>
          <p:cNvPr id="6" name="スライド番号プレースホルダー 5"/>
          <p:cNvSpPr>
            <a:spLocks noGrp="1"/>
          </p:cNvSpPr>
          <p:nvPr>
            <p:ph type="sldNum" sz="quarter" idx="4"/>
          </p:nvPr>
        </p:nvSpPr>
        <p:spPr>
          <a:xfrm>
            <a:off x="7607594" y="6602209"/>
            <a:ext cx="2311400" cy="265558"/>
          </a:xfrm>
          <a:prstGeom prst="rect">
            <a:avLst/>
          </a:prstGeom>
        </p:spPr>
        <p:txBody>
          <a:bodyPr vert="horz" lIns="91440" tIns="45720" rIns="91440" bIns="45720" rtlCol="0" anchor="ctr"/>
          <a:lstStyle>
            <a:lvl1pPr algn="r">
              <a:defRPr sz="1400">
                <a:solidFill>
                  <a:schemeClr val="tx1">
                    <a:lumMod val="65000"/>
                    <a:lumOff val="35000"/>
                  </a:schemeClr>
                </a:solidFill>
                <a:ea typeface="Meiryo UI" panose="020B0604030504040204" pitchFamily="50" charset="-128"/>
              </a:defRPr>
            </a:lvl1pPr>
          </a:lstStyle>
          <a:p>
            <a:fld id="{E3833541-BAD1-46FD-BA04-8FCAF911C10D}" type="slidenum">
              <a:rPr lang="ja-JP" altLang="en-US" smtClean="0"/>
              <a:pPr/>
              <a:t>‹#›</a:t>
            </a:fld>
            <a:endParaRPr lang="ja-JP" altLang="en-US" dirty="0"/>
          </a:p>
        </p:txBody>
      </p:sp>
    </p:spTree>
    <p:extLst>
      <p:ext uri="{BB962C8B-B14F-4D97-AF65-F5344CB8AC3E}">
        <p14:creationId xmlns:p14="http://schemas.microsoft.com/office/powerpoint/2010/main" val="42716752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96" r:id="rId12"/>
    <p:sldLayoutId id="2147483697" r:id="rId13"/>
  </p:sldLayoutIdLst>
  <p:timing>
    <p:tnLst>
      <p:par>
        <p:cTn id="1" dur="indefinite" restart="never" nodeType="tmRoot"/>
      </p:par>
    </p:tnLst>
  </p:timing>
  <p:hf hdr="0" ftr="0" dt="0"/>
  <p:txStyles>
    <p:titleStyle>
      <a:lvl1pPr algn="ctr" defTabSz="914400" rtl="0" eaLnBrk="1" latinLnBrk="0" hangingPunct="1">
        <a:spcBef>
          <a:spcPct val="0"/>
        </a:spcBef>
        <a:buNone/>
        <a:defRPr kumimoji="1" sz="4400" kern="1200">
          <a:solidFill>
            <a:schemeClr val="tx1"/>
          </a:solidFill>
          <a:latin typeface="+mj-lt"/>
          <a:ea typeface="Meiryo UI" panose="020B0604030504040204" pitchFamily="50" charset="-128"/>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eiryo UI" panose="020B0604030504040204" pitchFamily="50" charset="-128"/>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eiryo UI" panose="020B0604030504040204" pitchFamily="50" charset="-128"/>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eiryo UI" panose="020B0604030504040204" pitchFamily="50" charset="-128"/>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eiryo UI" panose="020B0604030504040204" pitchFamily="50" charset="-128"/>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eiryo UI" panose="020B0604030504040204"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jpeg"/><Relationship Id="rId7" Type="http://schemas.openxmlformats.org/officeDocument/2006/relationships/image" Target="../media/image40.jpeg"/><Relationship Id="rId12"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39.jpeg"/><Relationship Id="rId11" Type="http://schemas.openxmlformats.org/officeDocument/2006/relationships/image" Target="../media/image44.png"/><Relationship Id="rId5" Type="http://schemas.openxmlformats.org/officeDocument/2006/relationships/image" Target="../media/image38.jpeg"/><Relationship Id="rId10" Type="http://schemas.openxmlformats.org/officeDocument/2006/relationships/image" Target="../media/image43.jpeg"/><Relationship Id="rId4" Type="http://schemas.openxmlformats.org/officeDocument/2006/relationships/image" Target="../media/image37.jpeg"/><Relationship Id="rId9"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a:xfrm>
            <a:off x="848430" y="1556740"/>
            <a:ext cx="8665169" cy="1447800"/>
          </a:xfrm>
        </p:spPr>
        <p:txBody>
          <a:bodyPr>
            <a:normAutofit fontScale="90000"/>
          </a:bodyPr>
          <a:lstStyle/>
          <a:p>
            <a:r>
              <a:rPr lang="ja-JP" altLang="en-US" sz="3600" b="1" dirty="0"/>
              <a:t>○○○（地域名）住民のみなさまへ</a:t>
            </a:r>
            <a:r>
              <a:rPr kumimoji="1" lang="en-US" altLang="ja-JP" b="1" dirty="0" smtClean="0"/>
              <a:t/>
            </a:r>
            <a:br>
              <a:rPr kumimoji="1" lang="en-US" altLang="ja-JP" b="1" dirty="0" smtClean="0"/>
            </a:br>
            <a:r>
              <a:rPr kumimoji="1" lang="en-US" altLang="ja-JP" b="1" dirty="0" smtClean="0"/>
              <a:t/>
            </a:r>
            <a:br>
              <a:rPr kumimoji="1" lang="en-US" altLang="ja-JP" b="1" dirty="0" smtClean="0"/>
            </a:br>
            <a:r>
              <a:rPr lang="ja-JP" altLang="en-US" b="1" dirty="0"/>
              <a:t>救急</a:t>
            </a:r>
            <a:r>
              <a:rPr lang="ja-JP" altLang="en-US" b="1" dirty="0" smtClean="0"/>
              <a:t>搬送の現状と</a:t>
            </a:r>
            <a:r>
              <a:rPr kumimoji="1" lang="ja-JP" altLang="en-US" b="1" dirty="0" smtClean="0"/>
              <a:t>緊急度判定について</a:t>
            </a:r>
            <a:endParaRPr kumimoji="1" lang="ja-JP" altLang="en-US" b="1" dirty="0"/>
          </a:p>
        </p:txBody>
      </p:sp>
      <p:sp>
        <p:nvSpPr>
          <p:cNvPr id="5" name="サブタイトル 4"/>
          <p:cNvSpPr>
            <a:spLocks noGrp="1"/>
          </p:cNvSpPr>
          <p:nvPr>
            <p:ph type="subTitle" idx="1"/>
          </p:nvPr>
        </p:nvSpPr>
        <p:spPr/>
        <p:txBody>
          <a:bodyPr/>
          <a:lstStyle/>
          <a:p>
            <a:r>
              <a:rPr kumimoji="1" lang="ja-JP" altLang="en-US" dirty="0" smtClean="0"/>
              <a:t>○○消防本部</a:t>
            </a:r>
            <a:endParaRPr kumimoji="1" lang="ja-JP" altLang="en-US" dirty="0"/>
          </a:p>
        </p:txBody>
      </p:sp>
      <p:sp>
        <p:nvSpPr>
          <p:cNvPr id="8" name="円/楕円 7"/>
          <p:cNvSpPr/>
          <p:nvPr/>
        </p:nvSpPr>
        <p:spPr>
          <a:xfrm>
            <a:off x="6558170" y="5635117"/>
            <a:ext cx="2808390" cy="50407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ea typeface="Meiryo UI" panose="020B0604030504040204" pitchFamily="50" charset="-128"/>
            </a:endParaRPr>
          </a:p>
        </p:txBody>
      </p:sp>
      <p:pic>
        <p:nvPicPr>
          <p:cNvPr id="9" name="Picture 20" descr="C:\Users\Chihiro Shiva\Pictures\SHOTA\88_syotaのコピー.png"/>
          <p:cNvPicPr>
            <a:picLocks noChangeAspect="1" noChangeArrowheads="1"/>
          </p:cNvPicPr>
          <p:nvPr/>
        </p:nvPicPr>
        <p:blipFill>
          <a:blip r:embed="rId3" cstate="print"/>
          <a:srcRect/>
          <a:stretch>
            <a:fillRect/>
          </a:stretch>
        </p:blipFill>
        <p:spPr bwMode="auto">
          <a:xfrm>
            <a:off x="8164780" y="4919994"/>
            <a:ext cx="769720" cy="967158"/>
          </a:xfrm>
          <a:prstGeom prst="rect">
            <a:avLst/>
          </a:prstGeom>
          <a:noFill/>
        </p:spPr>
      </p:pic>
    </p:spTree>
    <p:extLst>
      <p:ext uri="{BB962C8B-B14F-4D97-AF65-F5344CB8AC3E}">
        <p14:creationId xmlns:p14="http://schemas.microsoft.com/office/powerpoint/2010/main" val="1903895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ja-JP" sz="2400" b="1" dirty="0" smtClean="0">
                <a:ea typeface="Meiryo UI" panose="020B0604030504040204" pitchFamily="50" charset="-128"/>
              </a:rPr>
              <a:t>緊急度</a:t>
            </a:r>
            <a:r>
              <a:rPr lang="ja-JP" altLang="en-US" sz="2400" b="1" dirty="0" smtClean="0">
                <a:ea typeface="Meiryo UI" panose="020B0604030504040204" pitchFamily="50" charset="-128"/>
              </a:rPr>
              <a:t>判定の基準とは？</a:t>
            </a:r>
            <a:endParaRPr lang="ja-JP" altLang="en-US" sz="2400" b="1" dirty="0">
              <a:solidFill>
                <a:schemeClr val="tx2">
                  <a:lumMod val="75000"/>
                </a:schemeClr>
              </a:solidFill>
              <a:ea typeface="Meiryo UI" panose="020B0604030504040204" pitchFamily="50" charset="-128"/>
            </a:endParaRPr>
          </a:p>
        </p:txBody>
      </p:sp>
      <p:sp>
        <p:nvSpPr>
          <p:cNvPr id="23" name="円/楕円 22"/>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24" name="直線コネクタ 23"/>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25" name="円/楕円 24"/>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26" name="正方形/長方形 25"/>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Ⅲ</a:t>
            </a:r>
            <a:endParaRPr lang="ja-JP" altLang="en-US" sz="2800" b="1" dirty="0">
              <a:ln w="3175">
                <a:noFill/>
              </a:ln>
              <a:solidFill>
                <a:schemeClr val="tx2">
                  <a:lumMod val="75000"/>
                </a:schemeClr>
              </a:solidFill>
              <a:ea typeface="Meiryo UI" panose="020B0604030504040204" pitchFamily="50" charset="-128"/>
            </a:endParaRPr>
          </a:p>
        </p:txBody>
      </p:sp>
      <p:sp>
        <p:nvSpPr>
          <p:cNvPr id="19" name="スライド番号プレースホルダー 18"/>
          <p:cNvSpPr>
            <a:spLocks noGrp="1"/>
          </p:cNvSpPr>
          <p:nvPr>
            <p:ph type="sldNum" sz="quarter" idx="12"/>
          </p:nvPr>
        </p:nvSpPr>
        <p:spPr/>
        <p:txBody>
          <a:bodyPr/>
          <a:lstStyle/>
          <a:p>
            <a:fld id="{E3833541-BAD1-46FD-BA04-8FCAF911C10D}" type="slidenum">
              <a:rPr kumimoji="1" lang="ja-JP" altLang="en-US" smtClean="0"/>
              <a:t>9</a:t>
            </a:fld>
            <a:endParaRPr kumimoji="1" lang="ja-JP" altLang="en-US"/>
          </a:p>
        </p:txBody>
      </p:sp>
      <p:sp>
        <p:nvSpPr>
          <p:cNvPr id="15" name="テキスト ボックス 14"/>
          <p:cNvSpPr txBox="1"/>
          <p:nvPr/>
        </p:nvSpPr>
        <p:spPr>
          <a:xfrm>
            <a:off x="170331" y="991374"/>
            <a:ext cx="9416472" cy="646331"/>
          </a:xfrm>
          <a:prstGeom prst="rect">
            <a:avLst/>
          </a:prstGeom>
          <a:noFill/>
        </p:spPr>
        <p:txBody>
          <a:bodyPr wrap="square" rtlCol="0">
            <a:spAutoFit/>
          </a:bodyPr>
          <a:lstStyle/>
          <a:p>
            <a:pPr indent="-285750">
              <a:buClr>
                <a:schemeClr val="tx2">
                  <a:lumMod val="60000"/>
                  <a:lumOff val="40000"/>
                </a:schemeClr>
              </a:buClr>
              <a:buFont typeface="Wingdings" panose="05000000000000000000" pitchFamily="2" charset="2"/>
              <a:buChar char="n"/>
            </a:pPr>
            <a:r>
              <a:rPr lang="ja-JP" altLang="en-US" dirty="0">
                <a:ea typeface="Meiryo UI" panose="020B0604030504040204" pitchFamily="50" charset="-128"/>
              </a:rPr>
              <a:t>緊急度判定の基準（プロトコル）は、消防庁の消防防災技術研究推進制度の研究において</a:t>
            </a:r>
            <a:r>
              <a:rPr lang="ja-JP" altLang="en-US" dirty="0" smtClean="0">
                <a:ea typeface="Meiryo UI" panose="020B0604030504040204" pitchFamily="50" charset="-128"/>
              </a:rPr>
              <a:t>、</a:t>
            </a:r>
            <a:endParaRPr lang="en-US" altLang="ja-JP" dirty="0" smtClean="0">
              <a:ea typeface="Meiryo UI" panose="020B0604030504040204" pitchFamily="50" charset="-128"/>
            </a:endParaRPr>
          </a:p>
          <a:p>
            <a:pPr>
              <a:buClr>
                <a:schemeClr val="tx2">
                  <a:lumMod val="60000"/>
                  <a:lumOff val="40000"/>
                </a:schemeClr>
              </a:buClr>
            </a:pPr>
            <a:r>
              <a:rPr lang="ja-JP" altLang="en-US" dirty="0">
                <a:ea typeface="Meiryo UI" panose="020B0604030504040204" pitchFamily="50" charset="-128"/>
              </a:rPr>
              <a:t>　</a:t>
            </a:r>
            <a:r>
              <a:rPr lang="ja-JP" altLang="en-US" dirty="0" smtClean="0">
                <a:ea typeface="Meiryo UI" panose="020B0604030504040204" pitchFamily="50" charset="-128"/>
              </a:rPr>
              <a:t>　救急</a:t>
            </a:r>
            <a:r>
              <a:rPr lang="ja-JP" altLang="en-US" dirty="0">
                <a:ea typeface="Meiryo UI" panose="020B0604030504040204" pitchFamily="50" charset="-128"/>
              </a:rPr>
              <a:t>医療を専門とする医師や消防本部の代表による医学的観点に基づき策定されています。</a:t>
            </a:r>
            <a:endParaRPr lang="en-US" altLang="ja-JP" dirty="0">
              <a:ea typeface="Meiryo UI" panose="020B0604030504040204" pitchFamily="50" charset="-128"/>
            </a:endParaRPr>
          </a:p>
        </p:txBody>
      </p:sp>
      <p:pic>
        <p:nvPicPr>
          <p:cNvPr id="1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086" y="2539256"/>
            <a:ext cx="2270515" cy="3172790"/>
          </a:xfrm>
          <a:prstGeom prst="rect">
            <a:avLst/>
          </a:prstGeom>
          <a:noFill/>
          <a:ln>
            <a:solidFill>
              <a:schemeClr val="accent1"/>
            </a:solidFill>
          </a:ln>
          <a:extLst/>
        </p:spPr>
      </p:pic>
      <p:pic>
        <p:nvPicPr>
          <p:cNvPr id="16" name="Pictur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33719" y="2539256"/>
            <a:ext cx="2344848" cy="3172790"/>
          </a:xfrm>
          <a:prstGeom prst="rect">
            <a:avLst/>
          </a:prstGeom>
          <a:noFill/>
          <a:ln>
            <a:solidFill>
              <a:schemeClr val="accent1"/>
            </a:solidFill>
          </a:ln>
          <a:extLst/>
        </p:spPr>
      </p:pic>
      <p:pic>
        <p:nvPicPr>
          <p:cNvPr id="18" name="Picture 5"/>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21391" y="2539324"/>
            <a:ext cx="2279801" cy="3172790"/>
          </a:xfrm>
          <a:prstGeom prst="rect">
            <a:avLst/>
          </a:prstGeom>
          <a:noFill/>
          <a:ln>
            <a:solidFill>
              <a:schemeClr val="accent1"/>
            </a:solidFill>
          </a:ln>
          <a:extLst/>
        </p:spPr>
      </p:pic>
      <p:pic>
        <p:nvPicPr>
          <p:cNvPr id="27" name="Picture 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7744" y="2539256"/>
            <a:ext cx="2255331" cy="3172790"/>
          </a:xfrm>
          <a:prstGeom prst="rect">
            <a:avLst/>
          </a:prstGeom>
          <a:noFill/>
          <a:ln>
            <a:solidFill>
              <a:schemeClr val="accent1"/>
            </a:solidFill>
          </a:ln>
          <a:extLst/>
        </p:spPr>
      </p:pic>
    </p:spTree>
    <p:extLst>
      <p:ext uri="{BB962C8B-B14F-4D97-AF65-F5344CB8AC3E}">
        <p14:creationId xmlns:p14="http://schemas.microsoft.com/office/powerpoint/2010/main" val="40048862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stretch>
            <a:fillRect/>
          </a:stretch>
        </p:blipFill>
        <p:spPr>
          <a:xfrm>
            <a:off x="8219199" y="464840"/>
            <a:ext cx="1686801" cy="1183278"/>
          </a:xfrm>
          <a:prstGeom prst="rect">
            <a:avLst/>
          </a:prstGeom>
        </p:spPr>
      </p:pic>
      <p:sp>
        <p:nvSpPr>
          <p:cNvPr id="7" name="テキスト プレースホルダー 4"/>
          <p:cNvSpPr txBox="1">
            <a:spLocks/>
          </p:cNvSpPr>
          <p:nvPr/>
        </p:nvSpPr>
        <p:spPr>
          <a:xfrm>
            <a:off x="419823" y="1253169"/>
            <a:ext cx="9238825" cy="639762"/>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buClr>
                <a:schemeClr val="tx2">
                  <a:lumMod val="60000"/>
                  <a:lumOff val="40000"/>
                </a:schemeClr>
              </a:buClr>
              <a:buFont typeface="Wingdings" panose="05000000000000000000" pitchFamily="2" charset="2"/>
              <a:buChar char="n"/>
            </a:pPr>
            <a:r>
              <a:rPr lang="en-US" altLang="ja-JP" dirty="0" smtClean="0">
                <a:solidFill>
                  <a:srgbClr val="FF0000"/>
                </a:solidFill>
                <a:ea typeface="Meiryo UI" panose="020B0604030504040204" pitchFamily="50" charset="-128"/>
              </a:rPr>
              <a:t> </a:t>
            </a:r>
            <a:r>
              <a:rPr lang="ja-JP" altLang="en-US" sz="4000" dirty="0">
                <a:solidFill>
                  <a:srgbClr val="FF0000"/>
                </a:solidFill>
                <a:ea typeface="Meiryo UI" panose="020B0604030504040204" pitchFamily="50" charset="-128"/>
              </a:rPr>
              <a:t>２</a:t>
            </a:r>
            <a:r>
              <a:rPr lang="ja-JP" altLang="en-US" sz="4000" dirty="0" smtClean="0">
                <a:solidFill>
                  <a:srgbClr val="FF0000"/>
                </a:solidFill>
                <a:ea typeface="Meiryo UI" panose="020B0604030504040204" pitchFamily="50" charset="-128"/>
              </a:rPr>
              <a:t>人に</a:t>
            </a:r>
            <a:r>
              <a:rPr lang="ja-JP" altLang="en-US" sz="4000" dirty="0">
                <a:solidFill>
                  <a:srgbClr val="FF0000"/>
                </a:solidFill>
                <a:ea typeface="Meiryo UI" panose="020B0604030504040204" pitchFamily="50" charset="-128"/>
              </a:rPr>
              <a:t>１</a:t>
            </a:r>
            <a:r>
              <a:rPr lang="ja-JP" altLang="en-US" sz="4000" dirty="0" smtClean="0">
                <a:solidFill>
                  <a:srgbClr val="FF0000"/>
                </a:solidFill>
                <a:ea typeface="Meiryo UI" panose="020B0604030504040204" pitchFamily="50" charset="-128"/>
              </a:rPr>
              <a:t>人</a:t>
            </a:r>
            <a:r>
              <a:rPr lang="ja-JP" altLang="en-US" sz="4000" dirty="0">
                <a:solidFill>
                  <a:srgbClr val="FF0000"/>
                </a:solidFill>
                <a:ea typeface="Meiryo UI" panose="020B0604030504040204" pitchFamily="50" charset="-128"/>
              </a:rPr>
              <a:t>以上</a:t>
            </a:r>
            <a:r>
              <a:rPr lang="ja-JP" altLang="en-US" dirty="0">
                <a:ea typeface="Meiryo UI" panose="020B0604030504040204" pitchFamily="50" charset="-128"/>
              </a:rPr>
              <a:t>の方が</a:t>
            </a:r>
            <a:r>
              <a:rPr lang="ja-JP" altLang="en-US" dirty="0" smtClean="0">
                <a:ea typeface="Meiryo UI" panose="020B0604030504040204" pitchFamily="50" charset="-128"/>
              </a:rPr>
              <a:t>、救急車を要請した経験があると回答しています。</a:t>
            </a:r>
            <a:endParaRPr lang="en-US" altLang="ja-JP" dirty="0">
              <a:ea typeface="Meiryo UI" panose="020B0604030504040204" pitchFamily="50" charset="-128"/>
            </a:endParaRPr>
          </a:p>
          <a:p>
            <a:pPr marL="285750" indent="-285750">
              <a:buClr>
                <a:schemeClr val="tx2">
                  <a:lumMod val="60000"/>
                  <a:lumOff val="40000"/>
                </a:schemeClr>
              </a:buClr>
              <a:buFont typeface="Wingdings" panose="05000000000000000000" pitchFamily="2" charset="2"/>
              <a:buChar char="n"/>
            </a:pPr>
            <a:r>
              <a:rPr lang="ja-JP" altLang="en-US" dirty="0">
                <a:ea typeface="Meiryo UI" panose="020B0604030504040204" pitchFamily="50" charset="-128"/>
              </a:rPr>
              <a:t>そのうち、半分の方が</a:t>
            </a:r>
            <a:r>
              <a:rPr lang="ja-JP" altLang="en-US" sz="4000" dirty="0">
                <a:solidFill>
                  <a:srgbClr val="FF0000"/>
                </a:solidFill>
                <a:ea typeface="Meiryo UI" panose="020B0604030504040204" pitchFamily="50" charset="-128"/>
              </a:rPr>
              <a:t>「判断に迷ったことがある」</a:t>
            </a:r>
            <a:r>
              <a:rPr lang="ja-JP" altLang="en-US" dirty="0">
                <a:ea typeface="Meiryo UI" panose="020B0604030504040204" pitchFamily="50" charset="-128"/>
              </a:rPr>
              <a:t>と回答して</a:t>
            </a:r>
            <a:r>
              <a:rPr lang="ja-JP" altLang="en-US" dirty="0" smtClean="0">
                <a:ea typeface="Meiryo UI" panose="020B0604030504040204" pitchFamily="50" charset="-128"/>
              </a:rPr>
              <a:t>います。</a:t>
            </a:r>
            <a:endParaRPr lang="ja-JP" altLang="en-US" dirty="0">
              <a:ea typeface="Meiryo UI" panose="020B0604030504040204" pitchFamily="50" charset="-128"/>
            </a:endParaRPr>
          </a:p>
        </p:txBody>
      </p:sp>
      <p:sp>
        <p:nvSpPr>
          <p:cNvPr id="8" name="テキスト ボックス 7"/>
          <p:cNvSpPr txBox="1"/>
          <p:nvPr/>
        </p:nvSpPr>
        <p:spPr>
          <a:xfrm>
            <a:off x="667175" y="883837"/>
            <a:ext cx="3062180" cy="369332"/>
          </a:xfrm>
          <a:prstGeom prst="rect">
            <a:avLst/>
          </a:prstGeom>
          <a:noFill/>
        </p:spPr>
        <p:txBody>
          <a:bodyPr wrap="square" rtlCol="0">
            <a:spAutoFit/>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一般住民アンケートによると・・・</a:t>
            </a:r>
          </a:p>
        </p:txBody>
      </p:sp>
      <p:sp>
        <p:nvSpPr>
          <p:cNvPr id="3" name="正方形/長方形 2"/>
          <p:cNvSpPr/>
          <p:nvPr/>
        </p:nvSpPr>
        <p:spPr>
          <a:xfrm>
            <a:off x="444840" y="2965800"/>
            <a:ext cx="8172894" cy="1446550"/>
          </a:xfrm>
          <a:prstGeom prst="rect">
            <a:avLst/>
          </a:prstGeom>
        </p:spPr>
        <p:txBody>
          <a:bodyPr wrap="square">
            <a:spAutoFit/>
          </a:bodyPr>
          <a:lstStyle/>
          <a:p>
            <a:pPr algn="ctr"/>
            <a:r>
              <a:rPr lang="ja-JP" altLang="en-US" sz="2400" dirty="0" smtClean="0">
                <a:ea typeface="Meiryo UI" panose="020B0604030504040204" pitchFamily="50" charset="-128"/>
              </a:rPr>
              <a:t>だから、</a:t>
            </a:r>
            <a:r>
              <a:rPr lang="ja-JP" altLang="en-US" sz="4000" dirty="0" smtClean="0">
                <a:solidFill>
                  <a:srgbClr val="FF0000"/>
                </a:solidFill>
                <a:ea typeface="Meiryo UI" panose="020B0604030504040204" pitchFamily="50" charset="-128"/>
              </a:rPr>
              <a:t>「</a:t>
            </a:r>
            <a:r>
              <a:rPr lang="ja-JP" altLang="en-US" sz="4000" dirty="0">
                <a:solidFill>
                  <a:srgbClr val="FF0000"/>
                </a:solidFill>
                <a:ea typeface="Meiryo UI" panose="020B0604030504040204" pitchFamily="50" charset="-128"/>
              </a:rPr>
              <a:t>緊急度判定体系」</a:t>
            </a:r>
            <a:r>
              <a:rPr lang="ja-JP" altLang="en-US" sz="2400" dirty="0" smtClean="0">
                <a:ea typeface="Meiryo UI" panose="020B0604030504040204" pitchFamily="50" charset="-128"/>
              </a:rPr>
              <a:t>ができて、それぞれの場面で緊急性の判断をするように進めています。</a:t>
            </a:r>
            <a:endParaRPr lang="ja-JP" altLang="en-US" sz="2400" dirty="0">
              <a:ea typeface="Meiryo UI" panose="020B0604030504040204" pitchFamily="50" charset="-128"/>
            </a:endParaRPr>
          </a:p>
          <a:p>
            <a:endParaRPr lang="ja-JP" altLang="en-US" sz="2400" dirty="0">
              <a:ea typeface="Meiryo UI" panose="020B0604030504040204" pitchFamily="50" charset="-128"/>
            </a:endParaRPr>
          </a:p>
        </p:txBody>
      </p:sp>
      <p:sp>
        <p:nvSpPr>
          <p:cNvPr id="10" name="正方形/長方形 9"/>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smtClean="0">
                <a:ea typeface="Meiryo UI" panose="020B0604030504040204" pitchFamily="50" charset="-128"/>
              </a:rPr>
              <a:t>どうして緊急度判定体系が必要？</a:t>
            </a:r>
            <a:endParaRPr lang="ja-JP" altLang="en-US" sz="2400" b="1" dirty="0">
              <a:solidFill>
                <a:schemeClr val="tx2">
                  <a:lumMod val="75000"/>
                </a:schemeClr>
              </a:solidFill>
              <a:ea typeface="Meiryo UI" panose="020B0604030504040204" pitchFamily="50" charset="-128"/>
            </a:endParaRPr>
          </a:p>
        </p:txBody>
      </p:sp>
      <p:sp>
        <p:nvSpPr>
          <p:cNvPr id="11" name="円/楕円 10"/>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2" name="直線コネクタ 11"/>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3" name="円/楕円 12"/>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4" name="正方形/長方形 13"/>
          <p:cNvSpPr/>
          <p:nvPr/>
        </p:nvSpPr>
        <p:spPr>
          <a:xfrm>
            <a:off x="342481" y="95402"/>
            <a:ext cx="545342" cy="523220"/>
          </a:xfrm>
          <a:prstGeom prst="rect">
            <a:avLst/>
          </a:prstGeom>
        </p:spPr>
        <p:txBody>
          <a:bodyPr wrap="none">
            <a:spAutoFit/>
          </a:bodyPr>
          <a:lstStyle/>
          <a:p>
            <a:r>
              <a:rPr lang="en-US" altLang="ja-JP" sz="2800" b="1" dirty="0" smtClean="0">
                <a:ln w="3175">
                  <a:noFill/>
                </a:ln>
                <a:solidFill>
                  <a:schemeClr val="tx2">
                    <a:lumMod val="75000"/>
                  </a:schemeClr>
                </a:solidFill>
                <a:ea typeface="Meiryo UI" panose="020B0604030504040204" pitchFamily="50" charset="-128"/>
              </a:rPr>
              <a:t>Ⅳ</a:t>
            </a:r>
            <a:endParaRPr lang="ja-JP" altLang="en-US" sz="2800" b="1" dirty="0">
              <a:ln w="3175">
                <a:noFill/>
              </a:ln>
              <a:solidFill>
                <a:schemeClr val="tx2">
                  <a:lumMod val="75000"/>
                </a:schemeClr>
              </a:solidFill>
              <a:ea typeface="Meiryo UI" panose="020B0604030504040204" pitchFamily="50" charset="-128"/>
            </a:endParaRPr>
          </a:p>
        </p:txBody>
      </p:sp>
      <p:pic>
        <p:nvPicPr>
          <p:cNvPr id="15" name="図 14"/>
          <p:cNvPicPr/>
          <p:nvPr/>
        </p:nvPicPr>
        <p:blipFill rotWithShape="1">
          <a:blip r:embed="rId4" cstate="print">
            <a:extLst>
              <a:ext uri="{28A0092B-C50C-407E-A947-70E740481C1C}">
                <a14:useLocalDpi xmlns:a14="http://schemas.microsoft.com/office/drawing/2010/main" val="0"/>
              </a:ext>
            </a:extLst>
          </a:blip>
          <a:srcRect l="30003" r="19811" b="8784"/>
          <a:stretch/>
        </p:blipFill>
        <p:spPr bwMode="auto">
          <a:xfrm>
            <a:off x="7591702" y="4020010"/>
            <a:ext cx="2314298" cy="2511362"/>
          </a:xfrm>
          <a:prstGeom prst="rect">
            <a:avLst/>
          </a:prstGeom>
          <a:noFill/>
          <a:ln>
            <a:noFill/>
          </a:ln>
          <a:extLst>
            <a:ext uri="{53640926-AAD7-44D8-BBD7-CCE9431645EC}">
              <a14:shadowObscured xmlns:a14="http://schemas.microsoft.com/office/drawing/2010/main"/>
            </a:ext>
          </a:extLst>
        </p:spPr>
      </p:pic>
      <p:pic>
        <p:nvPicPr>
          <p:cNvPr id="16" name="図 15"/>
          <p:cNvPicPr/>
          <p:nvPr/>
        </p:nvPicPr>
        <p:blipFill rotWithShape="1">
          <a:blip r:embed="rId5" cstate="print">
            <a:extLst>
              <a:ext uri="{28A0092B-C50C-407E-A947-70E740481C1C}">
                <a14:useLocalDpi xmlns:a14="http://schemas.microsoft.com/office/drawing/2010/main" val="0"/>
              </a:ext>
            </a:extLst>
          </a:blip>
          <a:srcRect l="21890" r="12264" b="10986"/>
          <a:stretch/>
        </p:blipFill>
        <p:spPr bwMode="auto">
          <a:xfrm>
            <a:off x="4808980" y="4069458"/>
            <a:ext cx="2968677" cy="2412466"/>
          </a:xfrm>
          <a:prstGeom prst="rect">
            <a:avLst/>
          </a:prstGeom>
          <a:noFill/>
          <a:ln>
            <a:noFill/>
          </a:ln>
          <a:extLst>
            <a:ext uri="{53640926-AAD7-44D8-BBD7-CCE9431645EC}">
              <a14:shadowObscured xmlns:a14="http://schemas.microsoft.com/office/drawing/2010/main"/>
            </a:ext>
          </a:extLst>
        </p:spPr>
      </p:pic>
      <p:pic>
        <p:nvPicPr>
          <p:cNvPr id="17" name="図 1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7750" y="4105438"/>
            <a:ext cx="5472761" cy="2376486"/>
          </a:xfrm>
          <a:prstGeom prst="rect">
            <a:avLst/>
          </a:prstGeom>
          <a:noFill/>
          <a:ln>
            <a:noFill/>
          </a:ln>
        </p:spPr>
      </p:pic>
      <p:sp>
        <p:nvSpPr>
          <p:cNvPr id="18" name="二等辺三角形 17"/>
          <p:cNvSpPr/>
          <p:nvPr/>
        </p:nvSpPr>
        <p:spPr>
          <a:xfrm flipV="1">
            <a:off x="4520940" y="2708900"/>
            <a:ext cx="792110" cy="25690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E3833541-BAD1-46FD-BA04-8FCAF911C10D}" type="slidenum">
              <a:rPr kumimoji="1" lang="ja-JP" altLang="en-US" smtClean="0"/>
              <a:t>10</a:t>
            </a:fld>
            <a:endParaRPr kumimoji="1" lang="ja-JP" altLang="en-US"/>
          </a:p>
        </p:txBody>
      </p:sp>
    </p:spTree>
    <p:extLst>
      <p:ext uri="{BB962C8B-B14F-4D97-AF65-F5344CB8AC3E}">
        <p14:creationId xmlns:p14="http://schemas.microsoft.com/office/powerpoint/2010/main" val="1287027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p:cNvPicPr>
            <a:picLocks noGrp="1"/>
          </p:cNvPicPr>
          <p:nvPr>
            <p:ph idx="1"/>
          </p:nvPr>
        </p:nvPicPr>
        <p:blipFill>
          <a:blip r:embed="rId3"/>
          <a:stretch>
            <a:fillRect/>
          </a:stretch>
        </p:blipFill>
        <p:spPr>
          <a:xfrm>
            <a:off x="992450" y="1824386"/>
            <a:ext cx="7628137" cy="4616896"/>
          </a:xfrm>
          <a:prstGeom prst="rect">
            <a:avLst/>
          </a:prstGeom>
        </p:spPr>
      </p:pic>
      <p:sp>
        <p:nvSpPr>
          <p:cNvPr id="6" name="正方形/長方形 5"/>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smtClean="0">
                <a:ea typeface="Meiryo UI" panose="020B0604030504040204" pitchFamily="50" charset="-128"/>
              </a:rPr>
              <a:t>どうして緊急度判定体系が必要？</a:t>
            </a:r>
            <a:endParaRPr lang="ja-JP" altLang="en-US" sz="2400" b="1" dirty="0">
              <a:solidFill>
                <a:schemeClr val="tx2">
                  <a:lumMod val="75000"/>
                </a:schemeClr>
              </a:solidFill>
              <a:ea typeface="Meiryo UI" panose="020B0604030504040204" pitchFamily="50" charset="-128"/>
            </a:endParaRPr>
          </a:p>
        </p:txBody>
      </p:sp>
      <p:sp>
        <p:nvSpPr>
          <p:cNvPr id="7" name="円/楕円 6"/>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8" name="直線コネクタ 7"/>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9" name="円/楕円 8"/>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0" name="正方形/長方形 9"/>
          <p:cNvSpPr/>
          <p:nvPr/>
        </p:nvSpPr>
        <p:spPr>
          <a:xfrm>
            <a:off x="342481" y="95402"/>
            <a:ext cx="545342" cy="523220"/>
          </a:xfrm>
          <a:prstGeom prst="rect">
            <a:avLst/>
          </a:prstGeom>
        </p:spPr>
        <p:txBody>
          <a:bodyPr wrap="none">
            <a:spAutoFit/>
          </a:bodyPr>
          <a:lstStyle/>
          <a:p>
            <a:r>
              <a:rPr lang="en-US" altLang="ja-JP" sz="2800" b="1" dirty="0" smtClean="0">
                <a:ln w="3175">
                  <a:noFill/>
                </a:ln>
                <a:solidFill>
                  <a:schemeClr val="tx2">
                    <a:lumMod val="75000"/>
                  </a:schemeClr>
                </a:solidFill>
                <a:ea typeface="Meiryo UI" panose="020B0604030504040204" pitchFamily="50" charset="-128"/>
              </a:rPr>
              <a:t>Ⅳ</a:t>
            </a:r>
            <a:endParaRPr lang="ja-JP" altLang="en-US" sz="2800" b="1" dirty="0">
              <a:ln w="3175">
                <a:noFill/>
              </a:ln>
              <a:solidFill>
                <a:schemeClr val="tx2">
                  <a:lumMod val="75000"/>
                </a:schemeClr>
              </a:solidFill>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E3833541-BAD1-46FD-BA04-8FCAF911C10D}" type="slidenum">
              <a:rPr kumimoji="1" lang="ja-JP" altLang="en-US" smtClean="0"/>
              <a:t>11</a:t>
            </a:fld>
            <a:endParaRPr kumimoji="1" lang="ja-JP" altLang="en-US"/>
          </a:p>
        </p:txBody>
      </p:sp>
      <p:sp>
        <p:nvSpPr>
          <p:cNvPr id="11" name="テキスト プレースホルダー 3"/>
          <p:cNvSpPr txBox="1">
            <a:spLocks/>
          </p:cNvSpPr>
          <p:nvPr/>
        </p:nvSpPr>
        <p:spPr>
          <a:xfrm>
            <a:off x="488380" y="836640"/>
            <a:ext cx="9649340" cy="639762"/>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buClr>
                <a:schemeClr val="tx2">
                  <a:lumMod val="60000"/>
                  <a:lumOff val="40000"/>
                </a:schemeClr>
              </a:buClr>
              <a:buFont typeface="Wingdings" panose="05000000000000000000" pitchFamily="2" charset="2"/>
              <a:buChar char="n"/>
            </a:pPr>
            <a:r>
              <a:rPr lang="ja-JP" altLang="en-US" dirty="0" smtClean="0">
                <a:solidFill>
                  <a:srgbClr val="000000"/>
                </a:solidFill>
                <a:ea typeface="Meiryo UI" panose="020B0604030504040204" pitchFamily="50" charset="-128"/>
              </a:rPr>
              <a:t>要請理由を見ると、</a:t>
            </a:r>
            <a:endParaRPr lang="en-US" altLang="ja-JP" dirty="0" smtClean="0">
              <a:solidFill>
                <a:srgbClr val="000000"/>
              </a:solidFill>
              <a:ea typeface="Meiryo UI" panose="020B0604030504040204" pitchFamily="50" charset="-128"/>
            </a:endParaRPr>
          </a:p>
          <a:p>
            <a:pPr>
              <a:buClr>
                <a:schemeClr val="tx2">
                  <a:lumMod val="60000"/>
                  <a:lumOff val="40000"/>
                </a:schemeClr>
              </a:buClr>
            </a:pPr>
            <a:r>
              <a:rPr lang="ja-JP" altLang="en-US" sz="4000" dirty="0">
                <a:solidFill>
                  <a:srgbClr val="000000"/>
                </a:solidFill>
                <a:ea typeface="Meiryo UI" panose="020B0604030504040204" pitchFamily="50" charset="-128"/>
              </a:rPr>
              <a:t>　</a:t>
            </a:r>
            <a:r>
              <a:rPr lang="ja-JP" altLang="en-US" sz="4000" dirty="0" smtClean="0">
                <a:solidFill>
                  <a:srgbClr val="FF0000"/>
                </a:solidFill>
                <a:ea typeface="Meiryo UI" panose="020B0604030504040204" pitchFamily="50" charset="-128"/>
              </a:rPr>
              <a:t>救急要請</a:t>
            </a:r>
            <a:r>
              <a:rPr lang="ja-JP" altLang="en-US" dirty="0" smtClean="0">
                <a:solidFill>
                  <a:srgbClr val="FF0000"/>
                </a:solidFill>
                <a:ea typeface="Meiryo UI" panose="020B0604030504040204" pitchFamily="50" charset="-128"/>
              </a:rPr>
              <a:t>を</a:t>
            </a:r>
            <a:r>
              <a:rPr lang="ja-JP" altLang="en-US" sz="4000" dirty="0" smtClean="0">
                <a:solidFill>
                  <a:srgbClr val="FF0000"/>
                </a:solidFill>
                <a:ea typeface="Meiryo UI" panose="020B0604030504040204" pitchFamily="50" charset="-128"/>
              </a:rPr>
              <a:t>回避できた可能性</a:t>
            </a:r>
            <a:r>
              <a:rPr lang="ja-JP" altLang="en-US" dirty="0" smtClean="0">
                <a:solidFill>
                  <a:srgbClr val="FF0000"/>
                </a:solidFill>
                <a:ea typeface="Meiryo UI" panose="020B0604030504040204" pitchFamily="50" charset="-128"/>
              </a:rPr>
              <a:t>のあるケースが少なくない</a:t>
            </a:r>
            <a:endParaRPr lang="en-US" altLang="ja-JP" dirty="0">
              <a:ea typeface="Meiryo UI" panose="020B0604030504040204" pitchFamily="50" charset="-128"/>
            </a:endParaRPr>
          </a:p>
        </p:txBody>
      </p:sp>
      <p:sp>
        <p:nvSpPr>
          <p:cNvPr id="12" name="テキスト プレースホルダー 4"/>
          <p:cNvSpPr txBox="1">
            <a:spLocks/>
          </p:cNvSpPr>
          <p:nvPr/>
        </p:nvSpPr>
        <p:spPr>
          <a:xfrm>
            <a:off x="3800840" y="6289678"/>
            <a:ext cx="8907600" cy="639762"/>
          </a:xfrm>
          <a:prstGeom prst="rect">
            <a:avLst/>
          </a:prstGeom>
        </p:spPr>
        <p:txBody>
          <a:bodyPr vert="horz" lIns="91440" tIns="45720" rIns="91440" bIns="45720" rtlCol="0" anchor="ctr">
            <a:noAutofit/>
          </a:bodyPr>
          <a:lstStyle>
            <a:defPPr>
              <a:defRPr lang="ja-JP"/>
            </a:defPPr>
            <a:lvl1pPr marL="0" algn="ctr" defTabSz="914400" rtl="0" eaLnBrk="1" latinLnBrk="0" hangingPunct="1">
              <a:defRPr kumimoji="1" sz="1200" kern="1200">
                <a:solidFill>
                  <a:schemeClr val="tx1">
                    <a:tint val="75000"/>
                  </a:schemeClr>
                </a:solidFill>
                <a:latin typeface="+mn-lt"/>
                <a:ea typeface="Meiryo UI" panose="020B0604030504040204" pitchFamily="50"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buClr>
                <a:schemeClr val="tx2">
                  <a:lumMod val="60000"/>
                  <a:lumOff val="40000"/>
                </a:schemeClr>
              </a:buClr>
            </a:pPr>
            <a:r>
              <a:rPr lang="ja-JP" altLang="en-US" sz="1600" dirty="0" smtClean="0">
                <a:solidFill>
                  <a:schemeClr val="tx1"/>
                </a:solidFill>
              </a:rPr>
              <a:t>東京消防庁：平成</a:t>
            </a:r>
            <a:r>
              <a:rPr lang="en-US" altLang="ja-JP" sz="1600" dirty="0" smtClean="0">
                <a:solidFill>
                  <a:schemeClr val="tx1"/>
                </a:solidFill>
              </a:rPr>
              <a:t>27</a:t>
            </a:r>
            <a:r>
              <a:rPr lang="ja-JP" altLang="en-US" sz="1600" dirty="0" smtClean="0">
                <a:solidFill>
                  <a:schemeClr val="tx1"/>
                </a:solidFill>
              </a:rPr>
              <a:t>年「消防に関する世論調査」結果概要より作成</a:t>
            </a:r>
            <a:endParaRPr lang="en-US" altLang="ja-JP" sz="1600" dirty="0" smtClean="0">
              <a:solidFill>
                <a:schemeClr val="tx1"/>
              </a:solidFill>
            </a:endParaRPr>
          </a:p>
        </p:txBody>
      </p:sp>
    </p:spTree>
    <p:extLst>
      <p:ext uri="{BB962C8B-B14F-4D97-AF65-F5344CB8AC3E}">
        <p14:creationId xmlns:p14="http://schemas.microsoft.com/office/powerpoint/2010/main" val="12645942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p:cNvPicPr>
          <p:nvPr>
            <p:ph idx="1"/>
          </p:nvPr>
        </p:nvPicPr>
        <p:blipFill>
          <a:blip r:embed="rId3"/>
          <a:stretch>
            <a:fillRect/>
          </a:stretch>
        </p:blipFill>
        <p:spPr>
          <a:xfrm>
            <a:off x="632400" y="2191860"/>
            <a:ext cx="2424182" cy="3507110"/>
          </a:xfrm>
          <a:prstGeom prst="rect">
            <a:avLst/>
          </a:prstGeom>
        </p:spPr>
      </p:pic>
      <p:sp>
        <p:nvSpPr>
          <p:cNvPr id="8" name="テキスト プレースホルダー 3"/>
          <p:cNvSpPr>
            <a:spLocks noGrp="1"/>
          </p:cNvSpPr>
          <p:nvPr>
            <p:ph type="body" idx="11"/>
          </p:nvPr>
        </p:nvSpPr>
        <p:spPr>
          <a:xfrm>
            <a:off x="694178" y="1484730"/>
            <a:ext cx="8222400" cy="639762"/>
          </a:xfrm>
        </p:spPr>
        <p:txBody>
          <a:bodyPr>
            <a:normAutofit fontScale="92500" lnSpcReduction="10000"/>
          </a:bodyPr>
          <a:lstStyle/>
          <a:p>
            <a:pPr marL="285750" indent="-285750">
              <a:buClr>
                <a:schemeClr val="tx2">
                  <a:lumMod val="60000"/>
                  <a:lumOff val="40000"/>
                </a:schemeClr>
              </a:buClr>
              <a:buFont typeface="Wingdings" panose="05000000000000000000" pitchFamily="2" charset="2"/>
              <a:buChar char="n"/>
            </a:pPr>
            <a:r>
              <a:rPr lang="ja-JP" altLang="en-US" sz="1800" dirty="0" smtClean="0">
                <a:solidFill>
                  <a:srgbClr val="000000"/>
                </a:solidFill>
              </a:rPr>
              <a:t>ご家庭などで緊急度を判定する</a:t>
            </a:r>
            <a:r>
              <a:rPr lang="ja-JP" altLang="en-US" sz="1800" dirty="0">
                <a:solidFill>
                  <a:srgbClr val="000000"/>
                </a:solidFill>
              </a:rPr>
              <a:t>際に利用できます。</a:t>
            </a:r>
            <a:endParaRPr lang="en-US" altLang="ja-JP" sz="1800" dirty="0">
              <a:solidFill>
                <a:srgbClr val="000000"/>
              </a:solidFill>
            </a:endParaRPr>
          </a:p>
          <a:p>
            <a:pPr marL="285750" indent="-285750">
              <a:buClr>
                <a:schemeClr val="tx2">
                  <a:lumMod val="60000"/>
                  <a:lumOff val="40000"/>
                </a:schemeClr>
              </a:buClr>
              <a:buFont typeface="Wingdings" panose="05000000000000000000" pitchFamily="2" charset="2"/>
              <a:buChar char="n"/>
            </a:pPr>
            <a:r>
              <a:rPr lang="ja-JP" altLang="en-US" sz="1800" dirty="0">
                <a:solidFill>
                  <a:srgbClr val="000000"/>
                </a:solidFill>
              </a:rPr>
              <a:t>消防庁ホームページから</a:t>
            </a:r>
            <a:r>
              <a:rPr lang="en-US" altLang="ja-JP" sz="1800" dirty="0">
                <a:solidFill>
                  <a:srgbClr val="000000"/>
                </a:solidFill>
              </a:rPr>
              <a:t>PDF</a:t>
            </a:r>
            <a:r>
              <a:rPr lang="ja-JP" altLang="en-US" sz="1800" dirty="0">
                <a:solidFill>
                  <a:srgbClr val="000000"/>
                </a:solidFill>
              </a:rPr>
              <a:t>ファイルをダウンロードできます。</a:t>
            </a:r>
            <a:endParaRPr kumimoji="1" lang="ja-JP" altLang="en-US" dirty="0"/>
          </a:p>
        </p:txBody>
      </p:sp>
      <p:sp>
        <p:nvSpPr>
          <p:cNvPr id="9" name="テキスト プレースホルダー 3"/>
          <p:cNvSpPr txBox="1">
            <a:spLocks/>
          </p:cNvSpPr>
          <p:nvPr/>
        </p:nvSpPr>
        <p:spPr bwMode="auto">
          <a:xfrm>
            <a:off x="746009" y="1004333"/>
            <a:ext cx="82224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lnSpc>
                <a:spcPct val="120000"/>
              </a:lnSpc>
              <a:spcBef>
                <a:spcPct val="40000"/>
              </a:spcBef>
              <a:spcAft>
                <a:spcPct val="0"/>
              </a:spcAft>
              <a:buNone/>
              <a:defRPr kumimoji="1" sz="1600" b="0">
                <a:solidFill>
                  <a:schemeClr val="tx1"/>
                </a:solidFill>
                <a:latin typeface="+mn-lt"/>
                <a:ea typeface="+mn-ea"/>
                <a:cs typeface="+mn-cs"/>
              </a:defRPr>
            </a:lvl1pPr>
            <a:lvl2pPr marL="457200" indent="0" algn="l" rtl="0" eaLnBrk="1" fontAlgn="base" hangingPunct="1">
              <a:lnSpc>
                <a:spcPct val="120000"/>
              </a:lnSpc>
              <a:spcBef>
                <a:spcPct val="40000"/>
              </a:spcBef>
              <a:spcAft>
                <a:spcPct val="0"/>
              </a:spcAft>
              <a:buNone/>
              <a:defRPr kumimoji="1" sz="2000" b="1">
                <a:solidFill>
                  <a:schemeClr val="tx1"/>
                </a:solidFill>
                <a:latin typeface="+mn-lt"/>
                <a:ea typeface="+mn-ea"/>
              </a:defRPr>
            </a:lvl2pPr>
            <a:lvl3pPr marL="914400" indent="0" algn="l" rtl="0" eaLnBrk="1" fontAlgn="base" hangingPunct="1">
              <a:lnSpc>
                <a:spcPct val="120000"/>
              </a:lnSpc>
              <a:spcBef>
                <a:spcPct val="40000"/>
              </a:spcBef>
              <a:spcAft>
                <a:spcPct val="0"/>
              </a:spcAft>
              <a:buNone/>
              <a:defRPr kumimoji="1" sz="1800" b="1">
                <a:solidFill>
                  <a:schemeClr val="tx1"/>
                </a:solidFill>
                <a:latin typeface="+mn-lt"/>
                <a:ea typeface="+mn-ea"/>
              </a:defRPr>
            </a:lvl3pPr>
            <a:lvl4pPr marL="1371600" indent="0" algn="l" rtl="0" eaLnBrk="1" fontAlgn="base" hangingPunct="1">
              <a:lnSpc>
                <a:spcPct val="120000"/>
              </a:lnSpc>
              <a:spcBef>
                <a:spcPct val="40000"/>
              </a:spcBef>
              <a:spcAft>
                <a:spcPct val="0"/>
              </a:spcAft>
              <a:buNone/>
              <a:defRPr kumimoji="1" sz="1600" b="1">
                <a:solidFill>
                  <a:schemeClr val="tx1"/>
                </a:solidFill>
                <a:latin typeface="+mn-lt"/>
                <a:ea typeface="+mn-ea"/>
              </a:defRPr>
            </a:lvl4pPr>
            <a:lvl5pPr marL="1828800" indent="0" algn="l" rtl="0" eaLnBrk="1" fontAlgn="base" hangingPunct="1">
              <a:lnSpc>
                <a:spcPct val="120000"/>
              </a:lnSpc>
              <a:spcBef>
                <a:spcPct val="40000"/>
              </a:spcBef>
              <a:spcAft>
                <a:spcPct val="0"/>
              </a:spcAft>
              <a:buNone/>
              <a:defRPr kumimoji="1" sz="1600" b="1">
                <a:solidFill>
                  <a:schemeClr val="tx1"/>
                </a:solidFill>
                <a:latin typeface="+mn-lt"/>
                <a:ea typeface="+mn-ea"/>
              </a:defRPr>
            </a:lvl5pPr>
            <a:lvl6pPr marL="2286000" indent="0" algn="l" rtl="0" eaLnBrk="1" fontAlgn="base" hangingPunct="1">
              <a:lnSpc>
                <a:spcPct val="120000"/>
              </a:lnSpc>
              <a:spcBef>
                <a:spcPct val="40000"/>
              </a:spcBef>
              <a:spcAft>
                <a:spcPct val="0"/>
              </a:spcAft>
              <a:buNone/>
              <a:defRPr kumimoji="1" sz="1600" b="1">
                <a:solidFill>
                  <a:schemeClr val="tx1"/>
                </a:solidFill>
                <a:latin typeface="+mn-lt"/>
                <a:ea typeface="+mn-ea"/>
              </a:defRPr>
            </a:lvl6pPr>
            <a:lvl7pPr marL="2743200" indent="0" algn="l" rtl="0" eaLnBrk="1" fontAlgn="base" hangingPunct="1">
              <a:lnSpc>
                <a:spcPct val="120000"/>
              </a:lnSpc>
              <a:spcBef>
                <a:spcPct val="40000"/>
              </a:spcBef>
              <a:spcAft>
                <a:spcPct val="0"/>
              </a:spcAft>
              <a:buNone/>
              <a:defRPr kumimoji="1" sz="1600" b="1">
                <a:solidFill>
                  <a:schemeClr val="tx1"/>
                </a:solidFill>
                <a:latin typeface="+mn-lt"/>
                <a:ea typeface="+mn-ea"/>
              </a:defRPr>
            </a:lvl7pPr>
            <a:lvl8pPr marL="3200400" indent="0" algn="l" rtl="0" eaLnBrk="1" fontAlgn="base" hangingPunct="1">
              <a:lnSpc>
                <a:spcPct val="120000"/>
              </a:lnSpc>
              <a:spcBef>
                <a:spcPct val="40000"/>
              </a:spcBef>
              <a:spcAft>
                <a:spcPct val="0"/>
              </a:spcAft>
              <a:buNone/>
              <a:defRPr kumimoji="1" sz="1600" b="1">
                <a:solidFill>
                  <a:schemeClr val="tx1"/>
                </a:solidFill>
                <a:latin typeface="+mn-lt"/>
                <a:ea typeface="+mn-ea"/>
              </a:defRPr>
            </a:lvl8pPr>
            <a:lvl9pPr marL="3657600" indent="0" algn="l" rtl="0" eaLnBrk="1" fontAlgn="base" hangingPunct="1">
              <a:lnSpc>
                <a:spcPct val="120000"/>
              </a:lnSpc>
              <a:spcBef>
                <a:spcPct val="40000"/>
              </a:spcBef>
              <a:spcAft>
                <a:spcPct val="0"/>
              </a:spcAft>
              <a:buNone/>
              <a:defRPr kumimoji="1" sz="1600" b="1">
                <a:solidFill>
                  <a:schemeClr val="tx1"/>
                </a:solidFill>
                <a:latin typeface="+mn-lt"/>
                <a:ea typeface="+mn-ea"/>
              </a:defRPr>
            </a:lvl9pPr>
          </a:lstStyle>
          <a:p>
            <a:endParaRPr lang="en-US" altLang="ja-JP" sz="1800" kern="0" dirty="0">
              <a:solidFill>
                <a:srgbClr val="000000"/>
              </a:solidFill>
              <a:ea typeface="Meiryo UI" panose="020B0604030504040204" pitchFamily="50" charset="-128"/>
            </a:endParaRPr>
          </a:p>
        </p:txBody>
      </p:sp>
      <p:sp>
        <p:nvSpPr>
          <p:cNvPr id="11" name="テキスト プレースホルダー 3"/>
          <p:cNvSpPr txBox="1">
            <a:spLocks/>
          </p:cNvSpPr>
          <p:nvPr/>
        </p:nvSpPr>
        <p:spPr bwMode="auto">
          <a:xfrm>
            <a:off x="746009" y="793043"/>
            <a:ext cx="3792836" cy="422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lnSpc>
                <a:spcPct val="120000"/>
              </a:lnSpc>
              <a:spcBef>
                <a:spcPct val="40000"/>
              </a:spcBef>
              <a:spcAft>
                <a:spcPct val="0"/>
              </a:spcAft>
              <a:buNone/>
              <a:defRPr kumimoji="1" sz="1600" b="0">
                <a:solidFill>
                  <a:schemeClr val="tx1"/>
                </a:solidFill>
                <a:latin typeface="+mn-lt"/>
                <a:ea typeface="+mn-ea"/>
                <a:cs typeface="+mn-cs"/>
              </a:defRPr>
            </a:lvl1pPr>
            <a:lvl2pPr marL="457200" indent="0" algn="l" rtl="0" eaLnBrk="1" fontAlgn="base" hangingPunct="1">
              <a:lnSpc>
                <a:spcPct val="120000"/>
              </a:lnSpc>
              <a:spcBef>
                <a:spcPct val="40000"/>
              </a:spcBef>
              <a:spcAft>
                <a:spcPct val="0"/>
              </a:spcAft>
              <a:buNone/>
              <a:defRPr kumimoji="1" sz="2000" b="1">
                <a:solidFill>
                  <a:schemeClr val="tx1"/>
                </a:solidFill>
                <a:latin typeface="+mn-lt"/>
                <a:ea typeface="+mn-ea"/>
              </a:defRPr>
            </a:lvl2pPr>
            <a:lvl3pPr marL="914400" indent="0" algn="l" rtl="0" eaLnBrk="1" fontAlgn="base" hangingPunct="1">
              <a:lnSpc>
                <a:spcPct val="120000"/>
              </a:lnSpc>
              <a:spcBef>
                <a:spcPct val="40000"/>
              </a:spcBef>
              <a:spcAft>
                <a:spcPct val="0"/>
              </a:spcAft>
              <a:buNone/>
              <a:defRPr kumimoji="1" sz="1800" b="1">
                <a:solidFill>
                  <a:schemeClr val="tx1"/>
                </a:solidFill>
                <a:latin typeface="+mn-lt"/>
                <a:ea typeface="+mn-ea"/>
              </a:defRPr>
            </a:lvl3pPr>
            <a:lvl4pPr marL="1371600" indent="0" algn="l" rtl="0" eaLnBrk="1" fontAlgn="base" hangingPunct="1">
              <a:lnSpc>
                <a:spcPct val="120000"/>
              </a:lnSpc>
              <a:spcBef>
                <a:spcPct val="40000"/>
              </a:spcBef>
              <a:spcAft>
                <a:spcPct val="0"/>
              </a:spcAft>
              <a:buNone/>
              <a:defRPr kumimoji="1" sz="1600" b="1">
                <a:solidFill>
                  <a:schemeClr val="tx1"/>
                </a:solidFill>
                <a:latin typeface="+mn-lt"/>
                <a:ea typeface="+mn-ea"/>
              </a:defRPr>
            </a:lvl4pPr>
            <a:lvl5pPr marL="1828800" indent="0" algn="l" rtl="0" eaLnBrk="1" fontAlgn="base" hangingPunct="1">
              <a:lnSpc>
                <a:spcPct val="120000"/>
              </a:lnSpc>
              <a:spcBef>
                <a:spcPct val="40000"/>
              </a:spcBef>
              <a:spcAft>
                <a:spcPct val="0"/>
              </a:spcAft>
              <a:buNone/>
              <a:defRPr kumimoji="1" sz="1600" b="1">
                <a:solidFill>
                  <a:schemeClr val="tx1"/>
                </a:solidFill>
                <a:latin typeface="+mn-lt"/>
                <a:ea typeface="+mn-ea"/>
              </a:defRPr>
            </a:lvl5pPr>
            <a:lvl6pPr marL="2286000" indent="0" algn="l" rtl="0" eaLnBrk="1" fontAlgn="base" hangingPunct="1">
              <a:lnSpc>
                <a:spcPct val="120000"/>
              </a:lnSpc>
              <a:spcBef>
                <a:spcPct val="40000"/>
              </a:spcBef>
              <a:spcAft>
                <a:spcPct val="0"/>
              </a:spcAft>
              <a:buNone/>
              <a:defRPr kumimoji="1" sz="1600" b="1">
                <a:solidFill>
                  <a:schemeClr val="tx1"/>
                </a:solidFill>
                <a:latin typeface="+mn-lt"/>
                <a:ea typeface="+mn-ea"/>
              </a:defRPr>
            </a:lvl6pPr>
            <a:lvl7pPr marL="2743200" indent="0" algn="l" rtl="0" eaLnBrk="1" fontAlgn="base" hangingPunct="1">
              <a:lnSpc>
                <a:spcPct val="120000"/>
              </a:lnSpc>
              <a:spcBef>
                <a:spcPct val="40000"/>
              </a:spcBef>
              <a:spcAft>
                <a:spcPct val="0"/>
              </a:spcAft>
              <a:buNone/>
              <a:defRPr kumimoji="1" sz="1600" b="1">
                <a:solidFill>
                  <a:schemeClr val="tx1"/>
                </a:solidFill>
                <a:latin typeface="+mn-lt"/>
                <a:ea typeface="+mn-ea"/>
              </a:defRPr>
            </a:lvl7pPr>
            <a:lvl8pPr marL="3200400" indent="0" algn="l" rtl="0" eaLnBrk="1" fontAlgn="base" hangingPunct="1">
              <a:lnSpc>
                <a:spcPct val="120000"/>
              </a:lnSpc>
              <a:spcBef>
                <a:spcPct val="40000"/>
              </a:spcBef>
              <a:spcAft>
                <a:spcPct val="0"/>
              </a:spcAft>
              <a:buNone/>
              <a:defRPr kumimoji="1" sz="1600" b="1">
                <a:solidFill>
                  <a:schemeClr val="tx1"/>
                </a:solidFill>
                <a:latin typeface="+mn-lt"/>
                <a:ea typeface="+mn-ea"/>
              </a:defRPr>
            </a:lvl8pPr>
            <a:lvl9pPr marL="3657600" indent="0" algn="l" rtl="0" eaLnBrk="1" fontAlgn="base" hangingPunct="1">
              <a:lnSpc>
                <a:spcPct val="120000"/>
              </a:lnSpc>
              <a:spcBef>
                <a:spcPct val="40000"/>
              </a:spcBef>
              <a:spcAft>
                <a:spcPct val="0"/>
              </a:spcAft>
              <a:buNone/>
              <a:defRPr kumimoji="1" sz="1600" b="1">
                <a:solidFill>
                  <a:schemeClr val="tx1"/>
                </a:solidFill>
                <a:latin typeface="+mn-lt"/>
                <a:ea typeface="+mn-ea"/>
              </a:defRPr>
            </a:lvl9pPr>
          </a:lstStyle>
          <a:p>
            <a:r>
              <a:rPr lang="ja-JP" altLang="en-US" sz="4000" b="1" kern="0" dirty="0">
                <a:ea typeface="Meiryo UI" panose="020B0604030504040204" pitchFamily="50" charset="-128"/>
              </a:rPr>
              <a:t>救急受診ガイド</a:t>
            </a:r>
          </a:p>
        </p:txBody>
      </p:sp>
      <p:sp>
        <p:nvSpPr>
          <p:cNvPr id="10" name="正方形/長方形 9"/>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smtClean="0">
                <a:solidFill>
                  <a:schemeClr val="tx1"/>
                </a:solidFill>
                <a:ea typeface="Meiryo UI" panose="020B0604030504040204" pitchFamily="50" charset="-128"/>
              </a:rPr>
              <a:t>ご自身でもできる、</a:t>
            </a:r>
            <a:r>
              <a:rPr lang="ja-JP" altLang="en-US" sz="2400" b="1" dirty="0">
                <a:solidFill>
                  <a:schemeClr val="tx1"/>
                </a:solidFill>
                <a:ea typeface="Meiryo UI" panose="020B0604030504040204" pitchFamily="50" charset="-128"/>
              </a:rPr>
              <a:t>緊急度</a:t>
            </a:r>
            <a:r>
              <a:rPr lang="ja-JP" altLang="en-US" sz="2400" b="1" dirty="0" smtClean="0">
                <a:solidFill>
                  <a:schemeClr val="tx1"/>
                </a:solidFill>
                <a:ea typeface="Meiryo UI" panose="020B0604030504040204" pitchFamily="50" charset="-128"/>
              </a:rPr>
              <a:t>判定</a:t>
            </a:r>
            <a:r>
              <a:rPr lang="ja-JP" altLang="en-US" sz="2400" b="1" dirty="0" smtClean="0">
                <a:ea typeface="Meiryo UI" panose="020B0604030504040204" pitchFamily="50" charset="-128"/>
              </a:rPr>
              <a:t>（１</a:t>
            </a:r>
            <a:r>
              <a:rPr lang="en-US" altLang="ja-JP" sz="2400" b="1" dirty="0" smtClean="0">
                <a:ea typeface="Meiryo UI" panose="020B0604030504040204" pitchFamily="50" charset="-128"/>
              </a:rPr>
              <a:t>/</a:t>
            </a:r>
            <a:r>
              <a:rPr lang="ja-JP" altLang="en-US" sz="2400" b="1" dirty="0" smtClean="0">
                <a:ea typeface="Meiryo UI" panose="020B0604030504040204" pitchFamily="50" charset="-128"/>
              </a:rPr>
              <a:t>３）</a:t>
            </a:r>
            <a:endParaRPr lang="ja-JP" altLang="en-US" sz="2400" b="1" dirty="0">
              <a:solidFill>
                <a:schemeClr val="tx2">
                  <a:lumMod val="75000"/>
                </a:schemeClr>
              </a:solidFill>
              <a:ea typeface="Meiryo UI" panose="020B0604030504040204" pitchFamily="50" charset="-128"/>
            </a:endParaRPr>
          </a:p>
        </p:txBody>
      </p:sp>
      <p:sp>
        <p:nvSpPr>
          <p:cNvPr id="12" name="円/楕円 11"/>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3" name="直線コネクタ 12"/>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4" name="円/楕円 13"/>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5" name="正方形/長方形 14"/>
          <p:cNvSpPr/>
          <p:nvPr/>
        </p:nvSpPr>
        <p:spPr>
          <a:xfrm>
            <a:off x="342481" y="95402"/>
            <a:ext cx="545342" cy="523220"/>
          </a:xfrm>
          <a:prstGeom prst="rect">
            <a:avLst/>
          </a:prstGeom>
        </p:spPr>
        <p:txBody>
          <a:bodyPr wrap="none">
            <a:spAutoFit/>
          </a:bodyPr>
          <a:lstStyle/>
          <a:p>
            <a:r>
              <a:rPr lang="en-US" altLang="ja-JP" sz="2800" b="1" dirty="0" smtClean="0">
                <a:ln w="3175">
                  <a:noFill/>
                </a:ln>
                <a:solidFill>
                  <a:schemeClr val="tx2">
                    <a:lumMod val="75000"/>
                  </a:schemeClr>
                </a:solidFill>
                <a:ea typeface="Meiryo UI" panose="020B0604030504040204" pitchFamily="50" charset="-128"/>
              </a:rPr>
              <a:t>Ⅴ</a:t>
            </a:r>
            <a:endParaRPr lang="ja-JP" altLang="en-US" sz="2800" b="1" dirty="0">
              <a:ln w="3175">
                <a:noFill/>
              </a:ln>
              <a:solidFill>
                <a:schemeClr val="tx2">
                  <a:lumMod val="75000"/>
                </a:schemeClr>
              </a:solidFill>
              <a:ea typeface="Meiryo UI" panose="020B0604030504040204" pitchFamily="50" charset="-128"/>
            </a:endParaRPr>
          </a:p>
        </p:txBody>
      </p:sp>
      <p:pic>
        <p:nvPicPr>
          <p:cNvPr id="16" name="図 1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96769" y="2158413"/>
            <a:ext cx="2592360" cy="3540555"/>
          </a:xfrm>
          <a:prstGeom prst="rect">
            <a:avLst/>
          </a:prstGeom>
          <a:noFill/>
          <a:ln>
            <a:noFill/>
          </a:ln>
        </p:spPr>
      </p:pic>
      <p:pic>
        <p:nvPicPr>
          <p:cNvPr id="17" name="図 1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9179" y="2082848"/>
            <a:ext cx="2592360" cy="3616119"/>
          </a:xfrm>
          <a:prstGeom prst="rect">
            <a:avLst/>
          </a:prstGeom>
          <a:noFill/>
          <a:ln>
            <a:noFill/>
          </a:ln>
        </p:spPr>
      </p:pic>
      <p:sp>
        <p:nvSpPr>
          <p:cNvPr id="2" name="テキスト ボックス 1"/>
          <p:cNvSpPr txBox="1"/>
          <p:nvPr/>
        </p:nvSpPr>
        <p:spPr>
          <a:xfrm>
            <a:off x="5533502" y="5795584"/>
            <a:ext cx="5564462" cy="353943"/>
          </a:xfrm>
          <a:prstGeom prst="rect">
            <a:avLst/>
          </a:prstGeom>
          <a:noFill/>
        </p:spPr>
        <p:txBody>
          <a:bodyPr wrap="square" rtlCol="0">
            <a:spAutoFit/>
          </a:bodyPr>
          <a:lstStyle/>
          <a:p>
            <a:r>
              <a:rPr lang="en-US" altLang="ja-JP" sz="1700" dirty="0">
                <a:solidFill>
                  <a:srgbClr val="000000"/>
                </a:solidFill>
                <a:ea typeface="Meiryo UI" panose="020B0604030504040204" pitchFamily="50" charset="-128"/>
              </a:rPr>
              <a:t>※</a:t>
            </a:r>
            <a:r>
              <a:rPr lang="ja-JP" altLang="en-US" sz="1700" dirty="0">
                <a:solidFill>
                  <a:srgbClr val="000000"/>
                </a:solidFill>
                <a:ea typeface="Meiryo UI" panose="020B0604030504040204" pitchFamily="50" charset="-128"/>
              </a:rPr>
              <a:t>画像は救急受診ガイド</a:t>
            </a:r>
            <a:r>
              <a:rPr lang="en-US" altLang="ja-JP" sz="1700" dirty="0">
                <a:solidFill>
                  <a:srgbClr val="000000"/>
                </a:solidFill>
                <a:ea typeface="Meiryo UI" panose="020B0604030504040204" pitchFamily="50" charset="-128"/>
              </a:rPr>
              <a:t>2014</a:t>
            </a:r>
            <a:r>
              <a:rPr lang="ja-JP" altLang="en-US" sz="1700" dirty="0">
                <a:solidFill>
                  <a:srgbClr val="000000"/>
                </a:solidFill>
                <a:ea typeface="Meiryo UI" panose="020B0604030504040204" pitchFamily="50" charset="-128"/>
              </a:rPr>
              <a:t>年版です</a:t>
            </a:r>
          </a:p>
        </p:txBody>
      </p:sp>
    </p:spTree>
    <p:extLst>
      <p:ext uri="{BB962C8B-B14F-4D97-AF65-F5344CB8AC3E}">
        <p14:creationId xmlns:p14="http://schemas.microsoft.com/office/powerpoint/2010/main" val="1550185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3"/>
          <p:cNvSpPr txBox="1">
            <a:spLocks/>
          </p:cNvSpPr>
          <p:nvPr/>
        </p:nvSpPr>
        <p:spPr bwMode="auto">
          <a:xfrm>
            <a:off x="746009" y="1004333"/>
            <a:ext cx="82224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lnSpc>
                <a:spcPct val="120000"/>
              </a:lnSpc>
              <a:spcBef>
                <a:spcPct val="40000"/>
              </a:spcBef>
              <a:spcAft>
                <a:spcPct val="0"/>
              </a:spcAft>
              <a:buNone/>
              <a:defRPr kumimoji="1" sz="1600" b="0">
                <a:solidFill>
                  <a:schemeClr val="tx1"/>
                </a:solidFill>
                <a:latin typeface="+mn-lt"/>
                <a:ea typeface="+mn-ea"/>
                <a:cs typeface="+mn-cs"/>
              </a:defRPr>
            </a:lvl1pPr>
            <a:lvl2pPr marL="457200" indent="0" algn="l" rtl="0" eaLnBrk="1" fontAlgn="base" hangingPunct="1">
              <a:lnSpc>
                <a:spcPct val="120000"/>
              </a:lnSpc>
              <a:spcBef>
                <a:spcPct val="40000"/>
              </a:spcBef>
              <a:spcAft>
                <a:spcPct val="0"/>
              </a:spcAft>
              <a:buNone/>
              <a:defRPr kumimoji="1" sz="2000" b="1">
                <a:solidFill>
                  <a:schemeClr val="tx1"/>
                </a:solidFill>
                <a:latin typeface="+mn-lt"/>
                <a:ea typeface="+mn-ea"/>
              </a:defRPr>
            </a:lvl2pPr>
            <a:lvl3pPr marL="914400" indent="0" algn="l" rtl="0" eaLnBrk="1" fontAlgn="base" hangingPunct="1">
              <a:lnSpc>
                <a:spcPct val="120000"/>
              </a:lnSpc>
              <a:spcBef>
                <a:spcPct val="40000"/>
              </a:spcBef>
              <a:spcAft>
                <a:spcPct val="0"/>
              </a:spcAft>
              <a:buNone/>
              <a:defRPr kumimoji="1" sz="1800" b="1">
                <a:solidFill>
                  <a:schemeClr val="tx1"/>
                </a:solidFill>
                <a:latin typeface="+mn-lt"/>
                <a:ea typeface="+mn-ea"/>
              </a:defRPr>
            </a:lvl3pPr>
            <a:lvl4pPr marL="1371600" indent="0" algn="l" rtl="0" eaLnBrk="1" fontAlgn="base" hangingPunct="1">
              <a:lnSpc>
                <a:spcPct val="120000"/>
              </a:lnSpc>
              <a:spcBef>
                <a:spcPct val="40000"/>
              </a:spcBef>
              <a:spcAft>
                <a:spcPct val="0"/>
              </a:spcAft>
              <a:buNone/>
              <a:defRPr kumimoji="1" sz="1600" b="1">
                <a:solidFill>
                  <a:schemeClr val="tx1"/>
                </a:solidFill>
                <a:latin typeface="+mn-lt"/>
                <a:ea typeface="+mn-ea"/>
              </a:defRPr>
            </a:lvl4pPr>
            <a:lvl5pPr marL="1828800" indent="0" algn="l" rtl="0" eaLnBrk="1" fontAlgn="base" hangingPunct="1">
              <a:lnSpc>
                <a:spcPct val="120000"/>
              </a:lnSpc>
              <a:spcBef>
                <a:spcPct val="40000"/>
              </a:spcBef>
              <a:spcAft>
                <a:spcPct val="0"/>
              </a:spcAft>
              <a:buNone/>
              <a:defRPr kumimoji="1" sz="1600" b="1">
                <a:solidFill>
                  <a:schemeClr val="tx1"/>
                </a:solidFill>
                <a:latin typeface="+mn-lt"/>
                <a:ea typeface="+mn-ea"/>
              </a:defRPr>
            </a:lvl5pPr>
            <a:lvl6pPr marL="2286000" indent="0" algn="l" rtl="0" eaLnBrk="1" fontAlgn="base" hangingPunct="1">
              <a:lnSpc>
                <a:spcPct val="120000"/>
              </a:lnSpc>
              <a:spcBef>
                <a:spcPct val="40000"/>
              </a:spcBef>
              <a:spcAft>
                <a:spcPct val="0"/>
              </a:spcAft>
              <a:buNone/>
              <a:defRPr kumimoji="1" sz="1600" b="1">
                <a:solidFill>
                  <a:schemeClr val="tx1"/>
                </a:solidFill>
                <a:latin typeface="+mn-lt"/>
                <a:ea typeface="+mn-ea"/>
              </a:defRPr>
            </a:lvl6pPr>
            <a:lvl7pPr marL="2743200" indent="0" algn="l" rtl="0" eaLnBrk="1" fontAlgn="base" hangingPunct="1">
              <a:lnSpc>
                <a:spcPct val="120000"/>
              </a:lnSpc>
              <a:spcBef>
                <a:spcPct val="40000"/>
              </a:spcBef>
              <a:spcAft>
                <a:spcPct val="0"/>
              </a:spcAft>
              <a:buNone/>
              <a:defRPr kumimoji="1" sz="1600" b="1">
                <a:solidFill>
                  <a:schemeClr val="tx1"/>
                </a:solidFill>
                <a:latin typeface="+mn-lt"/>
                <a:ea typeface="+mn-ea"/>
              </a:defRPr>
            </a:lvl7pPr>
            <a:lvl8pPr marL="3200400" indent="0" algn="l" rtl="0" eaLnBrk="1" fontAlgn="base" hangingPunct="1">
              <a:lnSpc>
                <a:spcPct val="120000"/>
              </a:lnSpc>
              <a:spcBef>
                <a:spcPct val="40000"/>
              </a:spcBef>
              <a:spcAft>
                <a:spcPct val="0"/>
              </a:spcAft>
              <a:buNone/>
              <a:defRPr kumimoji="1" sz="1600" b="1">
                <a:solidFill>
                  <a:schemeClr val="tx1"/>
                </a:solidFill>
                <a:latin typeface="+mn-lt"/>
                <a:ea typeface="+mn-ea"/>
              </a:defRPr>
            </a:lvl8pPr>
            <a:lvl9pPr marL="3657600" indent="0" algn="l" rtl="0" eaLnBrk="1" fontAlgn="base" hangingPunct="1">
              <a:lnSpc>
                <a:spcPct val="120000"/>
              </a:lnSpc>
              <a:spcBef>
                <a:spcPct val="40000"/>
              </a:spcBef>
              <a:spcAft>
                <a:spcPct val="0"/>
              </a:spcAft>
              <a:buNone/>
              <a:defRPr kumimoji="1" sz="1600" b="1">
                <a:solidFill>
                  <a:schemeClr val="tx1"/>
                </a:solidFill>
                <a:latin typeface="+mn-lt"/>
                <a:ea typeface="+mn-ea"/>
              </a:defRPr>
            </a:lvl9pPr>
          </a:lstStyle>
          <a:p>
            <a:endParaRPr lang="en-US" altLang="ja-JP" sz="1800" kern="0" dirty="0">
              <a:solidFill>
                <a:srgbClr val="000000"/>
              </a:solidFill>
              <a:ea typeface="Meiryo UI" panose="020B0604030504040204" pitchFamily="50" charset="-128"/>
            </a:endParaRPr>
          </a:p>
        </p:txBody>
      </p:sp>
      <p:sp>
        <p:nvSpPr>
          <p:cNvPr id="11" name="テキスト プレースホルダー 3"/>
          <p:cNvSpPr txBox="1">
            <a:spLocks/>
          </p:cNvSpPr>
          <p:nvPr/>
        </p:nvSpPr>
        <p:spPr bwMode="auto">
          <a:xfrm>
            <a:off x="738336" y="692620"/>
            <a:ext cx="5089015" cy="422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lnSpc>
                <a:spcPct val="120000"/>
              </a:lnSpc>
              <a:spcBef>
                <a:spcPct val="40000"/>
              </a:spcBef>
              <a:spcAft>
                <a:spcPct val="0"/>
              </a:spcAft>
              <a:buNone/>
              <a:defRPr kumimoji="1" sz="1600" b="0">
                <a:solidFill>
                  <a:schemeClr val="tx1"/>
                </a:solidFill>
                <a:latin typeface="+mn-lt"/>
                <a:ea typeface="+mn-ea"/>
                <a:cs typeface="+mn-cs"/>
              </a:defRPr>
            </a:lvl1pPr>
            <a:lvl2pPr marL="457200" indent="0" algn="l" rtl="0" eaLnBrk="1" fontAlgn="base" hangingPunct="1">
              <a:lnSpc>
                <a:spcPct val="120000"/>
              </a:lnSpc>
              <a:spcBef>
                <a:spcPct val="40000"/>
              </a:spcBef>
              <a:spcAft>
                <a:spcPct val="0"/>
              </a:spcAft>
              <a:buNone/>
              <a:defRPr kumimoji="1" sz="2000" b="1">
                <a:solidFill>
                  <a:schemeClr val="tx1"/>
                </a:solidFill>
                <a:latin typeface="+mn-lt"/>
                <a:ea typeface="+mn-ea"/>
              </a:defRPr>
            </a:lvl2pPr>
            <a:lvl3pPr marL="914400" indent="0" algn="l" rtl="0" eaLnBrk="1" fontAlgn="base" hangingPunct="1">
              <a:lnSpc>
                <a:spcPct val="120000"/>
              </a:lnSpc>
              <a:spcBef>
                <a:spcPct val="40000"/>
              </a:spcBef>
              <a:spcAft>
                <a:spcPct val="0"/>
              </a:spcAft>
              <a:buNone/>
              <a:defRPr kumimoji="1" sz="1800" b="1">
                <a:solidFill>
                  <a:schemeClr val="tx1"/>
                </a:solidFill>
                <a:latin typeface="+mn-lt"/>
                <a:ea typeface="+mn-ea"/>
              </a:defRPr>
            </a:lvl3pPr>
            <a:lvl4pPr marL="1371600" indent="0" algn="l" rtl="0" eaLnBrk="1" fontAlgn="base" hangingPunct="1">
              <a:lnSpc>
                <a:spcPct val="120000"/>
              </a:lnSpc>
              <a:spcBef>
                <a:spcPct val="40000"/>
              </a:spcBef>
              <a:spcAft>
                <a:spcPct val="0"/>
              </a:spcAft>
              <a:buNone/>
              <a:defRPr kumimoji="1" sz="1600" b="1">
                <a:solidFill>
                  <a:schemeClr val="tx1"/>
                </a:solidFill>
                <a:latin typeface="+mn-lt"/>
                <a:ea typeface="+mn-ea"/>
              </a:defRPr>
            </a:lvl4pPr>
            <a:lvl5pPr marL="1828800" indent="0" algn="l" rtl="0" eaLnBrk="1" fontAlgn="base" hangingPunct="1">
              <a:lnSpc>
                <a:spcPct val="120000"/>
              </a:lnSpc>
              <a:spcBef>
                <a:spcPct val="40000"/>
              </a:spcBef>
              <a:spcAft>
                <a:spcPct val="0"/>
              </a:spcAft>
              <a:buNone/>
              <a:defRPr kumimoji="1" sz="1600" b="1">
                <a:solidFill>
                  <a:schemeClr val="tx1"/>
                </a:solidFill>
                <a:latin typeface="+mn-lt"/>
                <a:ea typeface="+mn-ea"/>
              </a:defRPr>
            </a:lvl5pPr>
            <a:lvl6pPr marL="2286000" indent="0" algn="l" rtl="0" eaLnBrk="1" fontAlgn="base" hangingPunct="1">
              <a:lnSpc>
                <a:spcPct val="120000"/>
              </a:lnSpc>
              <a:spcBef>
                <a:spcPct val="40000"/>
              </a:spcBef>
              <a:spcAft>
                <a:spcPct val="0"/>
              </a:spcAft>
              <a:buNone/>
              <a:defRPr kumimoji="1" sz="1600" b="1">
                <a:solidFill>
                  <a:schemeClr val="tx1"/>
                </a:solidFill>
                <a:latin typeface="+mn-lt"/>
                <a:ea typeface="+mn-ea"/>
              </a:defRPr>
            </a:lvl6pPr>
            <a:lvl7pPr marL="2743200" indent="0" algn="l" rtl="0" eaLnBrk="1" fontAlgn="base" hangingPunct="1">
              <a:lnSpc>
                <a:spcPct val="120000"/>
              </a:lnSpc>
              <a:spcBef>
                <a:spcPct val="40000"/>
              </a:spcBef>
              <a:spcAft>
                <a:spcPct val="0"/>
              </a:spcAft>
              <a:buNone/>
              <a:defRPr kumimoji="1" sz="1600" b="1">
                <a:solidFill>
                  <a:schemeClr val="tx1"/>
                </a:solidFill>
                <a:latin typeface="+mn-lt"/>
                <a:ea typeface="+mn-ea"/>
              </a:defRPr>
            </a:lvl7pPr>
            <a:lvl8pPr marL="3200400" indent="0" algn="l" rtl="0" eaLnBrk="1" fontAlgn="base" hangingPunct="1">
              <a:lnSpc>
                <a:spcPct val="120000"/>
              </a:lnSpc>
              <a:spcBef>
                <a:spcPct val="40000"/>
              </a:spcBef>
              <a:spcAft>
                <a:spcPct val="0"/>
              </a:spcAft>
              <a:buNone/>
              <a:defRPr kumimoji="1" sz="1600" b="1">
                <a:solidFill>
                  <a:schemeClr val="tx1"/>
                </a:solidFill>
                <a:latin typeface="+mn-lt"/>
                <a:ea typeface="+mn-ea"/>
              </a:defRPr>
            </a:lvl8pPr>
            <a:lvl9pPr marL="3657600" indent="0" algn="l" rtl="0" eaLnBrk="1" fontAlgn="base" hangingPunct="1">
              <a:lnSpc>
                <a:spcPct val="120000"/>
              </a:lnSpc>
              <a:spcBef>
                <a:spcPct val="40000"/>
              </a:spcBef>
              <a:spcAft>
                <a:spcPct val="0"/>
              </a:spcAft>
              <a:buNone/>
              <a:defRPr kumimoji="1" sz="1600" b="1">
                <a:solidFill>
                  <a:schemeClr val="tx1"/>
                </a:solidFill>
                <a:latin typeface="+mn-lt"/>
                <a:ea typeface="+mn-ea"/>
              </a:defRPr>
            </a:lvl9pPr>
          </a:lstStyle>
          <a:p>
            <a:r>
              <a:rPr lang="ja-JP" altLang="en-US" sz="4000" b="1" kern="0" dirty="0">
                <a:ea typeface="Meiryo UI" panose="020B0604030504040204" pitchFamily="50" charset="-128"/>
              </a:rPr>
              <a:t>全国版救急受診アプリ</a:t>
            </a:r>
          </a:p>
        </p:txBody>
      </p:sp>
      <p:sp>
        <p:nvSpPr>
          <p:cNvPr id="12" name="正方形/長方形 11"/>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a:solidFill>
                  <a:schemeClr val="tx1"/>
                </a:solidFill>
                <a:ea typeface="Meiryo UI" panose="020B0604030504040204" pitchFamily="50" charset="-128"/>
              </a:rPr>
              <a:t>ご自身でもできる、緊急度判定</a:t>
            </a:r>
            <a:r>
              <a:rPr lang="ja-JP" altLang="en-US" sz="2400" b="1" dirty="0" smtClean="0">
                <a:ea typeface="Meiryo UI" panose="020B0604030504040204" pitchFamily="50" charset="-128"/>
              </a:rPr>
              <a:t>（２</a:t>
            </a:r>
            <a:r>
              <a:rPr lang="en-US" altLang="ja-JP" sz="2400" b="1" dirty="0" smtClean="0">
                <a:ea typeface="Meiryo UI" panose="020B0604030504040204" pitchFamily="50" charset="-128"/>
              </a:rPr>
              <a:t>/</a:t>
            </a:r>
            <a:r>
              <a:rPr lang="ja-JP" altLang="en-US" sz="2400" b="1" dirty="0" smtClean="0">
                <a:ea typeface="Meiryo UI" panose="020B0604030504040204" pitchFamily="50" charset="-128"/>
              </a:rPr>
              <a:t>３）</a:t>
            </a:r>
            <a:endParaRPr lang="ja-JP" altLang="en-US" sz="2400" b="1" dirty="0">
              <a:solidFill>
                <a:schemeClr val="tx2">
                  <a:lumMod val="75000"/>
                </a:schemeClr>
              </a:solidFill>
              <a:ea typeface="Meiryo UI" panose="020B0604030504040204" pitchFamily="50" charset="-128"/>
            </a:endParaRPr>
          </a:p>
        </p:txBody>
      </p:sp>
      <p:sp>
        <p:nvSpPr>
          <p:cNvPr id="13" name="円/楕円 12"/>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4" name="直線コネクタ 13"/>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5" name="円/楕円 14"/>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6" name="正方形/長方形 15"/>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Ⅴ</a:t>
            </a:r>
            <a:endParaRPr lang="ja-JP" altLang="en-US" sz="2800" b="1" dirty="0">
              <a:ln w="3175">
                <a:noFill/>
              </a:ln>
              <a:solidFill>
                <a:schemeClr val="tx2">
                  <a:lumMod val="75000"/>
                </a:schemeClr>
              </a:solidFill>
              <a:ea typeface="Meiryo UI" panose="020B0604030504040204" pitchFamily="50" charset="-128"/>
            </a:endParaRPr>
          </a:p>
        </p:txBody>
      </p:sp>
      <p:sp>
        <p:nvSpPr>
          <p:cNvPr id="17" name="テキスト プレースホルダー 3"/>
          <p:cNvSpPr>
            <a:spLocks noGrp="1"/>
          </p:cNvSpPr>
          <p:nvPr>
            <p:ph type="body" idx="11"/>
          </p:nvPr>
        </p:nvSpPr>
        <p:spPr>
          <a:xfrm>
            <a:off x="704410" y="1340710"/>
            <a:ext cx="8222400" cy="639762"/>
          </a:xfrm>
        </p:spPr>
        <p:txBody>
          <a:bodyPr>
            <a:normAutofit fontScale="92500" lnSpcReduction="10000"/>
          </a:bodyPr>
          <a:lstStyle/>
          <a:p>
            <a:pPr marL="285750" indent="-285750">
              <a:buClr>
                <a:schemeClr val="tx2">
                  <a:lumMod val="60000"/>
                  <a:lumOff val="40000"/>
                </a:schemeClr>
              </a:buClr>
              <a:buFont typeface="Wingdings" panose="05000000000000000000" pitchFamily="2" charset="2"/>
              <a:buChar char="n"/>
            </a:pPr>
            <a:r>
              <a:rPr lang="ja-JP" altLang="en-US" sz="1800" dirty="0" smtClean="0">
                <a:solidFill>
                  <a:srgbClr val="000000"/>
                </a:solidFill>
              </a:rPr>
              <a:t>緊急度</a:t>
            </a:r>
            <a:r>
              <a:rPr lang="ja-JP" altLang="en-US" sz="1800" dirty="0">
                <a:solidFill>
                  <a:srgbClr val="000000"/>
                </a:solidFill>
              </a:rPr>
              <a:t>の</a:t>
            </a:r>
            <a:r>
              <a:rPr lang="ja-JP" altLang="en-US" sz="1800" dirty="0" smtClean="0">
                <a:solidFill>
                  <a:srgbClr val="000000"/>
                </a:solidFill>
              </a:rPr>
              <a:t>判定以外にも、医療機関案内や受診手段の検索サイトにリンクしています。</a:t>
            </a:r>
            <a:endParaRPr lang="en-US" altLang="ja-JP" sz="1800" dirty="0">
              <a:solidFill>
                <a:srgbClr val="000000"/>
              </a:solidFill>
            </a:endParaRPr>
          </a:p>
          <a:p>
            <a:pPr marL="285750" indent="-285750">
              <a:buClr>
                <a:schemeClr val="tx2">
                  <a:lumMod val="60000"/>
                  <a:lumOff val="40000"/>
                </a:schemeClr>
              </a:buClr>
              <a:buFont typeface="Wingdings" panose="05000000000000000000" pitchFamily="2" charset="2"/>
              <a:buChar char="n"/>
            </a:pPr>
            <a:r>
              <a:rPr lang="en-US" altLang="ja-JP" sz="1800" dirty="0" smtClean="0">
                <a:solidFill>
                  <a:srgbClr val="000000"/>
                </a:solidFill>
              </a:rPr>
              <a:t>Apple</a:t>
            </a:r>
            <a:r>
              <a:rPr lang="ja-JP" altLang="en-US" sz="1800" dirty="0" smtClean="0">
                <a:solidFill>
                  <a:srgbClr val="000000"/>
                </a:solidFill>
              </a:rPr>
              <a:t>ストアや</a:t>
            </a:r>
            <a:r>
              <a:rPr lang="en-US" altLang="ja-JP" sz="1800" dirty="0" smtClean="0">
                <a:solidFill>
                  <a:srgbClr val="000000"/>
                </a:solidFill>
              </a:rPr>
              <a:t>Google</a:t>
            </a:r>
            <a:r>
              <a:rPr lang="ja-JP" altLang="en-US" sz="1800" dirty="0" smtClean="0">
                <a:solidFill>
                  <a:srgbClr val="000000"/>
                </a:solidFill>
              </a:rPr>
              <a:t> </a:t>
            </a:r>
            <a:r>
              <a:rPr lang="en-US" altLang="ja-JP" sz="1800" dirty="0" smtClean="0">
                <a:solidFill>
                  <a:srgbClr val="000000"/>
                </a:solidFill>
              </a:rPr>
              <a:t>Play</a:t>
            </a:r>
            <a:r>
              <a:rPr lang="ja-JP" altLang="en-US" sz="1800" dirty="0" smtClean="0">
                <a:solidFill>
                  <a:srgbClr val="000000"/>
                </a:solidFill>
              </a:rPr>
              <a:t>から無料でダウンロードできます。</a:t>
            </a:r>
            <a:endParaRPr kumimoji="1" lang="ja-JP" altLang="en-US" dirty="0"/>
          </a:p>
        </p:txBody>
      </p:sp>
      <p:sp>
        <p:nvSpPr>
          <p:cNvPr id="2" name="正方形/長方形 1"/>
          <p:cNvSpPr/>
          <p:nvPr/>
        </p:nvSpPr>
        <p:spPr>
          <a:xfrm>
            <a:off x="4448930" y="5877340"/>
            <a:ext cx="648090" cy="360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14" y="1976350"/>
            <a:ext cx="8381066" cy="4656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図 17"/>
          <p:cNvPicPr>
            <a:picLocks noChangeAspect="1"/>
          </p:cNvPicPr>
          <p:nvPr/>
        </p:nvPicPr>
        <p:blipFill>
          <a:blip r:embed="rId4"/>
          <a:stretch>
            <a:fillRect/>
          </a:stretch>
        </p:blipFill>
        <p:spPr>
          <a:xfrm>
            <a:off x="7113300" y="1772770"/>
            <a:ext cx="2229897" cy="957815"/>
          </a:xfrm>
          <a:prstGeom prst="rect">
            <a:avLst/>
          </a:prstGeom>
        </p:spPr>
      </p:pic>
    </p:spTree>
    <p:extLst>
      <p:ext uri="{BB962C8B-B14F-4D97-AF65-F5344CB8AC3E}">
        <p14:creationId xmlns:p14="http://schemas.microsoft.com/office/powerpoint/2010/main" val="4583358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3"/>
          <p:cNvSpPr txBox="1">
            <a:spLocks/>
          </p:cNvSpPr>
          <p:nvPr/>
        </p:nvSpPr>
        <p:spPr bwMode="auto">
          <a:xfrm>
            <a:off x="746009" y="1004333"/>
            <a:ext cx="82224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lnSpc>
                <a:spcPct val="120000"/>
              </a:lnSpc>
              <a:spcBef>
                <a:spcPct val="40000"/>
              </a:spcBef>
              <a:spcAft>
                <a:spcPct val="0"/>
              </a:spcAft>
              <a:buNone/>
              <a:defRPr kumimoji="1" sz="1600" b="0">
                <a:solidFill>
                  <a:schemeClr val="tx1"/>
                </a:solidFill>
                <a:latin typeface="+mn-lt"/>
                <a:ea typeface="+mn-ea"/>
                <a:cs typeface="+mn-cs"/>
              </a:defRPr>
            </a:lvl1pPr>
            <a:lvl2pPr marL="457200" indent="0" algn="l" rtl="0" eaLnBrk="1" fontAlgn="base" hangingPunct="1">
              <a:lnSpc>
                <a:spcPct val="120000"/>
              </a:lnSpc>
              <a:spcBef>
                <a:spcPct val="40000"/>
              </a:spcBef>
              <a:spcAft>
                <a:spcPct val="0"/>
              </a:spcAft>
              <a:buNone/>
              <a:defRPr kumimoji="1" sz="2000" b="1">
                <a:solidFill>
                  <a:schemeClr val="tx1"/>
                </a:solidFill>
                <a:latin typeface="+mn-lt"/>
                <a:ea typeface="+mn-ea"/>
              </a:defRPr>
            </a:lvl2pPr>
            <a:lvl3pPr marL="914400" indent="0" algn="l" rtl="0" eaLnBrk="1" fontAlgn="base" hangingPunct="1">
              <a:lnSpc>
                <a:spcPct val="120000"/>
              </a:lnSpc>
              <a:spcBef>
                <a:spcPct val="40000"/>
              </a:spcBef>
              <a:spcAft>
                <a:spcPct val="0"/>
              </a:spcAft>
              <a:buNone/>
              <a:defRPr kumimoji="1" sz="1800" b="1">
                <a:solidFill>
                  <a:schemeClr val="tx1"/>
                </a:solidFill>
                <a:latin typeface="+mn-lt"/>
                <a:ea typeface="+mn-ea"/>
              </a:defRPr>
            </a:lvl3pPr>
            <a:lvl4pPr marL="1371600" indent="0" algn="l" rtl="0" eaLnBrk="1" fontAlgn="base" hangingPunct="1">
              <a:lnSpc>
                <a:spcPct val="120000"/>
              </a:lnSpc>
              <a:spcBef>
                <a:spcPct val="40000"/>
              </a:spcBef>
              <a:spcAft>
                <a:spcPct val="0"/>
              </a:spcAft>
              <a:buNone/>
              <a:defRPr kumimoji="1" sz="1600" b="1">
                <a:solidFill>
                  <a:schemeClr val="tx1"/>
                </a:solidFill>
                <a:latin typeface="+mn-lt"/>
                <a:ea typeface="+mn-ea"/>
              </a:defRPr>
            </a:lvl4pPr>
            <a:lvl5pPr marL="1828800" indent="0" algn="l" rtl="0" eaLnBrk="1" fontAlgn="base" hangingPunct="1">
              <a:lnSpc>
                <a:spcPct val="120000"/>
              </a:lnSpc>
              <a:spcBef>
                <a:spcPct val="40000"/>
              </a:spcBef>
              <a:spcAft>
                <a:spcPct val="0"/>
              </a:spcAft>
              <a:buNone/>
              <a:defRPr kumimoji="1" sz="1600" b="1">
                <a:solidFill>
                  <a:schemeClr val="tx1"/>
                </a:solidFill>
                <a:latin typeface="+mn-lt"/>
                <a:ea typeface="+mn-ea"/>
              </a:defRPr>
            </a:lvl5pPr>
            <a:lvl6pPr marL="2286000" indent="0" algn="l" rtl="0" eaLnBrk="1" fontAlgn="base" hangingPunct="1">
              <a:lnSpc>
                <a:spcPct val="120000"/>
              </a:lnSpc>
              <a:spcBef>
                <a:spcPct val="40000"/>
              </a:spcBef>
              <a:spcAft>
                <a:spcPct val="0"/>
              </a:spcAft>
              <a:buNone/>
              <a:defRPr kumimoji="1" sz="1600" b="1">
                <a:solidFill>
                  <a:schemeClr val="tx1"/>
                </a:solidFill>
                <a:latin typeface="+mn-lt"/>
                <a:ea typeface="+mn-ea"/>
              </a:defRPr>
            </a:lvl6pPr>
            <a:lvl7pPr marL="2743200" indent="0" algn="l" rtl="0" eaLnBrk="1" fontAlgn="base" hangingPunct="1">
              <a:lnSpc>
                <a:spcPct val="120000"/>
              </a:lnSpc>
              <a:spcBef>
                <a:spcPct val="40000"/>
              </a:spcBef>
              <a:spcAft>
                <a:spcPct val="0"/>
              </a:spcAft>
              <a:buNone/>
              <a:defRPr kumimoji="1" sz="1600" b="1">
                <a:solidFill>
                  <a:schemeClr val="tx1"/>
                </a:solidFill>
                <a:latin typeface="+mn-lt"/>
                <a:ea typeface="+mn-ea"/>
              </a:defRPr>
            </a:lvl7pPr>
            <a:lvl8pPr marL="3200400" indent="0" algn="l" rtl="0" eaLnBrk="1" fontAlgn="base" hangingPunct="1">
              <a:lnSpc>
                <a:spcPct val="120000"/>
              </a:lnSpc>
              <a:spcBef>
                <a:spcPct val="40000"/>
              </a:spcBef>
              <a:spcAft>
                <a:spcPct val="0"/>
              </a:spcAft>
              <a:buNone/>
              <a:defRPr kumimoji="1" sz="1600" b="1">
                <a:solidFill>
                  <a:schemeClr val="tx1"/>
                </a:solidFill>
                <a:latin typeface="+mn-lt"/>
                <a:ea typeface="+mn-ea"/>
              </a:defRPr>
            </a:lvl8pPr>
            <a:lvl9pPr marL="3657600" indent="0" algn="l" rtl="0" eaLnBrk="1" fontAlgn="base" hangingPunct="1">
              <a:lnSpc>
                <a:spcPct val="120000"/>
              </a:lnSpc>
              <a:spcBef>
                <a:spcPct val="40000"/>
              </a:spcBef>
              <a:spcAft>
                <a:spcPct val="0"/>
              </a:spcAft>
              <a:buNone/>
              <a:defRPr kumimoji="1" sz="1600" b="1">
                <a:solidFill>
                  <a:schemeClr val="tx1"/>
                </a:solidFill>
                <a:latin typeface="+mn-lt"/>
                <a:ea typeface="+mn-ea"/>
              </a:defRPr>
            </a:lvl9pPr>
          </a:lstStyle>
          <a:p>
            <a:endParaRPr lang="en-US" altLang="ja-JP" sz="1800" kern="0" dirty="0">
              <a:solidFill>
                <a:srgbClr val="000000"/>
              </a:solidFill>
              <a:ea typeface="Meiryo UI" panose="020B0604030504040204" pitchFamily="50" charset="-128"/>
            </a:endParaRPr>
          </a:p>
        </p:txBody>
      </p:sp>
      <p:sp>
        <p:nvSpPr>
          <p:cNvPr id="11" name="テキスト プレースホルダー 3"/>
          <p:cNvSpPr txBox="1">
            <a:spLocks/>
          </p:cNvSpPr>
          <p:nvPr/>
        </p:nvSpPr>
        <p:spPr bwMode="auto">
          <a:xfrm>
            <a:off x="738336" y="692620"/>
            <a:ext cx="5089015" cy="422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lnSpc>
                <a:spcPct val="120000"/>
              </a:lnSpc>
              <a:spcBef>
                <a:spcPct val="40000"/>
              </a:spcBef>
              <a:spcAft>
                <a:spcPct val="0"/>
              </a:spcAft>
              <a:buNone/>
              <a:defRPr kumimoji="1" sz="1600" b="0">
                <a:solidFill>
                  <a:schemeClr val="tx1"/>
                </a:solidFill>
                <a:latin typeface="+mn-lt"/>
                <a:ea typeface="+mn-ea"/>
                <a:cs typeface="+mn-cs"/>
              </a:defRPr>
            </a:lvl1pPr>
            <a:lvl2pPr marL="457200" indent="0" algn="l" rtl="0" eaLnBrk="1" fontAlgn="base" hangingPunct="1">
              <a:lnSpc>
                <a:spcPct val="120000"/>
              </a:lnSpc>
              <a:spcBef>
                <a:spcPct val="40000"/>
              </a:spcBef>
              <a:spcAft>
                <a:spcPct val="0"/>
              </a:spcAft>
              <a:buNone/>
              <a:defRPr kumimoji="1" sz="2000" b="1">
                <a:solidFill>
                  <a:schemeClr val="tx1"/>
                </a:solidFill>
                <a:latin typeface="+mn-lt"/>
                <a:ea typeface="+mn-ea"/>
              </a:defRPr>
            </a:lvl2pPr>
            <a:lvl3pPr marL="914400" indent="0" algn="l" rtl="0" eaLnBrk="1" fontAlgn="base" hangingPunct="1">
              <a:lnSpc>
                <a:spcPct val="120000"/>
              </a:lnSpc>
              <a:spcBef>
                <a:spcPct val="40000"/>
              </a:spcBef>
              <a:spcAft>
                <a:spcPct val="0"/>
              </a:spcAft>
              <a:buNone/>
              <a:defRPr kumimoji="1" sz="1800" b="1">
                <a:solidFill>
                  <a:schemeClr val="tx1"/>
                </a:solidFill>
                <a:latin typeface="+mn-lt"/>
                <a:ea typeface="+mn-ea"/>
              </a:defRPr>
            </a:lvl3pPr>
            <a:lvl4pPr marL="1371600" indent="0" algn="l" rtl="0" eaLnBrk="1" fontAlgn="base" hangingPunct="1">
              <a:lnSpc>
                <a:spcPct val="120000"/>
              </a:lnSpc>
              <a:spcBef>
                <a:spcPct val="40000"/>
              </a:spcBef>
              <a:spcAft>
                <a:spcPct val="0"/>
              </a:spcAft>
              <a:buNone/>
              <a:defRPr kumimoji="1" sz="1600" b="1">
                <a:solidFill>
                  <a:schemeClr val="tx1"/>
                </a:solidFill>
                <a:latin typeface="+mn-lt"/>
                <a:ea typeface="+mn-ea"/>
              </a:defRPr>
            </a:lvl4pPr>
            <a:lvl5pPr marL="1828800" indent="0" algn="l" rtl="0" eaLnBrk="1" fontAlgn="base" hangingPunct="1">
              <a:lnSpc>
                <a:spcPct val="120000"/>
              </a:lnSpc>
              <a:spcBef>
                <a:spcPct val="40000"/>
              </a:spcBef>
              <a:spcAft>
                <a:spcPct val="0"/>
              </a:spcAft>
              <a:buNone/>
              <a:defRPr kumimoji="1" sz="1600" b="1">
                <a:solidFill>
                  <a:schemeClr val="tx1"/>
                </a:solidFill>
                <a:latin typeface="+mn-lt"/>
                <a:ea typeface="+mn-ea"/>
              </a:defRPr>
            </a:lvl5pPr>
            <a:lvl6pPr marL="2286000" indent="0" algn="l" rtl="0" eaLnBrk="1" fontAlgn="base" hangingPunct="1">
              <a:lnSpc>
                <a:spcPct val="120000"/>
              </a:lnSpc>
              <a:spcBef>
                <a:spcPct val="40000"/>
              </a:spcBef>
              <a:spcAft>
                <a:spcPct val="0"/>
              </a:spcAft>
              <a:buNone/>
              <a:defRPr kumimoji="1" sz="1600" b="1">
                <a:solidFill>
                  <a:schemeClr val="tx1"/>
                </a:solidFill>
                <a:latin typeface="+mn-lt"/>
                <a:ea typeface="+mn-ea"/>
              </a:defRPr>
            </a:lvl6pPr>
            <a:lvl7pPr marL="2743200" indent="0" algn="l" rtl="0" eaLnBrk="1" fontAlgn="base" hangingPunct="1">
              <a:lnSpc>
                <a:spcPct val="120000"/>
              </a:lnSpc>
              <a:spcBef>
                <a:spcPct val="40000"/>
              </a:spcBef>
              <a:spcAft>
                <a:spcPct val="0"/>
              </a:spcAft>
              <a:buNone/>
              <a:defRPr kumimoji="1" sz="1600" b="1">
                <a:solidFill>
                  <a:schemeClr val="tx1"/>
                </a:solidFill>
                <a:latin typeface="+mn-lt"/>
                <a:ea typeface="+mn-ea"/>
              </a:defRPr>
            </a:lvl7pPr>
            <a:lvl8pPr marL="3200400" indent="0" algn="l" rtl="0" eaLnBrk="1" fontAlgn="base" hangingPunct="1">
              <a:lnSpc>
                <a:spcPct val="120000"/>
              </a:lnSpc>
              <a:spcBef>
                <a:spcPct val="40000"/>
              </a:spcBef>
              <a:spcAft>
                <a:spcPct val="0"/>
              </a:spcAft>
              <a:buNone/>
              <a:defRPr kumimoji="1" sz="1600" b="1">
                <a:solidFill>
                  <a:schemeClr val="tx1"/>
                </a:solidFill>
                <a:latin typeface="+mn-lt"/>
                <a:ea typeface="+mn-ea"/>
              </a:defRPr>
            </a:lvl8pPr>
            <a:lvl9pPr marL="3657600" indent="0" algn="l" rtl="0" eaLnBrk="1" fontAlgn="base" hangingPunct="1">
              <a:lnSpc>
                <a:spcPct val="120000"/>
              </a:lnSpc>
              <a:spcBef>
                <a:spcPct val="40000"/>
              </a:spcBef>
              <a:spcAft>
                <a:spcPct val="0"/>
              </a:spcAft>
              <a:buNone/>
              <a:defRPr kumimoji="1" sz="1600" b="1">
                <a:solidFill>
                  <a:schemeClr val="tx1"/>
                </a:solidFill>
                <a:latin typeface="+mn-lt"/>
                <a:ea typeface="+mn-ea"/>
              </a:defRPr>
            </a:lvl9pPr>
          </a:lstStyle>
          <a:p>
            <a:r>
              <a:rPr lang="ja-JP" altLang="en-US" sz="4000" b="1" kern="0" dirty="0">
                <a:ea typeface="Meiryo UI" panose="020B0604030504040204" pitchFamily="50" charset="-128"/>
              </a:rPr>
              <a:t>全国版救急受診アプリ</a:t>
            </a:r>
          </a:p>
        </p:txBody>
      </p:sp>
      <p:sp>
        <p:nvSpPr>
          <p:cNvPr id="12" name="正方形/長方形 11"/>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a:solidFill>
                  <a:schemeClr val="tx1"/>
                </a:solidFill>
                <a:ea typeface="Meiryo UI" panose="020B0604030504040204" pitchFamily="50" charset="-128"/>
              </a:rPr>
              <a:t>ご自身でもできる、緊急度判定</a:t>
            </a:r>
            <a:r>
              <a:rPr lang="ja-JP" altLang="en-US" sz="2400" b="1" dirty="0" smtClean="0">
                <a:ea typeface="Meiryo UI" panose="020B0604030504040204" pitchFamily="50" charset="-128"/>
              </a:rPr>
              <a:t>（２</a:t>
            </a:r>
            <a:r>
              <a:rPr lang="en-US" altLang="ja-JP" sz="2400" b="1" dirty="0" smtClean="0">
                <a:ea typeface="Meiryo UI" panose="020B0604030504040204" pitchFamily="50" charset="-128"/>
              </a:rPr>
              <a:t>/</a:t>
            </a:r>
            <a:r>
              <a:rPr lang="ja-JP" altLang="en-US" sz="2400" b="1" dirty="0" smtClean="0">
                <a:ea typeface="Meiryo UI" panose="020B0604030504040204" pitchFamily="50" charset="-128"/>
              </a:rPr>
              <a:t>３）</a:t>
            </a:r>
            <a:endParaRPr lang="ja-JP" altLang="en-US" sz="2400" b="1" dirty="0">
              <a:solidFill>
                <a:schemeClr val="tx2">
                  <a:lumMod val="75000"/>
                </a:schemeClr>
              </a:solidFill>
              <a:ea typeface="Meiryo UI" panose="020B0604030504040204" pitchFamily="50" charset="-128"/>
            </a:endParaRPr>
          </a:p>
        </p:txBody>
      </p:sp>
      <p:sp>
        <p:nvSpPr>
          <p:cNvPr id="13" name="円/楕円 12"/>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4" name="直線コネクタ 13"/>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5" name="円/楕円 14"/>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6" name="正方形/長方形 15"/>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Ⅴ</a:t>
            </a:r>
            <a:endParaRPr lang="ja-JP" altLang="en-US" sz="2800" b="1" dirty="0">
              <a:ln w="3175">
                <a:noFill/>
              </a:ln>
              <a:solidFill>
                <a:schemeClr val="tx2">
                  <a:lumMod val="75000"/>
                </a:schemeClr>
              </a:solidFill>
              <a:ea typeface="Meiryo UI" panose="020B0604030504040204" pitchFamily="50" charset="-128"/>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6831" y="1341688"/>
            <a:ext cx="6552910" cy="5371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58135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3"/>
          <p:cNvSpPr txBox="1">
            <a:spLocks/>
          </p:cNvSpPr>
          <p:nvPr/>
        </p:nvSpPr>
        <p:spPr bwMode="auto">
          <a:xfrm>
            <a:off x="746009" y="1004333"/>
            <a:ext cx="82224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lnSpc>
                <a:spcPct val="120000"/>
              </a:lnSpc>
              <a:spcBef>
                <a:spcPct val="40000"/>
              </a:spcBef>
              <a:spcAft>
                <a:spcPct val="0"/>
              </a:spcAft>
              <a:buNone/>
              <a:defRPr kumimoji="1" sz="1600" b="0">
                <a:solidFill>
                  <a:schemeClr val="tx1"/>
                </a:solidFill>
                <a:latin typeface="+mn-lt"/>
                <a:ea typeface="+mn-ea"/>
                <a:cs typeface="+mn-cs"/>
              </a:defRPr>
            </a:lvl1pPr>
            <a:lvl2pPr marL="457200" indent="0" algn="l" rtl="0" eaLnBrk="1" fontAlgn="base" hangingPunct="1">
              <a:lnSpc>
                <a:spcPct val="120000"/>
              </a:lnSpc>
              <a:spcBef>
                <a:spcPct val="40000"/>
              </a:spcBef>
              <a:spcAft>
                <a:spcPct val="0"/>
              </a:spcAft>
              <a:buNone/>
              <a:defRPr kumimoji="1" sz="2000" b="1">
                <a:solidFill>
                  <a:schemeClr val="tx1"/>
                </a:solidFill>
                <a:latin typeface="+mn-lt"/>
                <a:ea typeface="+mn-ea"/>
              </a:defRPr>
            </a:lvl2pPr>
            <a:lvl3pPr marL="914400" indent="0" algn="l" rtl="0" eaLnBrk="1" fontAlgn="base" hangingPunct="1">
              <a:lnSpc>
                <a:spcPct val="120000"/>
              </a:lnSpc>
              <a:spcBef>
                <a:spcPct val="40000"/>
              </a:spcBef>
              <a:spcAft>
                <a:spcPct val="0"/>
              </a:spcAft>
              <a:buNone/>
              <a:defRPr kumimoji="1" sz="1800" b="1">
                <a:solidFill>
                  <a:schemeClr val="tx1"/>
                </a:solidFill>
                <a:latin typeface="+mn-lt"/>
                <a:ea typeface="+mn-ea"/>
              </a:defRPr>
            </a:lvl3pPr>
            <a:lvl4pPr marL="1371600" indent="0" algn="l" rtl="0" eaLnBrk="1" fontAlgn="base" hangingPunct="1">
              <a:lnSpc>
                <a:spcPct val="120000"/>
              </a:lnSpc>
              <a:spcBef>
                <a:spcPct val="40000"/>
              </a:spcBef>
              <a:spcAft>
                <a:spcPct val="0"/>
              </a:spcAft>
              <a:buNone/>
              <a:defRPr kumimoji="1" sz="1600" b="1">
                <a:solidFill>
                  <a:schemeClr val="tx1"/>
                </a:solidFill>
                <a:latin typeface="+mn-lt"/>
                <a:ea typeface="+mn-ea"/>
              </a:defRPr>
            </a:lvl4pPr>
            <a:lvl5pPr marL="1828800" indent="0" algn="l" rtl="0" eaLnBrk="1" fontAlgn="base" hangingPunct="1">
              <a:lnSpc>
                <a:spcPct val="120000"/>
              </a:lnSpc>
              <a:spcBef>
                <a:spcPct val="40000"/>
              </a:spcBef>
              <a:spcAft>
                <a:spcPct val="0"/>
              </a:spcAft>
              <a:buNone/>
              <a:defRPr kumimoji="1" sz="1600" b="1">
                <a:solidFill>
                  <a:schemeClr val="tx1"/>
                </a:solidFill>
                <a:latin typeface="+mn-lt"/>
                <a:ea typeface="+mn-ea"/>
              </a:defRPr>
            </a:lvl5pPr>
            <a:lvl6pPr marL="2286000" indent="0" algn="l" rtl="0" eaLnBrk="1" fontAlgn="base" hangingPunct="1">
              <a:lnSpc>
                <a:spcPct val="120000"/>
              </a:lnSpc>
              <a:spcBef>
                <a:spcPct val="40000"/>
              </a:spcBef>
              <a:spcAft>
                <a:spcPct val="0"/>
              </a:spcAft>
              <a:buNone/>
              <a:defRPr kumimoji="1" sz="1600" b="1">
                <a:solidFill>
                  <a:schemeClr val="tx1"/>
                </a:solidFill>
                <a:latin typeface="+mn-lt"/>
                <a:ea typeface="+mn-ea"/>
              </a:defRPr>
            </a:lvl6pPr>
            <a:lvl7pPr marL="2743200" indent="0" algn="l" rtl="0" eaLnBrk="1" fontAlgn="base" hangingPunct="1">
              <a:lnSpc>
                <a:spcPct val="120000"/>
              </a:lnSpc>
              <a:spcBef>
                <a:spcPct val="40000"/>
              </a:spcBef>
              <a:spcAft>
                <a:spcPct val="0"/>
              </a:spcAft>
              <a:buNone/>
              <a:defRPr kumimoji="1" sz="1600" b="1">
                <a:solidFill>
                  <a:schemeClr val="tx1"/>
                </a:solidFill>
                <a:latin typeface="+mn-lt"/>
                <a:ea typeface="+mn-ea"/>
              </a:defRPr>
            </a:lvl7pPr>
            <a:lvl8pPr marL="3200400" indent="0" algn="l" rtl="0" eaLnBrk="1" fontAlgn="base" hangingPunct="1">
              <a:lnSpc>
                <a:spcPct val="120000"/>
              </a:lnSpc>
              <a:spcBef>
                <a:spcPct val="40000"/>
              </a:spcBef>
              <a:spcAft>
                <a:spcPct val="0"/>
              </a:spcAft>
              <a:buNone/>
              <a:defRPr kumimoji="1" sz="1600" b="1">
                <a:solidFill>
                  <a:schemeClr val="tx1"/>
                </a:solidFill>
                <a:latin typeface="+mn-lt"/>
                <a:ea typeface="+mn-ea"/>
              </a:defRPr>
            </a:lvl8pPr>
            <a:lvl9pPr marL="3657600" indent="0" algn="l" rtl="0" eaLnBrk="1" fontAlgn="base" hangingPunct="1">
              <a:lnSpc>
                <a:spcPct val="120000"/>
              </a:lnSpc>
              <a:spcBef>
                <a:spcPct val="40000"/>
              </a:spcBef>
              <a:spcAft>
                <a:spcPct val="0"/>
              </a:spcAft>
              <a:buNone/>
              <a:defRPr kumimoji="1" sz="1600" b="1">
                <a:solidFill>
                  <a:schemeClr val="tx1"/>
                </a:solidFill>
                <a:latin typeface="+mn-lt"/>
                <a:ea typeface="+mn-ea"/>
              </a:defRPr>
            </a:lvl9pPr>
          </a:lstStyle>
          <a:p>
            <a:endParaRPr lang="en-US" altLang="ja-JP" sz="1800" kern="0" dirty="0">
              <a:solidFill>
                <a:srgbClr val="000000"/>
              </a:solidFill>
              <a:ea typeface="Meiryo UI" panose="020B0604030504040204" pitchFamily="50" charset="-128"/>
            </a:endParaRPr>
          </a:p>
        </p:txBody>
      </p:sp>
      <p:sp>
        <p:nvSpPr>
          <p:cNvPr id="11" name="テキスト プレースホルダー 3"/>
          <p:cNvSpPr txBox="1">
            <a:spLocks/>
          </p:cNvSpPr>
          <p:nvPr/>
        </p:nvSpPr>
        <p:spPr bwMode="auto">
          <a:xfrm>
            <a:off x="872124" y="908650"/>
            <a:ext cx="5233036" cy="422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lnSpc>
                <a:spcPct val="120000"/>
              </a:lnSpc>
              <a:spcBef>
                <a:spcPct val="40000"/>
              </a:spcBef>
              <a:spcAft>
                <a:spcPct val="0"/>
              </a:spcAft>
              <a:buNone/>
              <a:defRPr kumimoji="1" sz="1600" b="0">
                <a:solidFill>
                  <a:schemeClr val="tx1"/>
                </a:solidFill>
                <a:latin typeface="+mn-lt"/>
                <a:ea typeface="+mn-ea"/>
                <a:cs typeface="+mn-cs"/>
              </a:defRPr>
            </a:lvl1pPr>
            <a:lvl2pPr marL="457200" indent="0" algn="l" rtl="0" eaLnBrk="1" fontAlgn="base" hangingPunct="1">
              <a:lnSpc>
                <a:spcPct val="120000"/>
              </a:lnSpc>
              <a:spcBef>
                <a:spcPct val="40000"/>
              </a:spcBef>
              <a:spcAft>
                <a:spcPct val="0"/>
              </a:spcAft>
              <a:buNone/>
              <a:defRPr kumimoji="1" sz="2000" b="1">
                <a:solidFill>
                  <a:schemeClr val="tx1"/>
                </a:solidFill>
                <a:latin typeface="+mn-lt"/>
                <a:ea typeface="+mn-ea"/>
              </a:defRPr>
            </a:lvl2pPr>
            <a:lvl3pPr marL="914400" indent="0" algn="l" rtl="0" eaLnBrk="1" fontAlgn="base" hangingPunct="1">
              <a:lnSpc>
                <a:spcPct val="120000"/>
              </a:lnSpc>
              <a:spcBef>
                <a:spcPct val="40000"/>
              </a:spcBef>
              <a:spcAft>
                <a:spcPct val="0"/>
              </a:spcAft>
              <a:buNone/>
              <a:defRPr kumimoji="1" sz="1800" b="1">
                <a:solidFill>
                  <a:schemeClr val="tx1"/>
                </a:solidFill>
                <a:latin typeface="+mn-lt"/>
                <a:ea typeface="+mn-ea"/>
              </a:defRPr>
            </a:lvl3pPr>
            <a:lvl4pPr marL="1371600" indent="0" algn="l" rtl="0" eaLnBrk="1" fontAlgn="base" hangingPunct="1">
              <a:lnSpc>
                <a:spcPct val="120000"/>
              </a:lnSpc>
              <a:spcBef>
                <a:spcPct val="40000"/>
              </a:spcBef>
              <a:spcAft>
                <a:spcPct val="0"/>
              </a:spcAft>
              <a:buNone/>
              <a:defRPr kumimoji="1" sz="1600" b="1">
                <a:solidFill>
                  <a:schemeClr val="tx1"/>
                </a:solidFill>
                <a:latin typeface="+mn-lt"/>
                <a:ea typeface="+mn-ea"/>
              </a:defRPr>
            </a:lvl4pPr>
            <a:lvl5pPr marL="1828800" indent="0" algn="l" rtl="0" eaLnBrk="1" fontAlgn="base" hangingPunct="1">
              <a:lnSpc>
                <a:spcPct val="120000"/>
              </a:lnSpc>
              <a:spcBef>
                <a:spcPct val="40000"/>
              </a:spcBef>
              <a:spcAft>
                <a:spcPct val="0"/>
              </a:spcAft>
              <a:buNone/>
              <a:defRPr kumimoji="1" sz="1600" b="1">
                <a:solidFill>
                  <a:schemeClr val="tx1"/>
                </a:solidFill>
                <a:latin typeface="+mn-lt"/>
                <a:ea typeface="+mn-ea"/>
              </a:defRPr>
            </a:lvl5pPr>
            <a:lvl6pPr marL="2286000" indent="0" algn="l" rtl="0" eaLnBrk="1" fontAlgn="base" hangingPunct="1">
              <a:lnSpc>
                <a:spcPct val="120000"/>
              </a:lnSpc>
              <a:spcBef>
                <a:spcPct val="40000"/>
              </a:spcBef>
              <a:spcAft>
                <a:spcPct val="0"/>
              </a:spcAft>
              <a:buNone/>
              <a:defRPr kumimoji="1" sz="1600" b="1">
                <a:solidFill>
                  <a:schemeClr val="tx1"/>
                </a:solidFill>
                <a:latin typeface="+mn-lt"/>
                <a:ea typeface="+mn-ea"/>
              </a:defRPr>
            </a:lvl6pPr>
            <a:lvl7pPr marL="2743200" indent="0" algn="l" rtl="0" eaLnBrk="1" fontAlgn="base" hangingPunct="1">
              <a:lnSpc>
                <a:spcPct val="120000"/>
              </a:lnSpc>
              <a:spcBef>
                <a:spcPct val="40000"/>
              </a:spcBef>
              <a:spcAft>
                <a:spcPct val="0"/>
              </a:spcAft>
              <a:buNone/>
              <a:defRPr kumimoji="1" sz="1600" b="1">
                <a:solidFill>
                  <a:schemeClr val="tx1"/>
                </a:solidFill>
                <a:latin typeface="+mn-lt"/>
                <a:ea typeface="+mn-ea"/>
              </a:defRPr>
            </a:lvl7pPr>
            <a:lvl8pPr marL="3200400" indent="0" algn="l" rtl="0" eaLnBrk="1" fontAlgn="base" hangingPunct="1">
              <a:lnSpc>
                <a:spcPct val="120000"/>
              </a:lnSpc>
              <a:spcBef>
                <a:spcPct val="40000"/>
              </a:spcBef>
              <a:spcAft>
                <a:spcPct val="0"/>
              </a:spcAft>
              <a:buNone/>
              <a:defRPr kumimoji="1" sz="1600" b="1">
                <a:solidFill>
                  <a:schemeClr val="tx1"/>
                </a:solidFill>
                <a:latin typeface="+mn-lt"/>
                <a:ea typeface="+mn-ea"/>
              </a:defRPr>
            </a:lvl8pPr>
            <a:lvl9pPr marL="3657600" indent="0" algn="l" rtl="0" eaLnBrk="1" fontAlgn="base" hangingPunct="1">
              <a:lnSpc>
                <a:spcPct val="120000"/>
              </a:lnSpc>
              <a:spcBef>
                <a:spcPct val="40000"/>
              </a:spcBef>
              <a:spcAft>
                <a:spcPct val="0"/>
              </a:spcAft>
              <a:buNone/>
              <a:defRPr kumimoji="1" sz="1600" b="1">
                <a:solidFill>
                  <a:schemeClr val="tx1"/>
                </a:solidFill>
                <a:latin typeface="+mn-lt"/>
                <a:ea typeface="+mn-ea"/>
              </a:defRPr>
            </a:lvl9pPr>
          </a:lstStyle>
          <a:p>
            <a:r>
              <a:rPr lang="ja-JP" altLang="en-US" sz="4000" b="1" kern="0" dirty="0">
                <a:ea typeface="Meiryo UI" panose="020B0604030504040204" pitchFamily="50" charset="-128"/>
              </a:rPr>
              <a:t>救急車利用リーフレット</a:t>
            </a:r>
          </a:p>
        </p:txBody>
      </p:sp>
      <p:pic>
        <p:nvPicPr>
          <p:cNvPr id="4" name="図 3"/>
          <p:cNvPicPr>
            <a:picLocks noChangeAspect="1"/>
          </p:cNvPicPr>
          <p:nvPr/>
        </p:nvPicPr>
        <p:blipFill>
          <a:blip r:embed="rId3"/>
          <a:stretch>
            <a:fillRect/>
          </a:stretch>
        </p:blipFill>
        <p:spPr>
          <a:xfrm>
            <a:off x="469199" y="2518893"/>
            <a:ext cx="2899581" cy="4139331"/>
          </a:xfrm>
          <a:prstGeom prst="rect">
            <a:avLst/>
          </a:prstGeom>
        </p:spPr>
      </p:pic>
      <p:pic>
        <p:nvPicPr>
          <p:cNvPr id="7" name="図 6"/>
          <p:cNvPicPr>
            <a:picLocks noChangeAspect="1"/>
          </p:cNvPicPr>
          <p:nvPr/>
        </p:nvPicPr>
        <p:blipFill>
          <a:blip r:embed="rId4"/>
          <a:stretch>
            <a:fillRect/>
          </a:stretch>
        </p:blipFill>
        <p:spPr>
          <a:xfrm>
            <a:off x="3512800" y="2518893"/>
            <a:ext cx="2952410" cy="4160214"/>
          </a:xfrm>
          <a:prstGeom prst="rect">
            <a:avLst/>
          </a:prstGeom>
        </p:spPr>
      </p:pic>
      <p:sp>
        <p:nvSpPr>
          <p:cNvPr id="10" name="正方形/長方形 9"/>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a:solidFill>
                  <a:schemeClr val="tx1"/>
                </a:solidFill>
                <a:ea typeface="Meiryo UI" panose="020B0604030504040204" pitchFamily="50" charset="-128"/>
              </a:rPr>
              <a:t>ご自身でもできる、緊急度判定</a:t>
            </a:r>
            <a:r>
              <a:rPr lang="ja-JP" altLang="en-US" sz="2400" b="1" dirty="0" smtClean="0">
                <a:ea typeface="Meiryo UI" panose="020B0604030504040204" pitchFamily="50" charset="-128"/>
              </a:rPr>
              <a:t>（３</a:t>
            </a:r>
            <a:r>
              <a:rPr lang="en-US" altLang="ja-JP" sz="2400" b="1" dirty="0" smtClean="0">
                <a:ea typeface="Meiryo UI" panose="020B0604030504040204" pitchFamily="50" charset="-128"/>
              </a:rPr>
              <a:t>/</a:t>
            </a:r>
            <a:r>
              <a:rPr lang="ja-JP" altLang="en-US" sz="2400" b="1" dirty="0" smtClean="0">
                <a:ea typeface="Meiryo UI" panose="020B0604030504040204" pitchFamily="50" charset="-128"/>
              </a:rPr>
              <a:t>３）</a:t>
            </a:r>
            <a:endParaRPr lang="ja-JP" altLang="en-US" sz="2400" b="1" dirty="0">
              <a:solidFill>
                <a:schemeClr val="tx2">
                  <a:lumMod val="75000"/>
                </a:schemeClr>
              </a:solidFill>
              <a:ea typeface="Meiryo UI" panose="020B0604030504040204" pitchFamily="50" charset="-128"/>
            </a:endParaRPr>
          </a:p>
        </p:txBody>
      </p:sp>
      <p:sp>
        <p:nvSpPr>
          <p:cNvPr id="13" name="円/楕円 12"/>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4" name="直線コネクタ 13"/>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5" name="円/楕円 14"/>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6" name="正方形/長方形 15"/>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Ⅴ</a:t>
            </a:r>
            <a:endParaRPr lang="ja-JP" altLang="en-US" sz="2800" b="1" dirty="0">
              <a:ln w="3175">
                <a:noFill/>
              </a:ln>
              <a:solidFill>
                <a:schemeClr val="tx2">
                  <a:lumMod val="75000"/>
                </a:schemeClr>
              </a:solidFill>
              <a:ea typeface="Meiryo UI" panose="020B0604030504040204" pitchFamily="50" charset="-128"/>
            </a:endParaRPr>
          </a:p>
        </p:txBody>
      </p:sp>
      <p:sp>
        <p:nvSpPr>
          <p:cNvPr id="17" name="テキスト プレースホルダー 3"/>
          <p:cNvSpPr>
            <a:spLocks noGrp="1"/>
          </p:cNvSpPr>
          <p:nvPr>
            <p:ph type="body" idx="11"/>
          </p:nvPr>
        </p:nvSpPr>
        <p:spPr>
          <a:xfrm>
            <a:off x="838199" y="1879131"/>
            <a:ext cx="8222400" cy="639762"/>
          </a:xfrm>
        </p:spPr>
        <p:txBody>
          <a:bodyPr>
            <a:normAutofit fontScale="92500" lnSpcReduction="10000"/>
          </a:bodyPr>
          <a:lstStyle/>
          <a:p>
            <a:pPr marL="285750" indent="-285750">
              <a:buClr>
                <a:schemeClr val="tx2">
                  <a:lumMod val="60000"/>
                  <a:lumOff val="40000"/>
                </a:schemeClr>
              </a:buClr>
              <a:buFont typeface="Wingdings" panose="05000000000000000000" pitchFamily="2" charset="2"/>
              <a:buChar char="n"/>
            </a:pPr>
            <a:r>
              <a:rPr lang="ja-JP" altLang="en-US" sz="1800" dirty="0" smtClean="0">
                <a:solidFill>
                  <a:srgbClr val="000000"/>
                </a:solidFill>
              </a:rPr>
              <a:t>迷わず</a:t>
            </a:r>
            <a:r>
              <a:rPr lang="en-US" altLang="ja-JP" sz="1800" smtClean="0">
                <a:solidFill>
                  <a:srgbClr val="000000"/>
                </a:solidFill>
              </a:rPr>
              <a:t>119</a:t>
            </a:r>
            <a:r>
              <a:rPr lang="ja-JP" altLang="en-US" sz="1800" smtClean="0">
                <a:solidFill>
                  <a:srgbClr val="000000"/>
                </a:solidFill>
              </a:rPr>
              <a:t>番通報す</a:t>
            </a:r>
            <a:r>
              <a:rPr lang="ja-JP" altLang="en-US" sz="1800" dirty="0" smtClean="0">
                <a:solidFill>
                  <a:srgbClr val="000000"/>
                </a:solidFill>
              </a:rPr>
              <a:t>べき症状等を対象者別に整理したリーフレットを作成しています。</a:t>
            </a:r>
            <a:endParaRPr lang="en-US" altLang="ja-JP" sz="1800" dirty="0">
              <a:solidFill>
                <a:srgbClr val="000000"/>
              </a:solidFill>
            </a:endParaRPr>
          </a:p>
          <a:p>
            <a:pPr marL="285750" indent="-285750">
              <a:buClr>
                <a:schemeClr val="tx2">
                  <a:lumMod val="60000"/>
                  <a:lumOff val="40000"/>
                </a:schemeClr>
              </a:buClr>
              <a:buFont typeface="Wingdings" panose="05000000000000000000" pitchFamily="2" charset="2"/>
              <a:buChar char="n"/>
            </a:pPr>
            <a:r>
              <a:rPr lang="ja-JP" altLang="en-US" sz="1800" dirty="0">
                <a:solidFill>
                  <a:srgbClr val="000000"/>
                </a:solidFill>
              </a:rPr>
              <a:t>消防庁ホームページから</a:t>
            </a:r>
            <a:r>
              <a:rPr lang="en-US" altLang="ja-JP" sz="1800" dirty="0">
                <a:solidFill>
                  <a:srgbClr val="000000"/>
                </a:solidFill>
              </a:rPr>
              <a:t>PDF</a:t>
            </a:r>
            <a:r>
              <a:rPr lang="ja-JP" altLang="en-US" sz="1800" dirty="0">
                <a:solidFill>
                  <a:srgbClr val="000000"/>
                </a:solidFill>
              </a:rPr>
              <a:t>ファイルをダウンロードできます。</a:t>
            </a:r>
            <a:endParaRPr kumimoji="1" lang="ja-JP" altLang="en-US" dirty="0"/>
          </a:p>
        </p:txBody>
      </p:sp>
      <p:pic>
        <p:nvPicPr>
          <p:cNvPr id="18" name="図 17"/>
          <p:cNvPicPr/>
          <p:nvPr/>
        </p:nvPicPr>
        <p:blipFill>
          <a:blip r:embed="rId5" cstate="print">
            <a:extLst>
              <a:ext uri="{28A0092B-C50C-407E-A947-70E740481C1C}">
                <a14:useLocalDpi xmlns:a14="http://schemas.microsoft.com/office/drawing/2010/main" val="0"/>
              </a:ext>
            </a:extLst>
          </a:blip>
          <a:stretch>
            <a:fillRect/>
          </a:stretch>
        </p:blipFill>
        <p:spPr>
          <a:xfrm>
            <a:off x="6575031" y="2518893"/>
            <a:ext cx="2986609" cy="4139331"/>
          </a:xfrm>
          <a:prstGeom prst="rect">
            <a:avLst/>
          </a:prstGeom>
        </p:spPr>
      </p:pic>
    </p:spTree>
    <p:extLst>
      <p:ext uri="{BB962C8B-B14F-4D97-AF65-F5344CB8AC3E}">
        <p14:creationId xmlns:p14="http://schemas.microsoft.com/office/powerpoint/2010/main" val="4128902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idx="1"/>
          </p:nvPr>
        </p:nvSpPr>
        <p:spPr/>
        <p:txBody>
          <a:bodyPr/>
          <a:lstStyle/>
          <a:p>
            <a:pPr lvl="0"/>
            <a:endParaRPr lang="ja-JP" altLang="ja-JP" b="1" dirty="0"/>
          </a:p>
          <a:p>
            <a:endParaRPr kumimoji="1" lang="ja-JP" altLang="en-US" dirty="0"/>
          </a:p>
        </p:txBody>
      </p:sp>
      <p:sp>
        <p:nvSpPr>
          <p:cNvPr id="9" name="正方形/長方形 8"/>
          <p:cNvSpPr/>
          <p:nvPr/>
        </p:nvSpPr>
        <p:spPr>
          <a:xfrm>
            <a:off x="1363207" y="88406"/>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ja-JP" sz="2400" b="1" dirty="0" smtClean="0">
                <a:ea typeface="Meiryo UI" panose="020B0604030504040204" pitchFamily="50" charset="-128"/>
              </a:rPr>
              <a:t>緊急度</a:t>
            </a:r>
            <a:r>
              <a:rPr lang="ja-JP" altLang="en-US" sz="2400" b="1" dirty="0" smtClean="0">
                <a:ea typeface="Meiryo UI" panose="020B0604030504040204" pitchFamily="50" charset="-128"/>
              </a:rPr>
              <a:t>判定体系をより知っていただくために</a:t>
            </a:r>
            <a:endParaRPr lang="ja-JP" altLang="en-US" sz="2400" b="1" dirty="0">
              <a:solidFill>
                <a:schemeClr val="tx2">
                  <a:lumMod val="75000"/>
                </a:schemeClr>
              </a:solidFill>
              <a:ea typeface="Meiryo UI" panose="020B0604030504040204" pitchFamily="50" charset="-128"/>
            </a:endParaRPr>
          </a:p>
        </p:txBody>
      </p:sp>
      <p:sp>
        <p:nvSpPr>
          <p:cNvPr id="10" name="円/楕円 9"/>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1" name="直線コネクタ 10"/>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2" name="円/楕円 11"/>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3" name="正方形/長方形 12"/>
          <p:cNvSpPr/>
          <p:nvPr/>
        </p:nvSpPr>
        <p:spPr>
          <a:xfrm>
            <a:off x="342481" y="95402"/>
            <a:ext cx="1620957" cy="523220"/>
          </a:xfrm>
          <a:prstGeom prst="rect">
            <a:avLst/>
          </a:prstGeom>
        </p:spPr>
        <p:txBody>
          <a:bodyPr wrap="none">
            <a:spAutoFit/>
          </a:bodyPr>
          <a:lstStyle/>
          <a:p>
            <a:r>
              <a:rPr lang="ja-JP" altLang="en-US" sz="2800" b="1" dirty="0">
                <a:ln w="3175">
                  <a:noFill/>
                </a:ln>
                <a:solidFill>
                  <a:schemeClr val="tx2">
                    <a:lumMod val="75000"/>
                  </a:schemeClr>
                </a:solidFill>
                <a:ea typeface="Meiryo UI" panose="020B0604030504040204" pitchFamily="50" charset="-128"/>
              </a:rPr>
              <a:t>参考情報</a:t>
            </a:r>
          </a:p>
        </p:txBody>
      </p:sp>
      <p:sp>
        <p:nvSpPr>
          <p:cNvPr id="18" name="テキスト プレースホルダー 3"/>
          <p:cNvSpPr txBox="1">
            <a:spLocks/>
          </p:cNvSpPr>
          <p:nvPr/>
        </p:nvSpPr>
        <p:spPr>
          <a:xfrm>
            <a:off x="4736970" y="618622"/>
            <a:ext cx="8907600" cy="639762"/>
          </a:xfrm>
          <a:prstGeom prst="rect">
            <a:avLst/>
          </a:prstGeom>
        </p:spPr>
        <p:txBody>
          <a:bodyPr vert="horz" lIns="91440" tIns="45720" rIns="91440" bIns="45720" rtlCol="0" anchor="t" anchorCtr="0">
            <a:normAutofit/>
          </a:bodyPr>
          <a:lstStyle>
            <a:lvl1pPr marL="0" indent="0" algn="l" defTabSz="914400" rtl="0" eaLnBrk="1" latinLnBrk="0" hangingPunct="1">
              <a:spcBef>
                <a:spcPct val="20000"/>
              </a:spcBef>
              <a:buFont typeface="Arial" pitchFamily="34" charset="0"/>
              <a:buNone/>
              <a:defRPr kumimoji="1" sz="1600" b="0" kern="1200">
                <a:solidFill>
                  <a:schemeClr val="tx1"/>
                </a:solidFill>
                <a:latin typeface="+mn-lt"/>
                <a:ea typeface="Meiryo UI" panose="020B0604030504040204" pitchFamily="50" charset="-128"/>
                <a:cs typeface="+mn-cs"/>
              </a:defRPr>
            </a:lvl1pPr>
            <a:lvl2pPr marL="457200" indent="0" algn="l" defTabSz="914400" rtl="0" eaLnBrk="1" latinLnBrk="0" hangingPunct="1">
              <a:spcBef>
                <a:spcPct val="20000"/>
              </a:spcBef>
              <a:buFont typeface="Arial" pitchFamily="34" charset="0"/>
              <a:buNone/>
              <a:defRPr kumimoji="1" sz="2000" b="1" kern="1200">
                <a:solidFill>
                  <a:schemeClr val="tx1"/>
                </a:solidFill>
                <a:latin typeface="+mn-lt"/>
                <a:ea typeface="Meiryo UI" panose="020B0604030504040204" pitchFamily="50" charset="-128"/>
                <a:cs typeface="+mn-cs"/>
              </a:defRPr>
            </a:lvl2pPr>
            <a:lvl3pPr marL="914400" indent="0" algn="l" defTabSz="914400" rtl="0" eaLnBrk="1" latinLnBrk="0" hangingPunct="1">
              <a:spcBef>
                <a:spcPct val="20000"/>
              </a:spcBef>
              <a:buFont typeface="Arial" pitchFamily="34" charset="0"/>
              <a:buNone/>
              <a:defRPr kumimoji="1" sz="1800" b="1" kern="1200">
                <a:solidFill>
                  <a:schemeClr val="tx1"/>
                </a:solidFill>
                <a:latin typeface="+mn-lt"/>
                <a:ea typeface="Meiryo UI" panose="020B0604030504040204" pitchFamily="50" charset="-128"/>
                <a:cs typeface="+mn-cs"/>
              </a:defRPr>
            </a:lvl3pPr>
            <a:lvl4pPr marL="13716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4pPr>
            <a:lvl5pPr marL="18288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5pPr>
            <a:lvl6pPr marL="22860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9pPr>
          </a:lstStyle>
          <a:p>
            <a:r>
              <a:rPr lang="en-US" altLang="ja-JP" dirty="0" smtClean="0">
                <a:solidFill>
                  <a:srgbClr val="FF0000"/>
                </a:solidFill>
              </a:rPr>
              <a:t>※</a:t>
            </a:r>
            <a:r>
              <a:rPr lang="ja-JP" altLang="en-US" dirty="0" smtClean="0">
                <a:solidFill>
                  <a:srgbClr val="FF0000"/>
                </a:solidFill>
              </a:rPr>
              <a:t>　講習で使用する際には、動画のデータをリンクさせてください。</a:t>
            </a:r>
            <a:endParaRPr lang="en-US" altLang="ja-JP" dirty="0" smtClean="0">
              <a:solidFill>
                <a:srgbClr val="FF0000"/>
              </a:solidFill>
            </a:endParaRPr>
          </a:p>
          <a:p>
            <a:r>
              <a:rPr lang="ja-JP" altLang="en-US" dirty="0">
                <a:solidFill>
                  <a:srgbClr val="FF0000"/>
                </a:solidFill>
              </a:rPr>
              <a:t>　</a:t>
            </a:r>
            <a:r>
              <a:rPr lang="ja-JP" altLang="en-US" dirty="0" smtClean="0">
                <a:solidFill>
                  <a:srgbClr val="FF0000"/>
                </a:solidFill>
              </a:rPr>
              <a:t>　 </a:t>
            </a:r>
            <a:r>
              <a:rPr lang="ja-JP" altLang="en-US" dirty="0">
                <a:solidFill>
                  <a:srgbClr val="FF0000"/>
                </a:solidFill>
              </a:rPr>
              <a:t>動画</a:t>
            </a:r>
            <a:r>
              <a:rPr lang="ja-JP" altLang="en-US" dirty="0" smtClean="0">
                <a:solidFill>
                  <a:srgbClr val="FF0000"/>
                </a:solidFill>
              </a:rPr>
              <a:t>のデータは消防庁</a:t>
            </a:r>
            <a:r>
              <a:rPr lang="en-US" altLang="ja-JP" dirty="0" smtClean="0">
                <a:solidFill>
                  <a:srgbClr val="FF0000"/>
                </a:solidFill>
              </a:rPr>
              <a:t>HP</a:t>
            </a:r>
            <a:r>
              <a:rPr lang="ja-JP" altLang="en-US" dirty="0" smtClean="0">
                <a:solidFill>
                  <a:srgbClr val="FF0000"/>
                </a:solidFill>
              </a:rPr>
              <a:t>にあります。</a:t>
            </a:r>
            <a:endParaRPr lang="ja-JP" altLang="en-US" dirty="0">
              <a:solidFill>
                <a:srgbClr val="FF0000"/>
              </a:solidFill>
            </a:endParaRPr>
          </a:p>
        </p:txBody>
      </p:sp>
      <p:sp>
        <p:nvSpPr>
          <p:cNvPr id="19" name="テキスト プレースホルダー 3"/>
          <p:cNvSpPr txBox="1">
            <a:spLocks/>
          </p:cNvSpPr>
          <p:nvPr/>
        </p:nvSpPr>
        <p:spPr>
          <a:xfrm>
            <a:off x="653823" y="836640"/>
            <a:ext cx="8907600" cy="639762"/>
          </a:xfrm>
          <a:prstGeom prst="rect">
            <a:avLst/>
          </a:prstGeom>
        </p:spPr>
        <p:txBody>
          <a:bodyPr vert="horz" lIns="91440" tIns="45720" rIns="91440" bIns="45720" rtlCol="0" anchor="t" anchorCtr="0">
            <a:normAutofit/>
          </a:bodyPr>
          <a:lstStyle>
            <a:lvl1pPr marL="0" indent="0" algn="l" defTabSz="914400" rtl="0" eaLnBrk="1" latinLnBrk="0" hangingPunct="1">
              <a:spcBef>
                <a:spcPct val="20000"/>
              </a:spcBef>
              <a:buFont typeface="Arial" pitchFamily="34" charset="0"/>
              <a:buNone/>
              <a:defRPr kumimoji="1" sz="1600" b="0" kern="1200">
                <a:solidFill>
                  <a:schemeClr val="tx1"/>
                </a:solidFill>
                <a:latin typeface="+mn-lt"/>
                <a:ea typeface="Meiryo UI" panose="020B0604030504040204" pitchFamily="50" charset="-128"/>
                <a:cs typeface="+mn-cs"/>
              </a:defRPr>
            </a:lvl1pPr>
            <a:lvl2pPr marL="457200" indent="0" algn="l" defTabSz="914400" rtl="0" eaLnBrk="1" latinLnBrk="0" hangingPunct="1">
              <a:spcBef>
                <a:spcPct val="20000"/>
              </a:spcBef>
              <a:buFont typeface="Arial" pitchFamily="34" charset="0"/>
              <a:buNone/>
              <a:defRPr kumimoji="1" sz="2000" b="1" kern="1200">
                <a:solidFill>
                  <a:schemeClr val="tx1"/>
                </a:solidFill>
                <a:latin typeface="+mn-lt"/>
                <a:ea typeface="Meiryo UI" panose="020B0604030504040204" pitchFamily="50" charset="-128"/>
                <a:cs typeface="+mn-cs"/>
              </a:defRPr>
            </a:lvl2pPr>
            <a:lvl3pPr marL="914400" indent="0" algn="l" defTabSz="914400" rtl="0" eaLnBrk="1" latinLnBrk="0" hangingPunct="1">
              <a:spcBef>
                <a:spcPct val="20000"/>
              </a:spcBef>
              <a:buFont typeface="Arial" pitchFamily="34" charset="0"/>
              <a:buNone/>
              <a:defRPr kumimoji="1" sz="1800" b="1" kern="1200">
                <a:solidFill>
                  <a:schemeClr val="tx1"/>
                </a:solidFill>
                <a:latin typeface="+mn-lt"/>
                <a:ea typeface="Meiryo UI" panose="020B0604030504040204" pitchFamily="50" charset="-128"/>
                <a:cs typeface="+mn-cs"/>
              </a:defRPr>
            </a:lvl3pPr>
            <a:lvl4pPr marL="13716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4pPr>
            <a:lvl5pPr marL="18288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5pPr>
            <a:lvl6pPr marL="22860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9pPr>
          </a:lstStyle>
          <a:p>
            <a:r>
              <a:rPr lang="ja-JP" altLang="en-US" sz="1800" dirty="0" smtClean="0">
                <a:solidFill>
                  <a:srgbClr val="000000"/>
                </a:solidFill>
              </a:rPr>
              <a:t>① 動画（６分版）</a:t>
            </a:r>
            <a:endParaRPr lang="ja-JP" altLang="en-US" dirty="0"/>
          </a:p>
        </p:txBody>
      </p:sp>
      <p:pic>
        <p:nvPicPr>
          <p:cNvPr id="14" name="図 13"/>
          <p:cNvPicPr/>
          <p:nvPr/>
        </p:nvPicPr>
        <p:blipFill>
          <a:blip r:embed="rId3" cstate="print">
            <a:extLst>
              <a:ext uri="{28A0092B-C50C-407E-A947-70E740481C1C}">
                <a14:useLocalDpi xmlns:a14="http://schemas.microsoft.com/office/drawing/2010/main" val="0"/>
              </a:ext>
            </a:extLst>
          </a:blip>
          <a:stretch>
            <a:fillRect/>
          </a:stretch>
        </p:blipFill>
        <p:spPr>
          <a:xfrm>
            <a:off x="1570758" y="1932507"/>
            <a:ext cx="6755885" cy="3754836"/>
          </a:xfrm>
          <a:prstGeom prst="rect">
            <a:avLst/>
          </a:prstGeom>
          <a:ln>
            <a:noFill/>
          </a:ln>
          <a:effectLst>
            <a:outerShdw blurRad="292100" dist="139700" dir="2700000" algn="tl" rotWithShape="0">
              <a:srgbClr val="333333">
                <a:alpha val="65000"/>
              </a:srgbClr>
            </a:outerShdw>
          </a:effectLst>
        </p:spPr>
      </p:pic>
      <p:sp>
        <p:nvSpPr>
          <p:cNvPr id="2" name="動作設定ボタン : 進む/次へ 1">
            <a:hlinkClick r:id="" action="ppaction://hlinkshowjump?jump=nextslide" highlightClick="1"/>
          </p:cNvPr>
          <p:cNvSpPr/>
          <p:nvPr/>
        </p:nvSpPr>
        <p:spPr>
          <a:xfrm>
            <a:off x="4456060" y="3573020"/>
            <a:ext cx="720100" cy="792110"/>
          </a:xfrm>
          <a:prstGeom prst="actionButtonForwardNex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23823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idx="1"/>
          </p:nvPr>
        </p:nvSpPr>
        <p:spPr/>
        <p:txBody>
          <a:bodyPr/>
          <a:lstStyle/>
          <a:p>
            <a:pPr lvl="0"/>
            <a:endParaRPr lang="ja-JP" altLang="ja-JP" b="1" dirty="0"/>
          </a:p>
          <a:p>
            <a:endParaRPr kumimoji="1" lang="ja-JP" altLang="en-US" dirty="0"/>
          </a:p>
        </p:txBody>
      </p:sp>
      <p:sp>
        <p:nvSpPr>
          <p:cNvPr id="6" name="テキスト プレースホルダー 3"/>
          <p:cNvSpPr>
            <a:spLocks noGrp="1"/>
          </p:cNvSpPr>
          <p:nvPr>
            <p:ph type="body" idx="11"/>
          </p:nvPr>
        </p:nvSpPr>
        <p:spPr>
          <a:xfrm>
            <a:off x="623572" y="736223"/>
            <a:ext cx="8907600" cy="639762"/>
          </a:xfrm>
        </p:spPr>
        <p:txBody>
          <a:bodyPr/>
          <a:lstStyle/>
          <a:p>
            <a:r>
              <a:rPr lang="ja-JP" altLang="en-US" sz="1800" dirty="0">
                <a:solidFill>
                  <a:srgbClr val="000000"/>
                </a:solidFill>
              </a:rPr>
              <a:t>② 動画（</a:t>
            </a:r>
            <a:r>
              <a:rPr lang="en-US" altLang="ja-JP" sz="1800" dirty="0">
                <a:solidFill>
                  <a:srgbClr val="000000"/>
                </a:solidFill>
              </a:rPr>
              <a:t>15</a:t>
            </a:r>
            <a:r>
              <a:rPr lang="ja-JP" altLang="en-US" sz="1800" dirty="0">
                <a:solidFill>
                  <a:srgbClr val="000000"/>
                </a:solidFill>
              </a:rPr>
              <a:t>秒版）</a:t>
            </a:r>
            <a:endParaRPr kumimoji="1" lang="ja-JP" altLang="en-US" dirty="0"/>
          </a:p>
        </p:txBody>
      </p:sp>
      <p:sp>
        <p:nvSpPr>
          <p:cNvPr id="8" name="正方形/長方形 7"/>
          <p:cNvSpPr/>
          <p:nvPr/>
        </p:nvSpPr>
        <p:spPr>
          <a:xfrm>
            <a:off x="1320551" y="119469"/>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ja-JP" sz="2400" b="1" dirty="0">
                <a:ea typeface="Meiryo UI" panose="020B0604030504040204" pitchFamily="50" charset="-128"/>
              </a:rPr>
              <a:t>緊急度</a:t>
            </a:r>
            <a:r>
              <a:rPr lang="ja-JP" altLang="en-US" sz="2400" b="1" dirty="0">
                <a:ea typeface="Meiryo UI" panose="020B0604030504040204" pitchFamily="50" charset="-128"/>
              </a:rPr>
              <a:t>判定体系をより知っていただくために</a:t>
            </a:r>
            <a:endParaRPr lang="ja-JP" altLang="en-US" sz="2400" b="1" dirty="0">
              <a:solidFill>
                <a:schemeClr val="tx2">
                  <a:lumMod val="75000"/>
                </a:schemeClr>
              </a:solidFill>
              <a:ea typeface="Meiryo UI" panose="020B0604030504040204" pitchFamily="50" charset="-128"/>
            </a:endParaRPr>
          </a:p>
        </p:txBody>
      </p:sp>
      <p:sp>
        <p:nvSpPr>
          <p:cNvPr id="9" name="円/楕円 8"/>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0" name="直線コネクタ 9"/>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1" name="円/楕円 10"/>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2" name="正方形/長方形 11"/>
          <p:cNvSpPr/>
          <p:nvPr/>
        </p:nvSpPr>
        <p:spPr>
          <a:xfrm>
            <a:off x="342481" y="95402"/>
            <a:ext cx="1620957" cy="523220"/>
          </a:xfrm>
          <a:prstGeom prst="rect">
            <a:avLst/>
          </a:prstGeom>
        </p:spPr>
        <p:txBody>
          <a:bodyPr wrap="none">
            <a:spAutoFit/>
          </a:bodyPr>
          <a:lstStyle/>
          <a:p>
            <a:r>
              <a:rPr lang="ja-JP" altLang="en-US" sz="2800" b="1" dirty="0">
                <a:ln w="3175">
                  <a:noFill/>
                </a:ln>
                <a:solidFill>
                  <a:schemeClr val="tx2">
                    <a:lumMod val="75000"/>
                  </a:schemeClr>
                </a:solidFill>
                <a:ea typeface="Meiryo UI" panose="020B0604030504040204" pitchFamily="50" charset="-128"/>
              </a:rPr>
              <a:t>参考情報</a:t>
            </a:r>
          </a:p>
        </p:txBody>
      </p:sp>
      <p:sp>
        <p:nvSpPr>
          <p:cNvPr id="13" name="コンテンツ プレースホルダー 3"/>
          <p:cNvSpPr txBox="1">
            <a:spLocks/>
          </p:cNvSpPr>
          <p:nvPr/>
        </p:nvSpPr>
        <p:spPr>
          <a:xfrm>
            <a:off x="495300" y="1911927"/>
            <a:ext cx="8906802" cy="45174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eiryo UI" panose="020B0604030504040204" pitchFamily="50" charset="-128"/>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eiryo UI" panose="020B0604030504040204" pitchFamily="50" charset="-128"/>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eiryo UI" panose="020B0604030504040204" pitchFamily="50" charset="-128"/>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eiryo UI" panose="020B0604030504040204" pitchFamily="50" charset="-128"/>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eiryo UI" panose="020B0604030504040204"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endParaRPr lang="ja-JP" altLang="ja-JP" b="1" smtClean="0"/>
          </a:p>
          <a:p>
            <a:endParaRPr lang="ja-JP" altLang="en-US" dirty="0"/>
          </a:p>
        </p:txBody>
      </p:sp>
      <p:cxnSp>
        <p:nvCxnSpPr>
          <p:cNvPr id="15" name="直線コネクタ 14"/>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20" name="テキスト プレースホルダー 3"/>
          <p:cNvSpPr txBox="1">
            <a:spLocks/>
          </p:cNvSpPr>
          <p:nvPr/>
        </p:nvSpPr>
        <p:spPr>
          <a:xfrm>
            <a:off x="4736970" y="618622"/>
            <a:ext cx="8907600" cy="639762"/>
          </a:xfrm>
          <a:prstGeom prst="rect">
            <a:avLst/>
          </a:prstGeom>
        </p:spPr>
        <p:txBody>
          <a:bodyPr vert="horz" lIns="91440" tIns="45720" rIns="91440" bIns="45720" rtlCol="0" anchor="t" anchorCtr="0">
            <a:normAutofit/>
          </a:bodyPr>
          <a:lstStyle>
            <a:lvl1pPr marL="0" indent="0" algn="l" defTabSz="914400" rtl="0" eaLnBrk="1" latinLnBrk="0" hangingPunct="1">
              <a:spcBef>
                <a:spcPct val="20000"/>
              </a:spcBef>
              <a:buFont typeface="Arial" pitchFamily="34" charset="0"/>
              <a:buNone/>
              <a:defRPr kumimoji="1" sz="1600" b="0" kern="1200">
                <a:solidFill>
                  <a:schemeClr val="tx1"/>
                </a:solidFill>
                <a:latin typeface="+mn-lt"/>
                <a:ea typeface="Meiryo UI" panose="020B0604030504040204" pitchFamily="50" charset="-128"/>
                <a:cs typeface="+mn-cs"/>
              </a:defRPr>
            </a:lvl1pPr>
            <a:lvl2pPr marL="457200" indent="0" algn="l" defTabSz="914400" rtl="0" eaLnBrk="1" latinLnBrk="0" hangingPunct="1">
              <a:spcBef>
                <a:spcPct val="20000"/>
              </a:spcBef>
              <a:buFont typeface="Arial" pitchFamily="34" charset="0"/>
              <a:buNone/>
              <a:defRPr kumimoji="1" sz="2000" b="1" kern="1200">
                <a:solidFill>
                  <a:schemeClr val="tx1"/>
                </a:solidFill>
                <a:latin typeface="+mn-lt"/>
                <a:ea typeface="Meiryo UI" panose="020B0604030504040204" pitchFamily="50" charset="-128"/>
                <a:cs typeface="+mn-cs"/>
              </a:defRPr>
            </a:lvl2pPr>
            <a:lvl3pPr marL="914400" indent="0" algn="l" defTabSz="914400" rtl="0" eaLnBrk="1" latinLnBrk="0" hangingPunct="1">
              <a:spcBef>
                <a:spcPct val="20000"/>
              </a:spcBef>
              <a:buFont typeface="Arial" pitchFamily="34" charset="0"/>
              <a:buNone/>
              <a:defRPr kumimoji="1" sz="1800" b="1" kern="1200">
                <a:solidFill>
                  <a:schemeClr val="tx1"/>
                </a:solidFill>
                <a:latin typeface="+mn-lt"/>
                <a:ea typeface="Meiryo UI" panose="020B0604030504040204" pitchFamily="50" charset="-128"/>
                <a:cs typeface="+mn-cs"/>
              </a:defRPr>
            </a:lvl3pPr>
            <a:lvl4pPr marL="13716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4pPr>
            <a:lvl5pPr marL="18288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5pPr>
            <a:lvl6pPr marL="22860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9pPr>
          </a:lstStyle>
          <a:p>
            <a:r>
              <a:rPr lang="en-US" altLang="ja-JP" dirty="0" smtClean="0">
                <a:solidFill>
                  <a:srgbClr val="FF0000"/>
                </a:solidFill>
              </a:rPr>
              <a:t>※</a:t>
            </a:r>
            <a:r>
              <a:rPr lang="ja-JP" altLang="en-US" dirty="0" smtClean="0">
                <a:solidFill>
                  <a:srgbClr val="FF0000"/>
                </a:solidFill>
              </a:rPr>
              <a:t>　講習で使用する際には、動画のデータをリンクさせてください。</a:t>
            </a:r>
            <a:endParaRPr lang="en-US" altLang="ja-JP" dirty="0" smtClean="0">
              <a:solidFill>
                <a:srgbClr val="FF0000"/>
              </a:solidFill>
            </a:endParaRPr>
          </a:p>
          <a:p>
            <a:r>
              <a:rPr lang="ja-JP" altLang="en-US" dirty="0">
                <a:solidFill>
                  <a:srgbClr val="FF0000"/>
                </a:solidFill>
              </a:rPr>
              <a:t>　</a:t>
            </a:r>
            <a:r>
              <a:rPr lang="ja-JP" altLang="en-US" dirty="0" smtClean="0">
                <a:solidFill>
                  <a:srgbClr val="FF0000"/>
                </a:solidFill>
              </a:rPr>
              <a:t>　 </a:t>
            </a:r>
            <a:r>
              <a:rPr lang="ja-JP" altLang="en-US" dirty="0">
                <a:solidFill>
                  <a:srgbClr val="FF0000"/>
                </a:solidFill>
              </a:rPr>
              <a:t>動画</a:t>
            </a:r>
            <a:r>
              <a:rPr lang="ja-JP" altLang="en-US" dirty="0" smtClean="0">
                <a:solidFill>
                  <a:srgbClr val="FF0000"/>
                </a:solidFill>
              </a:rPr>
              <a:t>のデータは消防庁</a:t>
            </a:r>
            <a:r>
              <a:rPr lang="en-US" altLang="ja-JP" dirty="0" smtClean="0">
                <a:solidFill>
                  <a:srgbClr val="FF0000"/>
                </a:solidFill>
              </a:rPr>
              <a:t>HP</a:t>
            </a:r>
            <a:r>
              <a:rPr lang="ja-JP" altLang="en-US" dirty="0" smtClean="0">
                <a:solidFill>
                  <a:srgbClr val="FF0000"/>
                </a:solidFill>
              </a:rPr>
              <a:t>にあります。</a:t>
            </a:r>
            <a:endParaRPr lang="ja-JP" altLang="en-US" dirty="0">
              <a:solidFill>
                <a:srgbClr val="FF0000"/>
              </a:solidFill>
            </a:endParaRPr>
          </a:p>
        </p:txBody>
      </p:sp>
      <p:sp>
        <p:nvSpPr>
          <p:cNvPr id="18" name="動作設定ボタン : 進む/次へ 17">
            <a:hlinkClick r:id="" action="ppaction://hlinkshowjump?jump=nextslide" highlightClick="1"/>
          </p:cNvPr>
          <p:cNvSpPr/>
          <p:nvPr/>
        </p:nvSpPr>
        <p:spPr>
          <a:xfrm>
            <a:off x="4603286" y="2932397"/>
            <a:ext cx="720100" cy="792110"/>
          </a:xfrm>
          <a:prstGeom prst="actionButtonForwardNex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4" name="図 23"/>
          <p:cNvPicPr>
            <a:picLocks noChangeAspect="1"/>
          </p:cNvPicPr>
          <p:nvPr/>
        </p:nvPicPr>
        <p:blipFill>
          <a:blip r:embed="rId3"/>
          <a:stretch>
            <a:fillRect/>
          </a:stretch>
        </p:blipFill>
        <p:spPr>
          <a:xfrm>
            <a:off x="1632300" y="1884111"/>
            <a:ext cx="6662072" cy="3726863"/>
          </a:xfrm>
          <a:prstGeom prst="rect">
            <a:avLst/>
          </a:prstGeom>
        </p:spPr>
      </p:pic>
      <p:sp>
        <p:nvSpPr>
          <p:cNvPr id="25" name="動作設定ボタン : 進む/次へ 24">
            <a:hlinkClick r:id="" action="ppaction://hlinkshowjump?jump=nextslide" highlightClick="1"/>
          </p:cNvPr>
          <p:cNvSpPr/>
          <p:nvPr/>
        </p:nvSpPr>
        <p:spPr>
          <a:xfrm>
            <a:off x="4588651" y="3140960"/>
            <a:ext cx="720100" cy="792110"/>
          </a:xfrm>
          <a:prstGeom prst="actionButtonForwardNex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38754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3"/>
          <p:cNvSpPr>
            <a:spLocks noGrp="1"/>
          </p:cNvSpPr>
          <p:nvPr>
            <p:ph type="body" idx="11"/>
          </p:nvPr>
        </p:nvSpPr>
        <p:spPr>
          <a:xfrm>
            <a:off x="419823" y="836640"/>
            <a:ext cx="8907600" cy="639762"/>
          </a:xfrm>
        </p:spPr>
        <p:txBody>
          <a:bodyPr/>
          <a:lstStyle/>
          <a:p>
            <a:pPr marL="285750" indent="-285750">
              <a:buFont typeface="Wingdings" panose="05000000000000000000" pitchFamily="2" charset="2"/>
              <a:buChar char="ü"/>
            </a:pPr>
            <a:r>
              <a:rPr lang="ja-JP" altLang="en-US" sz="1800" dirty="0">
                <a:solidFill>
                  <a:srgbClr val="000000"/>
                </a:solidFill>
              </a:rPr>
              <a:t>③その他　紙芝居、短編アニメ、小冊子を作りました。</a:t>
            </a:r>
            <a:endParaRPr kumimoji="1" lang="ja-JP" altLang="en-US" dirty="0"/>
          </a:p>
        </p:txBody>
      </p:sp>
      <p:sp>
        <p:nvSpPr>
          <p:cNvPr id="8" name="正方形/長方形 7"/>
          <p:cNvSpPr/>
          <p:nvPr/>
        </p:nvSpPr>
        <p:spPr>
          <a:xfrm>
            <a:off x="1301013" y="101106"/>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ja-JP" sz="2400" b="1" dirty="0">
                <a:ea typeface="Meiryo UI" panose="020B0604030504040204" pitchFamily="50" charset="-128"/>
              </a:rPr>
              <a:t>緊急度</a:t>
            </a:r>
            <a:r>
              <a:rPr lang="ja-JP" altLang="en-US" sz="2400" b="1" dirty="0">
                <a:ea typeface="Meiryo UI" panose="020B0604030504040204" pitchFamily="50" charset="-128"/>
              </a:rPr>
              <a:t>判定体系をより知っていただくため</a:t>
            </a:r>
            <a:r>
              <a:rPr lang="ja-JP" altLang="en-US" sz="2400" b="1" dirty="0" smtClean="0">
                <a:ea typeface="Meiryo UI" panose="020B0604030504040204" pitchFamily="50" charset="-128"/>
              </a:rPr>
              <a:t>に</a:t>
            </a:r>
            <a:endParaRPr lang="ja-JP" altLang="en-US" sz="2400" b="1" dirty="0">
              <a:solidFill>
                <a:schemeClr val="tx2">
                  <a:lumMod val="75000"/>
                </a:schemeClr>
              </a:solidFill>
              <a:ea typeface="Meiryo UI" panose="020B0604030504040204" pitchFamily="50" charset="-128"/>
            </a:endParaRPr>
          </a:p>
        </p:txBody>
      </p:sp>
      <p:sp>
        <p:nvSpPr>
          <p:cNvPr id="9" name="円/楕円 8"/>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0" name="直線コネクタ 9"/>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1" name="円/楕円 10"/>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2" name="正方形/長方形 11"/>
          <p:cNvSpPr/>
          <p:nvPr/>
        </p:nvSpPr>
        <p:spPr>
          <a:xfrm>
            <a:off x="342481" y="95402"/>
            <a:ext cx="1620957" cy="523220"/>
          </a:xfrm>
          <a:prstGeom prst="rect">
            <a:avLst/>
          </a:prstGeom>
        </p:spPr>
        <p:txBody>
          <a:bodyPr wrap="none">
            <a:spAutoFit/>
          </a:bodyPr>
          <a:lstStyle/>
          <a:p>
            <a:r>
              <a:rPr lang="ja-JP" altLang="en-US" sz="2800" b="1" dirty="0" smtClean="0">
                <a:ln w="3175">
                  <a:noFill/>
                </a:ln>
                <a:solidFill>
                  <a:schemeClr val="tx2">
                    <a:lumMod val="75000"/>
                  </a:schemeClr>
                </a:solidFill>
                <a:ea typeface="Meiryo UI" panose="020B0604030504040204" pitchFamily="50" charset="-128"/>
              </a:rPr>
              <a:t>参考情報</a:t>
            </a:r>
            <a:endParaRPr lang="ja-JP" altLang="en-US" sz="2800" b="1" dirty="0">
              <a:ln w="3175">
                <a:noFill/>
              </a:ln>
              <a:solidFill>
                <a:schemeClr val="tx2">
                  <a:lumMod val="75000"/>
                </a:schemeClr>
              </a:solidFill>
              <a:ea typeface="Meiryo UI" panose="020B0604030504040204" pitchFamily="50" charset="-128"/>
            </a:endParaRPr>
          </a:p>
        </p:txBody>
      </p:sp>
      <p:sp>
        <p:nvSpPr>
          <p:cNvPr id="15" name="テキスト プレースホルダー 3"/>
          <p:cNvSpPr txBox="1">
            <a:spLocks/>
          </p:cNvSpPr>
          <p:nvPr/>
        </p:nvSpPr>
        <p:spPr>
          <a:xfrm>
            <a:off x="1556739" y="1452889"/>
            <a:ext cx="1152160" cy="639762"/>
          </a:xfrm>
          <a:prstGeom prst="rect">
            <a:avLst/>
          </a:prstGeom>
        </p:spPr>
        <p:txBody>
          <a:bodyPr vert="horz" lIns="91440" tIns="45720" rIns="91440" bIns="45720" rtlCol="0" anchor="t" anchorCtr="0">
            <a:normAutofit/>
          </a:bodyPr>
          <a:lstStyle>
            <a:lvl1pPr marL="0" indent="0" algn="l" defTabSz="914400" rtl="0" eaLnBrk="1" latinLnBrk="0" hangingPunct="1">
              <a:spcBef>
                <a:spcPct val="20000"/>
              </a:spcBef>
              <a:buFont typeface="Arial" pitchFamily="34" charset="0"/>
              <a:buNone/>
              <a:defRPr kumimoji="1" sz="1600" b="0" kern="1200">
                <a:solidFill>
                  <a:schemeClr val="tx1"/>
                </a:solidFill>
                <a:latin typeface="+mn-lt"/>
                <a:ea typeface="Meiryo UI" panose="020B0604030504040204" pitchFamily="50" charset="-128"/>
                <a:cs typeface="+mn-cs"/>
              </a:defRPr>
            </a:lvl1pPr>
            <a:lvl2pPr marL="457200" indent="0" algn="l" defTabSz="914400" rtl="0" eaLnBrk="1" latinLnBrk="0" hangingPunct="1">
              <a:spcBef>
                <a:spcPct val="20000"/>
              </a:spcBef>
              <a:buFont typeface="Arial" pitchFamily="34" charset="0"/>
              <a:buNone/>
              <a:defRPr kumimoji="1" sz="2000" b="1" kern="1200">
                <a:solidFill>
                  <a:schemeClr val="tx1"/>
                </a:solidFill>
                <a:latin typeface="+mn-lt"/>
                <a:ea typeface="Meiryo UI" panose="020B0604030504040204" pitchFamily="50" charset="-128"/>
                <a:cs typeface="+mn-cs"/>
              </a:defRPr>
            </a:lvl2pPr>
            <a:lvl3pPr marL="914400" indent="0" algn="l" defTabSz="914400" rtl="0" eaLnBrk="1" latinLnBrk="0" hangingPunct="1">
              <a:spcBef>
                <a:spcPct val="20000"/>
              </a:spcBef>
              <a:buFont typeface="Arial" pitchFamily="34" charset="0"/>
              <a:buNone/>
              <a:defRPr kumimoji="1" sz="1800" b="1" kern="1200">
                <a:solidFill>
                  <a:schemeClr val="tx1"/>
                </a:solidFill>
                <a:latin typeface="+mn-lt"/>
                <a:ea typeface="Meiryo UI" panose="020B0604030504040204" pitchFamily="50" charset="-128"/>
                <a:cs typeface="+mn-cs"/>
              </a:defRPr>
            </a:lvl3pPr>
            <a:lvl4pPr marL="13716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4pPr>
            <a:lvl5pPr marL="18288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5pPr>
            <a:lvl6pPr marL="22860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9pPr>
          </a:lstStyle>
          <a:p>
            <a:r>
              <a:rPr lang="ja-JP" altLang="en-US" sz="1800" dirty="0" smtClean="0">
                <a:solidFill>
                  <a:srgbClr val="000000"/>
                </a:solidFill>
              </a:rPr>
              <a:t>紙芝居</a:t>
            </a:r>
            <a:endParaRPr lang="ja-JP" altLang="en-US" dirty="0"/>
          </a:p>
        </p:txBody>
      </p:sp>
      <p:sp>
        <p:nvSpPr>
          <p:cNvPr id="16" name="テキスト プレースホルダー 3"/>
          <p:cNvSpPr txBox="1">
            <a:spLocks/>
          </p:cNvSpPr>
          <p:nvPr/>
        </p:nvSpPr>
        <p:spPr>
          <a:xfrm>
            <a:off x="7673690" y="1434356"/>
            <a:ext cx="2232310" cy="639762"/>
          </a:xfrm>
          <a:prstGeom prst="rect">
            <a:avLst/>
          </a:prstGeom>
        </p:spPr>
        <p:txBody>
          <a:bodyPr vert="horz" lIns="91440" tIns="45720" rIns="91440" bIns="45720" rtlCol="0" anchor="t" anchorCtr="0">
            <a:noAutofit/>
          </a:bodyPr>
          <a:lstStyle>
            <a:lvl1pPr marL="0" indent="0" algn="l" defTabSz="914400" rtl="0" eaLnBrk="1" latinLnBrk="0" hangingPunct="1">
              <a:spcBef>
                <a:spcPct val="20000"/>
              </a:spcBef>
              <a:buFont typeface="Arial" pitchFamily="34" charset="0"/>
              <a:buNone/>
              <a:defRPr kumimoji="1" sz="1600" b="0" kern="1200">
                <a:solidFill>
                  <a:schemeClr val="tx1"/>
                </a:solidFill>
                <a:latin typeface="+mn-lt"/>
                <a:ea typeface="Meiryo UI" panose="020B0604030504040204" pitchFamily="50" charset="-128"/>
                <a:cs typeface="+mn-cs"/>
              </a:defRPr>
            </a:lvl1pPr>
            <a:lvl2pPr marL="457200" indent="0" algn="l" defTabSz="914400" rtl="0" eaLnBrk="1" latinLnBrk="0" hangingPunct="1">
              <a:spcBef>
                <a:spcPct val="20000"/>
              </a:spcBef>
              <a:buFont typeface="Arial" pitchFamily="34" charset="0"/>
              <a:buNone/>
              <a:defRPr kumimoji="1" sz="2000" b="1" kern="1200">
                <a:solidFill>
                  <a:schemeClr val="tx1"/>
                </a:solidFill>
                <a:latin typeface="+mn-lt"/>
                <a:ea typeface="Meiryo UI" panose="020B0604030504040204" pitchFamily="50" charset="-128"/>
                <a:cs typeface="+mn-cs"/>
              </a:defRPr>
            </a:lvl2pPr>
            <a:lvl3pPr marL="914400" indent="0" algn="l" defTabSz="914400" rtl="0" eaLnBrk="1" latinLnBrk="0" hangingPunct="1">
              <a:spcBef>
                <a:spcPct val="20000"/>
              </a:spcBef>
              <a:buFont typeface="Arial" pitchFamily="34" charset="0"/>
              <a:buNone/>
              <a:defRPr kumimoji="1" sz="1800" b="1" kern="1200">
                <a:solidFill>
                  <a:schemeClr val="tx1"/>
                </a:solidFill>
                <a:latin typeface="+mn-lt"/>
                <a:ea typeface="Meiryo UI" panose="020B0604030504040204" pitchFamily="50" charset="-128"/>
                <a:cs typeface="+mn-cs"/>
              </a:defRPr>
            </a:lvl3pPr>
            <a:lvl4pPr marL="13716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4pPr>
            <a:lvl5pPr marL="18288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5pPr>
            <a:lvl6pPr marL="22860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9pPr>
          </a:lstStyle>
          <a:p>
            <a:r>
              <a:rPr lang="ja-JP" altLang="en-US" sz="2000" dirty="0" smtClean="0"/>
              <a:t>小冊子</a:t>
            </a:r>
            <a:endParaRPr lang="ja-JP" altLang="en-US" sz="2000" dirty="0"/>
          </a:p>
        </p:txBody>
      </p:sp>
      <p:sp>
        <p:nvSpPr>
          <p:cNvPr id="13" name="テキスト プレースホルダー 3"/>
          <p:cNvSpPr txBox="1">
            <a:spLocks/>
          </p:cNvSpPr>
          <p:nvPr/>
        </p:nvSpPr>
        <p:spPr>
          <a:xfrm>
            <a:off x="4021818" y="3458143"/>
            <a:ext cx="2232310" cy="639762"/>
          </a:xfrm>
          <a:prstGeom prst="rect">
            <a:avLst/>
          </a:prstGeom>
        </p:spPr>
        <p:txBody>
          <a:bodyPr vert="horz" lIns="91440" tIns="45720" rIns="91440" bIns="45720" rtlCol="0" anchor="t" anchorCtr="0">
            <a:noAutofit/>
          </a:bodyPr>
          <a:lstStyle>
            <a:lvl1pPr marL="0" indent="0" algn="l" defTabSz="914400" rtl="0" eaLnBrk="1" latinLnBrk="0" hangingPunct="1">
              <a:spcBef>
                <a:spcPct val="20000"/>
              </a:spcBef>
              <a:buFont typeface="Arial" pitchFamily="34" charset="0"/>
              <a:buNone/>
              <a:defRPr kumimoji="1" sz="1600" b="0" kern="1200">
                <a:solidFill>
                  <a:schemeClr val="tx1"/>
                </a:solidFill>
                <a:latin typeface="+mn-lt"/>
                <a:ea typeface="Meiryo UI" panose="020B0604030504040204" pitchFamily="50" charset="-128"/>
                <a:cs typeface="+mn-cs"/>
              </a:defRPr>
            </a:lvl1pPr>
            <a:lvl2pPr marL="457200" indent="0" algn="l" defTabSz="914400" rtl="0" eaLnBrk="1" latinLnBrk="0" hangingPunct="1">
              <a:spcBef>
                <a:spcPct val="20000"/>
              </a:spcBef>
              <a:buFont typeface="Arial" pitchFamily="34" charset="0"/>
              <a:buNone/>
              <a:defRPr kumimoji="1" sz="2000" b="1" kern="1200">
                <a:solidFill>
                  <a:schemeClr val="tx1"/>
                </a:solidFill>
                <a:latin typeface="+mn-lt"/>
                <a:ea typeface="Meiryo UI" panose="020B0604030504040204" pitchFamily="50" charset="-128"/>
                <a:cs typeface="+mn-cs"/>
              </a:defRPr>
            </a:lvl2pPr>
            <a:lvl3pPr marL="914400" indent="0" algn="l" defTabSz="914400" rtl="0" eaLnBrk="1" latinLnBrk="0" hangingPunct="1">
              <a:spcBef>
                <a:spcPct val="20000"/>
              </a:spcBef>
              <a:buFont typeface="Arial" pitchFamily="34" charset="0"/>
              <a:buNone/>
              <a:defRPr kumimoji="1" sz="1800" b="1" kern="1200">
                <a:solidFill>
                  <a:schemeClr val="tx1"/>
                </a:solidFill>
                <a:latin typeface="+mn-lt"/>
                <a:ea typeface="Meiryo UI" panose="020B0604030504040204" pitchFamily="50" charset="-128"/>
                <a:cs typeface="+mn-cs"/>
              </a:defRPr>
            </a:lvl3pPr>
            <a:lvl4pPr marL="13716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4pPr>
            <a:lvl5pPr marL="1828800" indent="0" algn="l" defTabSz="914400" rtl="0" eaLnBrk="1" latinLnBrk="0" hangingPunct="1">
              <a:spcBef>
                <a:spcPct val="20000"/>
              </a:spcBef>
              <a:buFont typeface="Arial" pitchFamily="34" charset="0"/>
              <a:buNone/>
              <a:defRPr kumimoji="1" sz="1600" b="1" kern="1200">
                <a:solidFill>
                  <a:schemeClr val="tx1"/>
                </a:solidFill>
                <a:latin typeface="+mn-lt"/>
                <a:ea typeface="Meiryo UI" panose="020B0604030504040204" pitchFamily="50" charset="-128"/>
                <a:cs typeface="+mn-cs"/>
              </a:defRPr>
            </a:lvl5pPr>
            <a:lvl6pPr marL="22860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kumimoji="1" sz="1600" b="1" kern="1200">
                <a:solidFill>
                  <a:schemeClr val="tx1"/>
                </a:solidFill>
                <a:latin typeface="+mn-lt"/>
                <a:ea typeface="+mn-ea"/>
                <a:cs typeface="+mn-cs"/>
              </a:defRPr>
            </a:lvl9pPr>
          </a:lstStyle>
          <a:p>
            <a:r>
              <a:rPr lang="ja-JP" altLang="en-US" sz="2000" dirty="0">
                <a:solidFill>
                  <a:srgbClr val="000000"/>
                </a:solidFill>
              </a:rPr>
              <a:t>短編</a:t>
            </a:r>
            <a:r>
              <a:rPr lang="ja-JP" altLang="en-US" sz="2000" dirty="0" smtClean="0">
                <a:solidFill>
                  <a:srgbClr val="000000"/>
                </a:solidFill>
              </a:rPr>
              <a:t>アニメ－ション</a:t>
            </a:r>
            <a:endParaRPr lang="ja-JP" altLang="en-US" sz="2000" dirty="0"/>
          </a:p>
        </p:txBody>
      </p:sp>
      <p:pic>
        <p:nvPicPr>
          <p:cNvPr id="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4585" y="1823713"/>
            <a:ext cx="2734189" cy="17100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9" name="図 18"/>
          <p:cNvPicPr/>
          <p:nvPr/>
        </p:nvPicPr>
        <p:blipFill>
          <a:blip r:embed="rId4" cstate="print">
            <a:extLst>
              <a:ext uri="{28A0092B-C50C-407E-A947-70E740481C1C}">
                <a14:useLocalDpi xmlns:a14="http://schemas.microsoft.com/office/drawing/2010/main" val="0"/>
              </a:ext>
            </a:extLst>
          </a:blip>
          <a:stretch>
            <a:fillRect/>
          </a:stretch>
        </p:blipFill>
        <p:spPr>
          <a:xfrm>
            <a:off x="2710307" y="3778024"/>
            <a:ext cx="787086" cy="729024"/>
          </a:xfrm>
          <a:prstGeom prst="rect">
            <a:avLst/>
          </a:prstGeom>
          <a:ln>
            <a:noFill/>
          </a:ln>
          <a:effectLst>
            <a:softEdge rad="112500"/>
          </a:effectLst>
        </p:spPr>
      </p:pic>
      <p:pic>
        <p:nvPicPr>
          <p:cNvPr id="20" name="図 19"/>
          <p:cNvPicPr/>
          <p:nvPr/>
        </p:nvPicPr>
        <p:blipFill>
          <a:blip r:embed="rId5" cstate="print">
            <a:extLst>
              <a:ext uri="{28A0092B-C50C-407E-A947-70E740481C1C}">
                <a14:useLocalDpi xmlns:a14="http://schemas.microsoft.com/office/drawing/2010/main" val="0"/>
              </a:ext>
            </a:extLst>
          </a:blip>
          <a:stretch>
            <a:fillRect/>
          </a:stretch>
        </p:blipFill>
        <p:spPr>
          <a:xfrm>
            <a:off x="1981922" y="3778024"/>
            <a:ext cx="802341" cy="743883"/>
          </a:xfrm>
          <a:prstGeom prst="rect">
            <a:avLst/>
          </a:prstGeom>
          <a:ln>
            <a:noFill/>
          </a:ln>
          <a:effectLst>
            <a:softEdge rad="112500"/>
          </a:effectLst>
        </p:spPr>
      </p:pic>
      <p:pic>
        <p:nvPicPr>
          <p:cNvPr id="21" name="図 20"/>
          <p:cNvPicPr/>
          <p:nvPr/>
        </p:nvPicPr>
        <p:blipFill>
          <a:blip r:embed="rId6" cstate="print">
            <a:extLst>
              <a:ext uri="{28A0092B-C50C-407E-A947-70E740481C1C}">
                <a14:useLocalDpi xmlns:a14="http://schemas.microsoft.com/office/drawing/2010/main" val="0"/>
              </a:ext>
            </a:extLst>
          </a:blip>
          <a:stretch>
            <a:fillRect/>
          </a:stretch>
        </p:blipFill>
        <p:spPr>
          <a:xfrm>
            <a:off x="563259" y="3778024"/>
            <a:ext cx="803400" cy="742482"/>
          </a:xfrm>
          <a:prstGeom prst="rect">
            <a:avLst/>
          </a:prstGeom>
          <a:ln>
            <a:noFill/>
          </a:ln>
          <a:effectLst>
            <a:softEdge rad="112500"/>
          </a:effectLst>
        </p:spPr>
      </p:pic>
      <p:pic>
        <p:nvPicPr>
          <p:cNvPr id="22" name="図 21"/>
          <p:cNvPicPr/>
          <p:nvPr/>
        </p:nvPicPr>
        <p:blipFill>
          <a:blip r:embed="rId7" cstate="print">
            <a:extLst>
              <a:ext uri="{28A0092B-C50C-407E-A947-70E740481C1C}">
                <a14:useLocalDpi xmlns:a14="http://schemas.microsoft.com/office/drawing/2010/main" val="0"/>
              </a:ext>
            </a:extLst>
          </a:blip>
          <a:stretch>
            <a:fillRect/>
          </a:stretch>
        </p:blipFill>
        <p:spPr>
          <a:xfrm>
            <a:off x="1165353" y="3778024"/>
            <a:ext cx="879600" cy="742482"/>
          </a:xfrm>
          <a:prstGeom prst="rect">
            <a:avLst/>
          </a:prstGeom>
          <a:ln>
            <a:noFill/>
          </a:ln>
          <a:effectLst>
            <a:softEdge rad="112500"/>
          </a:effectLst>
        </p:spPr>
      </p:pic>
      <p:pic>
        <p:nvPicPr>
          <p:cNvPr id="23" name="図 22"/>
          <p:cNvPicPr/>
          <p:nvPr/>
        </p:nvPicPr>
        <p:blipFill>
          <a:blip r:embed="rId8" cstate="print">
            <a:extLst>
              <a:ext uri="{28A0092B-C50C-407E-A947-70E740481C1C}">
                <a14:useLocalDpi xmlns:a14="http://schemas.microsoft.com/office/drawing/2010/main" val="0"/>
              </a:ext>
            </a:extLst>
          </a:blip>
          <a:stretch>
            <a:fillRect/>
          </a:stretch>
        </p:blipFill>
        <p:spPr>
          <a:xfrm>
            <a:off x="3722031" y="4066662"/>
            <a:ext cx="2734800" cy="1714005"/>
          </a:xfrm>
          <a:prstGeom prst="rect">
            <a:avLst/>
          </a:prstGeom>
          <a:ln>
            <a:noFill/>
          </a:ln>
          <a:effectLst>
            <a:outerShdw blurRad="292100" dist="139700" dir="2700000" algn="tl" rotWithShape="0">
              <a:srgbClr val="333333">
                <a:alpha val="65000"/>
              </a:srgbClr>
            </a:outerShdw>
          </a:effectLst>
        </p:spPr>
      </p:pic>
      <p:pic>
        <p:nvPicPr>
          <p:cNvPr id="24" name="図 23"/>
          <p:cNvPicPr/>
          <p:nvPr/>
        </p:nvPicPr>
        <p:blipFill>
          <a:blip r:embed="rId9" cstate="print">
            <a:extLst>
              <a:ext uri="{28A0092B-C50C-407E-A947-70E740481C1C}">
                <a14:useLocalDpi xmlns:a14="http://schemas.microsoft.com/office/drawing/2010/main" val="0"/>
              </a:ext>
            </a:extLst>
          </a:blip>
          <a:stretch>
            <a:fillRect/>
          </a:stretch>
        </p:blipFill>
        <p:spPr>
          <a:xfrm>
            <a:off x="3558424" y="5863979"/>
            <a:ext cx="1084730" cy="724483"/>
          </a:xfrm>
          <a:prstGeom prst="rect">
            <a:avLst/>
          </a:prstGeom>
          <a:ln>
            <a:noFill/>
          </a:ln>
          <a:effectLst>
            <a:softEdge rad="112500"/>
          </a:effectLst>
        </p:spPr>
      </p:pic>
      <p:pic>
        <p:nvPicPr>
          <p:cNvPr id="25" name="図 24"/>
          <p:cNvPicPr/>
          <p:nvPr/>
        </p:nvPicPr>
        <p:blipFill rotWithShape="1">
          <a:blip r:embed="rId10" cstate="print">
            <a:extLst>
              <a:ext uri="{28A0092B-C50C-407E-A947-70E740481C1C}">
                <a14:useLocalDpi xmlns:a14="http://schemas.microsoft.com/office/drawing/2010/main" val="0"/>
              </a:ext>
            </a:extLst>
          </a:blip>
          <a:srcRect r="2931"/>
          <a:stretch/>
        </p:blipFill>
        <p:spPr bwMode="auto">
          <a:xfrm>
            <a:off x="4598328" y="5860374"/>
            <a:ext cx="1008530" cy="724483"/>
          </a:xfrm>
          <a:prstGeom prst="rect">
            <a:avLst/>
          </a:prstGeom>
          <a:ln>
            <a:noFill/>
          </a:ln>
          <a:effectLst>
            <a:softEdge rad="112500"/>
          </a:effectLst>
          <a:extLst>
            <a:ext uri="{53640926-AAD7-44D8-BBD7-CCE9431645EC}">
              <a14:shadowObscured xmlns:a14="http://schemas.microsoft.com/office/drawing/2010/main"/>
            </a:ext>
          </a:extLst>
        </p:spPr>
      </p:pic>
      <p:pic>
        <p:nvPicPr>
          <p:cNvPr id="26" name="図 25"/>
          <p:cNvPicPr/>
          <p:nvPr/>
        </p:nvPicPr>
        <p:blipFill>
          <a:blip r:embed="rId11" cstate="print">
            <a:extLst>
              <a:ext uri="{28A0092B-C50C-407E-A947-70E740481C1C}">
                <a14:useLocalDpi xmlns:a14="http://schemas.microsoft.com/office/drawing/2010/main" val="0"/>
              </a:ext>
            </a:extLst>
          </a:blip>
          <a:stretch>
            <a:fillRect/>
          </a:stretch>
        </p:blipFill>
        <p:spPr>
          <a:xfrm>
            <a:off x="5481357" y="5868570"/>
            <a:ext cx="1084730" cy="724483"/>
          </a:xfrm>
          <a:prstGeom prst="rect">
            <a:avLst/>
          </a:prstGeom>
          <a:ln>
            <a:noFill/>
          </a:ln>
          <a:effectLst>
            <a:softEdge rad="112500"/>
          </a:effectLst>
        </p:spPr>
      </p:pic>
      <p:pic>
        <p:nvPicPr>
          <p:cNvPr id="27" name="図 26"/>
          <p:cNvPicPr/>
          <p:nvPr/>
        </p:nvPicPr>
        <p:blipFill>
          <a:blip r:embed="rId12" cstate="print">
            <a:extLst>
              <a:ext uri="{28A0092B-C50C-407E-A947-70E740481C1C}">
                <a14:useLocalDpi xmlns:a14="http://schemas.microsoft.com/office/drawing/2010/main" val="0"/>
              </a:ext>
            </a:extLst>
          </a:blip>
          <a:stretch>
            <a:fillRect/>
          </a:stretch>
        </p:blipFill>
        <p:spPr>
          <a:xfrm>
            <a:off x="6897270" y="1887496"/>
            <a:ext cx="2475936" cy="32697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78612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idx="11"/>
          </p:nvPr>
        </p:nvSpPr>
        <p:spPr>
          <a:xfrm>
            <a:off x="563883" y="1054987"/>
            <a:ext cx="8907600" cy="639762"/>
          </a:xfrm>
        </p:spPr>
        <p:txBody>
          <a:bodyPr>
            <a:noAutofit/>
          </a:bodyPr>
          <a:lstStyle/>
          <a:p>
            <a:pPr marL="285750" indent="-285750">
              <a:buClr>
                <a:schemeClr val="tx2">
                  <a:lumMod val="60000"/>
                  <a:lumOff val="40000"/>
                </a:schemeClr>
              </a:buClr>
              <a:buFont typeface="Wingdings" panose="05000000000000000000" pitchFamily="2" charset="2"/>
              <a:buChar char="n"/>
            </a:pPr>
            <a:r>
              <a:rPr lang="ja-JP" altLang="ja-JP" sz="1800" dirty="0"/>
              <a:t>救急出動件数</a:t>
            </a:r>
            <a:r>
              <a:rPr lang="ja-JP" altLang="ja-JP" sz="1800" dirty="0" smtClean="0"/>
              <a:t>は</a:t>
            </a:r>
            <a:r>
              <a:rPr lang="ja-JP" altLang="en-US" sz="1800" dirty="0" smtClean="0"/>
              <a:t>、</a:t>
            </a:r>
            <a:r>
              <a:rPr lang="en-US" altLang="ja-JP" sz="1800" dirty="0"/>
              <a:t>10</a:t>
            </a:r>
            <a:r>
              <a:rPr lang="ja-JP" altLang="ja-JP" sz="1800" dirty="0"/>
              <a:t>年前と比較して</a:t>
            </a:r>
            <a:r>
              <a:rPr lang="ja-JP" altLang="ja-JP" sz="2800" dirty="0">
                <a:solidFill>
                  <a:srgbClr val="FF0000"/>
                </a:solidFill>
              </a:rPr>
              <a:t>約</a:t>
            </a:r>
            <a:r>
              <a:rPr lang="en-US" altLang="ja-JP" sz="2800" dirty="0">
                <a:solidFill>
                  <a:srgbClr val="FF0000"/>
                </a:solidFill>
              </a:rPr>
              <a:t>15</a:t>
            </a:r>
            <a:r>
              <a:rPr lang="ja-JP" altLang="ja-JP" sz="2800" dirty="0">
                <a:solidFill>
                  <a:srgbClr val="FF0000"/>
                </a:solidFill>
              </a:rPr>
              <a:t>％増加</a:t>
            </a:r>
            <a:r>
              <a:rPr lang="ja-JP" altLang="ja-JP" sz="1800" dirty="0"/>
              <a:t>してい</a:t>
            </a:r>
            <a:r>
              <a:rPr lang="ja-JP" altLang="en-US" sz="1800" dirty="0"/>
              <a:t>ます</a:t>
            </a:r>
            <a:r>
              <a:rPr lang="ja-JP" altLang="ja-JP" sz="1800" dirty="0" smtClean="0"/>
              <a:t>。</a:t>
            </a:r>
            <a:endParaRPr lang="en-US" altLang="ja-JP" sz="1800" dirty="0" smtClean="0"/>
          </a:p>
          <a:p>
            <a:pPr marL="285750" indent="-285750">
              <a:buClr>
                <a:schemeClr val="tx2">
                  <a:lumMod val="60000"/>
                  <a:lumOff val="40000"/>
                </a:schemeClr>
              </a:buClr>
              <a:buFont typeface="Wingdings" panose="05000000000000000000" pitchFamily="2" charset="2"/>
              <a:buChar char="n"/>
            </a:pPr>
            <a:r>
              <a:rPr lang="ja-JP" altLang="en-US" sz="1800" dirty="0" smtClean="0"/>
              <a:t>救急隊員数も増えていますが、</a:t>
            </a:r>
            <a:r>
              <a:rPr lang="ja-JP" altLang="ja-JP" sz="1800" dirty="0"/>
              <a:t>救急隊の増加率が追いついていない状況にあ</a:t>
            </a:r>
            <a:r>
              <a:rPr lang="ja-JP" altLang="en-US" sz="1800" dirty="0"/>
              <a:t>ります。</a:t>
            </a:r>
            <a:endParaRPr lang="en-US" altLang="ja-JP" sz="1800" dirty="0"/>
          </a:p>
        </p:txBody>
      </p:sp>
      <p:sp>
        <p:nvSpPr>
          <p:cNvPr id="6" name="正方形/長方形 5"/>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ja-JP" sz="2400" b="1" dirty="0" smtClean="0">
                <a:ea typeface="Meiryo UI" panose="020B0604030504040204" pitchFamily="50" charset="-128"/>
              </a:rPr>
              <a:t>救急</a:t>
            </a:r>
            <a:r>
              <a:rPr lang="ja-JP" altLang="en-US" sz="2400" b="1" dirty="0" smtClean="0">
                <a:ea typeface="Meiryo UI" panose="020B0604030504040204" pitchFamily="50" charset="-128"/>
              </a:rPr>
              <a:t>搬送の現状（１</a:t>
            </a:r>
            <a:r>
              <a:rPr lang="en-US" altLang="ja-JP" sz="2400" b="1" dirty="0" smtClean="0">
                <a:ea typeface="Meiryo UI" panose="020B0604030504040204" pitchFamily="50" charset="-128"/>
              </a:rPr>
              <a:t>/</a:t>
            </a:r>
            <a:r>
              <a:rPr lang="ja-JP" altLang="en-US" sz="2400" b="1" dirty="0" smtClean="0">
                <a:ea typeface="Meiryo UI" panose="020B0604030504040204" pitchFamily="50" charset="-128"/>
              </a:rPr>
              <a:t>４）</a:t>
            </a:r>
            <a:endParaRPr lang="ja-JP" altLang="en-US" sz="2400" b="1" dirty="0">
              <a:solidFill>
                <a:schemeClr val="tx2">
                  <a:lumMod val="75000"/>
                </a:schemeClr>
              </a:solidFill>
              <a:ea typeface="Meiryo UI" panose="020B0604030504040204" pitchFamily="50" charset="-128"/>
            </a:endParaRPr>
          </a:p>
        </p:txBody>
      </p:sp>
      <p:sp>
        <p:nvSpPr>
          <p:cNvPr id="7" name="円/楕円 6"/>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8" name="正方形/長方形 7"/>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Ⅰ</a:t>
            </a:r>
            <a:endParaRPr lang="ja-JP" altLang="en-US" sz="2800" b="1" dirty="0">
              <a:ln w="3175">
                <a:noFill/>
              </a:ln>
              <a:solidFill>
                <a:schemeClr val="tx2">
                  <a:lumMod val="75000"/>
                </a:schemeClr>
              </a:solidFill>
              <a:ea typeface="Meiryo UI" panose="020B0604030504040204" pitchFamily="50" charset="-128"/>
            </a:endParaRPr>
          </a:p>
        </p:txBody>
      </p:sp>
      <p:cxnSp>
        <p:nvCxnSpPr>
          <p:cNvPr id="9" name="直線コネクタ 8"/>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0" name="円/楕円 9"/>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pic>
        <p:nvPicPr>
          <p:cNvPr id="13" name="図 12"/>
          <p:cNvPicPr>
            <a:picLocks noChangeAspect="1"/>
          </p:cNvPicPr>
          <p:nvPr/>
        </p:nvPicPr>
        <p:blipFill>
          <a:blip r:embed="rId3"/>
          <a:stretch>
            <a:fillRect/>
          </a:stretch>
        </p:blipFill>
        <p:spPr>
          <a:xfrm>
            <a:off x="7353331" y="4518924"/>
            <a:ext cx="2552381" cy="1790476"/>
          </a:xfrm>
          <a:prstGeom prst="rect">
            <a:avLst/>
          </a:prstGeom>
        </p:spPr>
      </p:pic>
      <p:pic>
        <p:nvPicPr>
          <p:cNvPr id="12" name="図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152" y="2009063"/>
            <a:ext cx="6426138" cy="4362481"/>
          </a:xfrm>
          <a:prstGeom prst="rect">
            <a:avLst/>
          </a:prstGeom>
          <a:noFill/>
          <a:ln>
            <a:solidFill>
              <a:schemeClr val="tx1"/>
            </a:solidFill>
          </a:ln>
        </p:spPr>
      </p:pic>
    </p:spTree>
    <p:extLst>
      <p:ext uri="{BB962C8B-B14F-4D97-AF65-F5344CB8AC3E}">
        <p14:creationId xmlns:p14="http://schemas.microsoft.com/office/powerpoint/2010/main" val="15707673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8"/>
          <p:cNvSpPr>
            <a:spLocks noGrp="1"/>
          </p:cNvSpPr>
          <p:nvPr>
            <p:ph idx="1"/>
          </p:nvPr>
        </p:nvSpPr>
        <p:spPr>
          <a:xfrm>
            <a:off x="423290" y="1600201"/>
            <a:ext cx="9282370" cy="4525963"/>
          </a:xfrm>
        </p:spPr>
        <p:txBody>
          <a:bodyPr/>
          <a:lstStyle/>
          <a:p>
            <a:pPr marL="285750" lvl="0" indent="-285750">
              <a:buFont typeface="Wingdings" panose="05000000000000000000" pitchFamily="2" charset="2"/>
              <a:buChar char="ü"/>
            </a:pPr>
            <a:r>
              <a:rPr lang="ja-JP" altLang="en-US" sz="2400" dirty="0">
                <a:solidFill>
                  <a:srgbClr val="000000"/>
                </a:solidFill>
              </a:rPr>
              <a:t>救急車は、みなさんが本当に緊急のときに、医療機関へ搬送するための</a:t>
            </a:r>
            <a:r>
              <a:rPr lang="ja-JP" altLang="en-US" dirty="0">
                <a:solidFill>
                  <a:srgbClr val="FF0000"/>
                </a:solidFill>
              </a:rPr>
              <a:t>地域の限られた手段</a:t>
            </a:r>
            <a:r>
              <a:rPr lang="ja-JP" altLang="en-US" sz="2400" dirty="0">
                <a:solidFill>
                  <a:srgbClr val="000000"/>
                </a:solidFill>
              </a:rPr>
              <a:t>です。</a:t>
            </a:r>
            <a:endParaRPr lang="en-US" altLang="ja-JP" sz="1600" dirty="0">
              <a:solidFill>
                <a:srgbClr val="000000"/>
              </a:solidFill>
            </a:endParaRPr>
          </a:p>
          <a:p>
            <a:pPr marL="285750" lvl="0" indent="-285750">
              <a:buFont typeface="Wingdings" panose="05000000000000000000" pitchFamily="2" charset="2"/>
              <a:buChar char="ü"/>
            </a:pPr>
            <a:r>
              <a:rPr lang="ja-JP" altLang="en-US" sz="2400" dirty="0">
                <a:solidFill>
                  <a:srgbClr val="000000"/>
                </a:solidFill>
              </a:rPr>
              <a:t>みなさんでもできる、緊急度判定を行っていきましょう！</a:t>
            </a: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1190" y="3634164"/>
            <a:ext cx="2954631" cy="2716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正方形/長方形 5"/>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smtClean="0">
                <a:ea typeface="Meiryo UI" panose="020B0604030504040204" pitchFamily="50" charset="-128"/>
              </a:rPr>
              <a:t>おわりに</a:t>
            </a:r>
            <a:endParaRPr lang="ja-JP" altLang="en-US" sz="2400" b="1" dirty="0">
              <a:solidFill>
                <a:schemeClr val="tx2">
                  <a:lumMod val="75000"/>
                </a:schemeClr>
              </a:solidFill>
              <a:ea typeface="Meiryo UI" panose="020B0604030504040204" pitchFamily="50" charset="-128"/>
            </a:endParaRPr>
          </a:p>
        </p:txBody>
      </p:sp>
      <p:sp>
        <p:nvSpPr>
          <p:cNvPr id="7" name="円/楕円 6"/>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0" name="直線コネクタ 9"/>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1" name="円/楕円 10"/>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Tree>
    <p:extLst>
      <p:ext uri="{BB962C8B-B14F-4D97-AF65-F5344CB8AC3E}">
        <p14:creationId xmlns:p14="http://schemas.microsoft.com/office/powerpoint/2010/main" val="1968078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ja-JP" sz="2400" b="1" dirty="0" smtClean="0">
                <a:ea typeface="Meiryo UI" panose="020B0604030504040204" pitchFamily="50" charset="-128"/>
              </a:rPr>
              <a:t>救急</a:t>
            </a:r>
            <a:r>
              <a:rPr lang="ja-JP" altLang="en-US" sz="2400" b="1" dirty="0" smtClean="0">
                <a:ea typeface="Meiryo UI" panose="020B0604030504040204" pitchFamily="50" charset="-128"/>
              </a:rPr>
              <a:t>搬送の現状（２</a:t>
            </a:r>
            <a:r>
              <a:rPr lang="en-US" altLang="ja-JP" sz="2400" b="1" dirty="0" smtClean="0">
                <a:ea typeface="Meiryo UI" panose="020B0604030504040204" pitchFamily="50" charset="-128"/>
              </a:rPr>
              <a:t>/</a:t>
            </a:r>
            <a:r>
              <a:rPr lang="ja-JP" altLang="en-US" sz="2400" b="1" dirty="0" smtClean="0">
                <a:ea typeface="Meiryo UI" panose="020B0604030504040204" pitchFamily="50" charset="-128"/>
              </a:rPr>
              <a:t>４）</a:t>
            </a:r>
            <a:endParaRPr lang="ja-JP" altLang="en-US" sz="2400" b="1" dirty="0">
              <a:solidFill>
                <a:schemeClr val="tx2">
                  <a:lumMod val="75000"/>
                </a:schemeClr>
              </a:solidFill>
              <a:ea typeface="Meiryo UI" panose="020B0604030504040204" pitchFamily="50" charset="-128"/>
            </a:endParaRPr>
          </a:p>
        </p:txBody>
      </p:sp>
      <p:cxnSp>
        <p:nvCxnSpPr>
          <p:cNvPr id="8" name="直線コネクタ 7"/>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0" name="円/楕円 9"/>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1" name="円/楕円 10"/>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2" name="正方形/長方形 11"/>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Ⅰ</a:t>
            </a:r>
            <a:endParaRPr lang="ja-JP" altLang="en-US" sz="2800" b="1" dirty="0">
              <a:ln w="3175">
                <a:noFill/>
              </a:ln>
              <a:solidFill>
                <a:schemeClr val="tx2">
                  <a:lumMod val="75000"/>
                </a:schemeClr>
              </a:solidFill>
              <a:ea typeface="Meiryo UI" panose="020B0604030504040204" pitchFamily="50" charset="-128"/>
            </a:endParaRPr>
          </a:p>
        </p:txBody>
      </p:sp>
      <p:sp>
        <p:nvSpPr>
          <p:cNvPr id="2" name="テキスト プレースホルダー 1"/>
          <p:cNvSpPr>
            <a:spLocks noGrp="1"/>
          </p:cNvSpPr>
          <p:nvPr>
            <p:ph type="body" idx="11"/>
          </p:nvPr>
        </p:nvSpPr>
        <p:spPr>
          <a:xfrm>
            <a:off x="596360" y="1124680"/>
            <a:ext cx="8907600" cy="639762"/>
          </a:xfrm>
        </p:spPr>
        <p:txBody>
          <a:bodyPr vert="horz" lIns="91440" tIns="45720" rIns="91440" bIns="45720" rtlCol="0" anchor="t" anchorCtr="0">
            <a:noAutofit/>
          </a:bodyPr>
          <a:lstStyle/>
          <a:p>
            <a:pPr marL="285750" indent="-285750">
              <a:buClr>
                <a:schemeClr val="tx2">
                  <a:lumMod val="60000"/>
                  <a:lumOff val="40000"/>
                </a:schemeClr>
              </a:buClr>
              <a:buFont typeface="Wingdings" panose="05000000000000000000" pitchFamily="2" charset="2"/>
              <a:buChar char="n"/>
            </a:pPr>
            <a:r>
              <a:rPr lang="ja-JP" altLang="en-US" sz="1800" dirty="0" smtClean="0"/>
              <a:t>また、救急隊</a:t>
            </a:r>
            <a:r>
              <a:rPr lang="ja-JP" altLang="en-US" sz="1800" dirty="0"/>
              <a:t>の</a:t>
            </a:r>
            <a:r>
              <a:rPr lang="ja-JP" altLang="en-US" sz="3200" dirty="0">
                <a:solidFill>
                  <a:srgbClr val="FF0000"/>
                </a:solidFill>
              </a:rPr>
              <a:t>搬送時間</a:t>
            </a:r>
            <a:r>
              <a:rPr lang="ja-JP" altLang="en-US" sz="2400" dirty="0" smtClean="0">
                <a:solidFill>
                  <a:srgbClr val="FF0000"/>
                </a:solidFill>
              </a:rPr>
              <a:t>は</a:t>
            </a:r>
            <a:r>
              <a:rPr lang="ja-JP" altLang="en-US" sz="3200" dirty="0" smtClean="0">
                <a:solidFill>
                  <a:srgbClr val="FF0000"/>
                </a:solidFill>
              </a:rPr>
              <a:t>延び続けて</a:t>
            </a:r>
            <a:r>
              <a:rPr lang="ja-JP" altLang="en-US" sz="1800" dirty="0"/>
              <a:t>います。</a:t>
            </a:r>
          </a:p>
        </p:txBody>
      </p:sp>
      <p:pic>
        <p:nvPicPr>
          <p:cNvPr id="13"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7769" y="1916790"/>
            <a:ext cx="7491711" cy="4245015"/>
          </a:xfrm>
          <a:prstGeom prst="rect">
            <a:avLst/>
          </a:prstGeom>
          <a:noFill/>
          <a:ln>
            <a:noFill/>
          </a:ln>
          <a:effectLst/>
          <a:extLst/>
        </p:spPr>
      </p:pic>
    </p:spTree>
    <p:extLst>
      <p:ext uri="{BB962C8B-B14F-4D97-AF65-F5344CB8AC3E}">
        <p14:creationId xmlns:p14="http://schemas.microsoft.com/office/powerpoint/2010/main" val="34428988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idx="11"/>
          </p:nvPr>
        </p:nvSpPr>
        <p:spPr>
          <a:xfrm>
            <a:off x="495298" y="1271877"/>
            <a:ext cx="9138351" cy="639762"/>
          </a:xfrm>
        </p:spPr>
        <p:txBody>
          <a:bodyPr vert="horz" lIns="91440" tIns="45720" rIns="91440" bIns="45720" rtlCol="0" anchor="t" anchorCtr="0">
            <a:noAutofit/>
          </a:bodyPr>
          <a:lstStyle/>
          <a:p>
            <a:pPr marL="285750" indent="-285750">
              <a:buClr>
                <a:schemeClr val="tx2">
                  <a:lumMod val="60000"/>
                  <a:lumOff val="40000"/>
                </a:schemeClr>
              </a:buClr>
              <a:buFont typeface="Wingdings" panose="05000000000000000000" pitchFamily="2" charset="2"/>
              <a:buChar char="n"/>
            </a:pPr>
            <a:r>
              <a:rPr lang="ja-JP" altLang="en-US" sz="1800" dirty="0"/>
              <a:t>救急車で運ばれる方は、</a:t>
            </a:r>
            <a:r>
              <a:rPr lang="en-US" altLang="ja-JP" sz="1800" dirty="0"/>
              <a:t>20</a:t>
            </a:r>
            <a:r>
              <a:rPr lang="ja-JP" altLang="en-US" sz="1800" dirty="0"/>
              <a:t>年間継続しておよそ</a:t>
            </a:r>
            <a:r>
              <a:rPr lang="ja-JP" altLang="en-US" sz="4000" dirty="0">
                <a:solidFill>
                  <a:srgbClr val="FF0000"/>
                </a:solidFill>
              </a:rPr>
              <a:t>半分</a:t>
            </a:r>
            <a:r>
              <a:rPr lang="ja-JP" altLang="en-US" sz="1800" dirty="0">
                <a:solidFill>
                  <a:srgbClr val="FF0000"/>
                </a:solidFill>
              </a:rPr>
              <a:t>が</a:t>
            </a:r>
            <a:r>
              <a:rPr lang="ja-JP" altLang="en-US" sz="4000" dirty="0">
                <a:solidFill>
                  <a:srgbClr val="FF0000"/>
                </a:solidFill>
              </a:rPr>
              <a:t>「軽症の方」</a:t>
            </a:r>
            <a:r>
              <a:rPr lang="ja-JP" altLang="en-US" sz="1800" dirty="0"/>
              <a:t>です。</a:t>
            </a:r>
          </a:p>
        </p:txBody>
      </p:sp>
      <p:pic>
        <p:nvPicPr>
          <p:cNvPr id="10" name="図 9"/>
          <p:cNvPicPr/>
          <p:nvPr/>
        </p:nvPicPr>
        <p:blipFill>
          <a:blip r:embed="rId3"/>
          <a:stretch>
            <a:fillRect/>
          </a:stretch>
        </p:blipFill>
        <p:spPr>
          <a:xfrm>
            <a:off x="502196" y="2536522"/>
            <a:ext cx="7177896" cy="3971685"/>
          </a:xfrm>
          <a:prstGeom prst="rect">
            <a:avLst/>
          </a:prstGeom>
        </p:spPr>
      </p:pic>
      <p:sp>
        <p:nvSpPr>
          <p:cNvPr id="6" name="正方形/長方形 5"/>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ja-JP" sz="2400" b="1" dirty="0" smtClean="0">
                <a:ea typeface="Meiryo UI" panose="020B0604030504040204" pitchFamily="50" charset="-128"/>
              </a:rPr>
              <a:t>救急</a:t>
            </a:r>
            <a:r>
              <a:rPr lang="ja-JP" altLang="en-US" sz="2400" b="1" dirty="0" smtClean="0">
                <a:ea typeface="Meiryo UI" panose="020B0604030504040204" pitchFamily="50" charset="-128"/>
              </a:rPr>
              <a:t>搬送の現状（３</a:t>
            </a:r>
            <a:r>
              <a:rPr lang="en-US" altLang="ja-JP" sz="2400" b="1" dirty="0" smtClean="0">
                <a:ea typeface="Meiryo UI" panose="020B0604030504040204" pitchFamily="50" charset="-128"/>
              </a:rPr>
              <a:t>/</a:t>
            </a:r>
            <a:r>
              <a:rPr lang="ja-JP" altLang="en-US" sz="2400" b="1" dirty="0" smtClean="0">
                <a:ea typeface="Meiryo UI" panose="020B0604030504040204" pitchFamily="50" charset="-128"/>
              </a:rPr>
              <a:t>４）</a:t>
            </a:r>
            <a:endParaRPr lang="ja-JP" altLang="en-US" sz="2400" b="1" dirty="0">
              <a:solidFill>
                <a:schemeClr val="tx2">
                  <a:lumMod val="75000"/>
                </a:schemeClr>
              </a:solidFill>
              <a:ea typeface="Meiryo UI" panose="020B0604030504040204" pitchFamily="50" charset="-128"/>
            </a:endParaRPr>
          </a:p>
        </p:txBody>
      </p:sp>
      <p:sp>
        <p:nvSpPr>
          <p:cNvPr id="7" name="円/楕円 6"/>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8" name="直線コネクタ 7"/>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9" name="円/楕円 8"/>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1" name="正方形/長方形 10"/>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Ⅰ</a:t>
            </a:r>
            <a:endParaRPr lang="ja-JP" altLang="en-US" sz="2800" b="1" dirty="0">
              <a:ln w="3175">
                <a:noFill/>
              </a:ln>
              <a:solidFill>
                <a:schemeClr val="tx2">
                  <a:lumMod val="75000"/>
                </a:schemeClr>
              </a:solidFill>
              <a:ea typeface="Meiryo UI" panose="020B0604030504040204" pitchFamily="50" charset="-128"/>
            </a:endParaRPr>
          </a:p>
        </p:txBody>
      </p:sp>
      <p:pic>
        <p:nvPicPr>
          <p:cNvPr id="2" name="図 1"/>
          <p:cNvPicPr>
            <a:picLocks noChangeAspect="1"/>
          </p:cNvPicPr>
          <p:nvPr/>
        </p:nvPicPr>
        <p:blipFill>
          <a:blip r:embed="rId4"/>
          <a:stretch>
            <a:fillRect/>
          </a:stretch>
        </p:blipFill>
        <p:spPr>
          <a:xfrm>
            <a:off x="7761390" y="5013220"/>
            <a:ext cx="2098567" cy="1571899"/>
          </a:xfrm>
          <a:prstGeom prst="rect">
            <a:avLst/>
          </a:prstGeom>
        </p:spPr>
      </p:pic>
      <p:sp>
        <p:nvSpPr>
          <p:cNvPr id="12" name="円/楕円 11"/>
          <p:cNvSpPr/>
          <p:nvPr/>
        </p:nvSpPr>
        <p:spPr>
          <a:xfrm>
            <a:off x="4448930" y="5442102"/>
            <a:ext cx="1512210" cy="7141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48891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7685533" y="4488885"/>
            <a:ext cx="2200000" cy="2085714"/>
          </a:xfrm>
          <a:prstGeom prst="rect">
            <a:avLst/>
          </a:prstGeom>
        </p:spPr>
      </p:pic>
      <p:sp>
        <p:nvSpPr>
          <p:cNvPr id="5" name="テキスト プレースホルダー 4"/>
          <p:cNvSpPr>
            <a:spLocks noGrp="1"/>
          </p:cNvSpPr>
          <p:nvPr>
            <p:ph type="body" idx="11"/>
          </p:nvPr>
        </p:nvSpPr>
        <p:spPr>
          <a:xfrm>
            <a:off x="653823" y="1102522"/>
            <a:ext cx="8907600" cy="1606378"/>
          </a:xfrm>
        </p:spPr>
        <p:txBody>
          <a:bodyPr>
            <a:noAutofit/>
          </a:bodyPr>
          <a:lstStyle/>
          <a:p>
            <a:pPr marL="285750" indent="-285750">
              <a:buClr>
                <a:schemeClr val="tx2">
                  <a:lumMod val="60000"/>
                  <a:lumOff val="40000"/>
                </a:schemeClr>
              </a:buClr>
              <a:buFont typeface="Wingdings" panose="05000000000000000000" pitchFamily="2" charset="2"/>
              <a:buChar char="n"/>
            </a:pPr>
            <a:r>
              <a:rPr lang="ja-JP" altLang="en-US" sz="1800" dirty="0"/>
              <a:t>救急車で運ばれる</a:t>
            </a:r>
            <a:r>
              <a:rPr lang="ja-JP" altLang="en-US" sz="1800" dirty="0" smtClean="0"/>
              <a:t>方のうち</a:t>
            </a:r>
            <a:endParaRPr lang="en-US" altLang="ja-JP" sz="1800" dirty="0" smtClean="0"/>
          </a:p>
          <a:p>
            <a:pPr>
              <a:buClr>
                <a:schemeClr val="tx2">
                  <a:lumMod val="60000"/>
                  <a:lumOff val="40000"/>
                </a:schemeClr>
              </a:buClr>
            </a:pPr>
            <a:r>
              <a:rPr lang="ja-JP" altLang="en-US" sz="4000" dirty="0" smtClean="0">
                <a:solidFill>
                  <a:srgbClr val="FF0000"/>
                </a:solidFill>
              </a:rPr>
              <a:t>「</a:t>
            </a:r>
            <a:r>
              <a:rPr lang="ja-JP" altLang="en-US" sz="4000" dirty="0">
                <a:solidFill>
                  <a:srgbClr val="FF0000"/>
                </a:solidFill>
              </a:rPr>
              <a:t>高齢者</a:t>
            </a:r>
            <a:r>
              <a:rPr lang="ja-JP" altLang="en-US" sz="4000" dirty="0" smtClean="0">
                <a:solidFill>
                  <a:srgbClr val="FF0000"/>
                </a:solidFill>
              </a:rPr>
              <a:t>」</a:t>
            </a:r>
            <a:r>
              <a:rPr lang="ja-JP" altLang="en-US" sz="2000" dirty="0" smtClean="0"/>
              <a:t>の</a:t>
            </a:r>
            <a:r>
              <a:rPr lang="ja-JP" altLang="en-US" sz="1800" dirty="0" smtClean="0"/>
              <a:t>搬送人数が</a:t>
            </a:r>
            <a:r>
              <a:rPr lang="en-US" altLang="ja-JP" sz="1800" dirty="0" smtClean="0"/>
              <a:t>10</a:t>
            </a:r>
            <a:r>
              <a:rPr lang="ja-JP" altLang="en-US" sz="1800" dirty="0" smtClean="0"/>
              <a:t>年前の約</a:t>
            </a:r>
            <a:r>
              <a:rPr lang="en-US" altLang="ja-JP" sz="2400" dirty="0" smtClean="0"/>
              <a:t>200</a:t>
            </a:r>
            <a:r>
              <a:rPr lang="ja-JP" altLang="en-US" sz="2400" dirty="0" smtClean="0"/>
              <a:t>万人</a:t>
            </a:r>
            <a:r>
              <a:rPr lang="ja-JP" altLang="en-US" sz="1800" dirty="0" smtClean="0"/>
              <a:t>に比べて、</a:t>
            </a:r>
            <a:endParaRPr lang="en-US" altLang="ja-JP" sz="1800" dirty="0" smtClean="0"/>
          </a:p>
          <a:p>
            <a:pPr>
              <a:buClr>
                <a:schemeClr val="tx2">
                  <a:lumMod val="60000"/>
                  <a:lumOff val="40000"/>
                </a:schemeClr>
              </a:buClr>
            </a:pPr>
            <a:r>
              <a:rPr lang="ja-JP" altLang="en-US" sz="1800" dirty="0">
                <a:solidFill>
                  <a:srgbClr val="FF0000"/>
                </a:solidFill>
              </a:rPr>
              <a:t>　</a:t>
            </a:r>
            <a:r>
              <a:rPr lang="ja-JP" altLang="en-US" sz="1800" dirty="0" smtClean="0">
                <a:solidFill>
                  <a:srgbClr val="FF0000"/>
                </a:solidFill>
              </a:rPr>
              <a:t>　　　　　　　　　　　　　　　　　　　　　　　　　</a:t>
            </a:r>
            <a:r>
              <a:rPr lang="ja-JP" altLang="en-US" sz="4000" dirty="0" smtClean="0">
                <a:solidFill>
                  <a:srgbClr val="FF0000"/>
                </a:solidFill>
              </a:rPr>
              <a:t>約３００万人</a:t>
            </a:r>
            <a:r>
              <a:rPr lang="ja-JP" altLang="en-US" sz="1800" dirty="0" smtClean="0"/>
              <a:t>に増加しています。</a:t>
            </a:r>
            <a:endParaRPr lang="ja-JP" altLang="en-US" sz="2400" dirty="0"/>
          </a:p>
        </p:txBody>
      </p:sp>
      <p:pic>
        <p:nvPicPr>
          <p:cNvPr id="7" name="図 6"/>
          <p:cNvPicPr/>
          <p:nvPr/>
        </p:nvPicPr>
        <p:blipFill>
          <a:blip r:embed="rId4"/>
          <a:stretch>
            <a:fillRect/>
          </a:stretch>
        </p:blipFill>
        <p:spPr>
          <a:xfrm>
            <a:off x="632400" y="2996940"/>
            <a:ext cx="6480900" cy="3559971"/>
          </a:xfrm>
          <a:prstGeom prst="rect">
            <a:avLst/>
          </a:prstGeom>
        </p:spPr>
      </p:pic>
      <p:sp>
        <p:nvSpPr>
          <p:cNvPr id="6" name="正方形/長方形 5"/>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ja-JP" sz="2400" b="1" dirty="0" smtClean="0">
                <a:ea typeface="Meiryo UI" panose="020B0604030504040204" pitchFamily="50" charset="-128"/>
              </a:rPr>
              <a:t>救急</a:t>
            </a:r>
            <a:r>
              <a:rPr lang="ja-JP" altLang="en-US" sz="2400" b="1" dirty="0" smtClean="0">
                <a:ea typeface="Meiryo UI" panose="020B0604030504040204" pitchFamily="50" charset="-128"/>
              </a:rPr>
              <a:t>搬送の現状（４</a:t>
            </a:r>
            <a:r>
              <a:rPr lang="en-US" altLang="ja-JP" sz="2400" b="1" dirty="0" smtClean="0">
                <a:ea typeface="Meiryo UI" panose="020B0604030504040204" pitchFamily="50" charset="-128"/>
              </a:rPr>
              <a:t>/</a:t>
            </a:r>
            <a:r>
              <a:rPr lang="ja-JP" altLang="en-US" sz="2400" b="1" dirty="0" smtClean="0">
                <a:ea typeface="Meiryo UI" panose="020B0604030504040204" pitchFamily="50" charset="-128"/>
              </a:rPr>
              <a:t>４）</a:t>
            </a:r>
            <a:endParaRPr lang="ja-JP" altLang="en-US" sz="2400" b="1" dirty="0">
              <a:solidFill>
                <a:schemeClr val="tx2">
                  <a:lumMod val="75000"/>
                </a:schemeClr>
              </a:solidFill>
              <a:ea typeface="Meiryo UI" panose="020B0604030504040204" pitchFamily="50" charset="-128"/>
            </a:endParaRPr>
          </a:p>
        </p:txBody>
      </p:sp>
      <p:sp>
        <p:nvSpPr>
          <p:cNvPr id="8" name="円/楕円 7"/>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9" name="直線コネクタ 8"/>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0" name="円/楕円 9"/>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1" name="正方形/長方形 10"/>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Ⅰ</a:t>
            </a:r>
            <a:endParaRPr lang="ja-JP" altLang="en-US" sz="2800" b="1" dirty="0">
              <a:ln w="3175">
                <a:noFill/>
              </a:ln>
              <a:solidFill>
                <a:schemeClr val="tx2">
                  <a:lumMod val="75000"/>
                </a:schemeClr>
              </a:solidFill>
              <a:ea typeface="Meiryo UI" panose="020B0604030504040204" pitchFamily="50" charset="-128"/>
            </a:endParaRPr>
          </a:p>
        </p:txBody>
      </p:sp>
      <p:sp>
        <p:nvSpPr>
          <p:cNvPr id="4" name="円/楕円 3"/>
          <p:cNvSpPr/>
          <p:nvPr/>
        </p:nvSpPr>
        <p:spPr>
          <a:xfrm>
            <a:off x="4088880" y="5531742"/>
            <a:ext cx="1512210" cy="7141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2688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95300" y="2415997"/>
            <a:ext cx="8906802" cy="4037423"/>
          </a:xfrm>
        </p:spPr>
        <p:txBody>
          <a:bodyPr>
            <a:normAutofit fontScale="62500" lnSpcReduction="20000"/>
          </a:bodyPr>
          <a:lstStyle/>
          <a:p>
            <a:pPr marL="0" indent="0">
              <a:buNone/>
            </a:pPr>
            <a:r>
              <a:rPr lang="ja-JP" altLang="ja-JP" dirty="0"/>
              <a:t>（消防法第２条９項）</a:t>
            </a:r>
          </a:p>
          <a:p>
            <a:r>
              <a:rPr lang="ja-JP" altLang="ja-JP" dirty="0"/>
              <a:t>救急業務とは、</a:t>
            </a:r>
            <a:r>
              <a:rPr lang="ja-JP" altLang="ja-JP" u="wavy" dirty="0"/>
              <a:t>災害により生じた事故若しくは屋外若しくは公衆の出入りする場所において生じた事故（以下、この項において「災害による事故等」という。）又は政令で定める場合における災害による事故等に順ずる事故その他の事由で政令で定めるものによる傷病者のうち、医療機関その他の場所へ</a:t>
            </a:r>
            <a:r>
              <a:rPr lang="ja-JP" altLang="ja-JP" u="wavy" dirty="0">
                <a:solidFill>
                  <a:srgbClr val="FF0000"/>
                </a:solidFill>
              </a:rPr>
              <a:t>緊急に搬送する必要があるもの</a:t>
            </a:r>
            <a:r>
              <a:rPr lang="ja-JP" altLang="ja-JP" dirty="0"/>
              <a:t>を、救急隊によって医療機関（厚生労働省令で定める医療機関をいう。）その他の場所に搬送すること（傷病者が医師の管理下に置かれるまでの間において、緊急やむを得ないものとして、応急の手当を行うことを含む。）をいう。</a:t>
            </a:r>
          </a:p>
          <a:p>
            <a:endParaRPr lang="ja-JP" altLang="ja-JP" dirty="0"/>
          </a:p>
          <a:p>
            <a:pPr marL="0" indent="0">
              <a:buNone/>
            </a:pPr>
            <a:r>
              <a:rPr lang="ja-JP" altLang="ja-JP" dirty="0"/>
              <a:t>（消防法施行令第４２条）</a:t>
            </a:r>
          </a:p>
          <a:p>
            <a:r>
              <a:rPr lang="ja-JP" altLang="ja-JP" dirty="0"/>
              <a:t>法第２条第９項の災害による事故等に準ずる事故その他の事由で政令で定めるものは、</a:t>
            </a:r>
            <a:r>
              <a:rPr lang="ja-JP" altLang="ja-JP" u="wavy" dirty="0"/>
              <a:t>屋内において生じた事故又は生命に危険を及ぼし、若しくは著しく悪化するおそれがあると認められる症状を示す疾病</a:t>
            </a:r>
            <a:r>
              <a:rPr lang="ja-JP" altLang="ja-JP" dirty="0"/>
              <a:t>とし、同項の政令で定める場合は、当該事故その他の事由による傷病者を</a:t>
            </a:r>
            <a:r>
              <a:rPr lang="ja-JP" altLang="ja-JP" u="wavy" dirty="0"/>
              <a:t>医療機関その他の場所に</a:t>
            </a:r>
            <a:r>
              <a:rPr lang="ja-JP" altLang="ja-JP" u="wavy" dirty="0">
                <a:solidFill>
                  <a:srgbClr val="FF0000"/>
                </a:solidFill>
              </a:rPr>
              <a:t>迅速に搬送するための適当な手段がない場合</a:t>
            </a:r>
            <a:r>
              <a:rPr lang="ja-JP" altLang="ja-JP" dirty="0"/>
              <a:t>とする。</a:t>
            </a:r>
          </a:p>
          <a:p>
            <a:endParaRPr kumimoji="1" lang="ja-JP" altLang="en-US" dirty="0"/>
          </a:p>
        </p:txBody>
      </p:sp>
      <p:sp>
        <p:nvSpPr>
          <p:cNvPr id="4" name="テキスト プレースホルダー 3"/>
          <p:cNvSpPr>
            <a:spLocks noGrp="1"/>
          </p:cNvSpPr>
          <p:nvPr>
            <p:ph type="body" idx="11"/>
          </p:nvPr>
        </p:nvSpPr>
        <p:spPr>
          <a:xfrm>
            <a:off x="495300" y="988988"/>
            <a:ext cx="9138350" cy="639762"/>
          </a:xfrm>
        </p:spPr>
        <p:txBody>
          <a:bodyPr>
            <a:noAutofit/>
          </a:bodyPr>
          <a:lstStyle/>
          <a:p>
            <a:pPr marL="285750" indent="-285750">
              <a:buClr>
                <a:schemeClr val="tx2">
                  <a:lumMod val="60000"/>
                  <a:lumOff val="40000"/>
                </a:schemeClr>
              </a:buClr>
              <a:buFont typeface="Wingdings" panose="05000000000000000000" pitchFamily="2" charset="2"/>
              <a:buChar char="n"/>
            </a:pPr>
            <a:r>
              <a:rPr lang="ja-JP" altLang="en-US" dirty="0">
                <a:solidFill>
                  <a:srgbClr val="000000"/>
                </a:solidFill>
              </a:rPr>
              <a:t>救急車の役割は</a:t>
            </a:r>
            <a:r>
              <a:rPr lang="ja-JP" altLang="en-US" dirty="0" smtClean="0">
                <a:solidFill>
                  <a:srgbClr val="000000"/>
                </a:solidFill>
              </a:rPr>
              <a:t>、法律で</a:t>
            </a:r>
            <a:endParaRPr lang="en-US" altLang="ja-JP" dirty="0" smtClean="0">
              <a:solidFill>
                <a:srgbClr val="000000"/>
              </a:solidFill>
            </a:endParaRPr>
          </a:p>
          <a:p>
            <a:r>
              <a:rPr lang="ja-JP" altLang="en-US" sz="3200" dirty="0" smtClean="0">
                <a:solidFill>
                  <a:srgbClr val="FF0000"/>
                </a:solidFill>
              </a:rPr>
              <a:t>「緊急に搬送する必要がある傷</a:t>
            </a:r>
            <a:r>
              <a:rPr lang="ja-JP" altLang="en-US" sz="3200" dirty="0">
                <a:solidFill>
                  <a:srgbClr val="FF0000"/>
                </a:solidFill>
              </a:rPr>
              <a:t>病者</a:t>
            </a:r>
            <a:r>
              <a:rPr lang="ja-JP" altLang="en-US" sz="3200" dirty="0" smtClean="0">
                <a:solidFill>
                  <a:srgbClr val="FF0000"/>
                </a:solidFill>
              </a:rPr>
              <a:t>を搬送すること」</a:t>
            </a:r>
            <a:endParaRPr lang="en-US" altLang="ja-JP" sz="3200" dirty="0" smtClean="0">
              <a:solidFill>
                <a:srgbClr val="FF0000"/>
              </a:solidFill>
            </a:endParaRPr>
          </a:p>
          <a:p>
            <a:r>
              <a:rPr lang="ja-JP" altLang="en-US" sz="1400" dirty="0" smtClean="0">
                <a:solidFill>
                  <a:srgbClr val="000000"/>
                </a:solidFill>
              </a:rPr>
              <a:t>と定められて</a:t>
            </a:r>
            <a:r>
              <a:rPr lang="ja-JP" altLang="en-US" dirty="0">
                <a:solidFill>
                  <a:srgbClr val="000000"/>
                </a:solidFill>
              </a:rPr>
              <a:t>います。</a:t>
            </a:r>
            <a:endParaRPr kumimoji="1" lang="ja-JP" altLang="en-US" sz="1400" dirty="0"/>
          </a:p>
        </p:txBody>
      </p:sp>
      <p:sp>
        <p:nvSpPr>
          <p:cNvPr id="11" name="正方形/長方形 10"/>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a:ea typeface="Meiryo UI" panose="020B0604030504040204" pitchFamily="50" charset="-128"/>
              </a:rPr>
              <a:t>そもそも</a:t>
            </a:r>
            <a:r>
              <a:rPr lang="ja-JP" altLang="ja-JP" sz="2400" b="1" dirty="0">
                <a:ea typeface="Meiryo UI" panose="020B0604030504040204" pitchFamily="50" charset="-128"/>
              </a:rPr>
              <a:t>救急車の</a:t>
            </a:r>
            <a:r>
              <a:rPr lang="ja-JP" altLang="ja-JP" sz="2400" b="1" dirty="0" smtClean="0">
                <a:ea typeface="Meiryo UI" panose="020B0604030504040204" pitchFamily="50" charset="-128"/>
              </a:rPr>
              <a:t>役割</a:t>
            </a:r>
            <a:r>
              <a:rPr lang="ja-JP" altLang="en-US" sz="2400" b="1" dirty="0" smtClean="0">
                <a:ea typeface="Meiryo UI" panose="020B0604030504040204" pitchFamily="50" charset="-128"/>
              </a:rPr>
              <a:t>とは？</a:t>
            </a:r>
            <a:endParaRPr lang="ja-JP" altLang="en-US" sz="2400" b="1" dirty="0">
              <a:solidFill>
                <a:schemeClr val="tx2">
                  <a:lumMod val="75000"/>
                </a:schemeClr>
              </a:solidFill>
              <a:ea typeface="Meiryo UI" panose="020B0604030504040204" pitchFamily="50" charset="-128"/>
            </a:endParaRPr>
          </a:p>
        </p:txBody>
      </p:sp>
      <p:sp>
        <p:nvSpPr>
          <p:cNvPr id="12" name="円/楕円 11"/>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13" name="直線コネクタ 12"/>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4" name="円/楕円 13"/>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5" name="正方形/長方形 14"/>
          <p:cNvSpPr/>
          <p:nvPr/>
        </p:nvSpPr>
        <p:spPr>
          <a:xfrm>
            <a:off x="342481" y="95402"/>
            <a:ext cx="545342" cy="523220"/>
          </a:xfrm>
          <a:prstGeom prst="rect">
            <a:avLst/>
          </a:prstGeom>
        </p:spPr>
        <p:txBody>
          <a:bodyPr wrap="none">
            <a:spAutoFit/>
          </a:bodyPr>
          <a:lstStyle/>
          <a:p>
            <a:r>
              <a:rPr lang="en-US" altLang="ja-JP" sz="2800" b="1" dirty="0" smtClean="0">
                <a:ln w="3175">
                  <a:noFill/>
                </a:ln>
                <a:solidFill>
                  <a:schemeClr val="tx2">
                    <a:lumMod val="75000"/>
                  </a:schemeClr>
                </a:solidFill>
                <a:ea typeface="Meiryo UI" panose="020B0604030504040204" pitchFamily="50" charset="-128"/>
              </a:rPr>
              <a:t>Ⅱ</a:t>
            </a:r>
            <a:endParaRPr lang="ja-JP" altLang="en-US" sz="2800" b="1" dirty="0">
              <a:ln w="3175">
                <a:noFill/>
              </a:ln>
              <a:solidFill>
                <a:schemeClr val="tx2">
                  <a:lumMod val="75000"/>
                </a:schemeClr>
              </a:solidFill>
              <a:ea typeface="Meiryo UI" panose="020B0604030504040204" pitchFamily="50" charset="-128"/>
            </a:endParaRPr>
          </a:p>
        </p:txBody>
      </p:sp>
    </p:spTree>
    <p:extLst>
      <p:ext uri="{BB962C8B-B14F-4D97-AF65-F5344CB8AC3E}">
        <p14:creationId xmlns:p14="http://schemas.microsoft.com/office/powerpoint/2010/main" val="10415828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smtClean="0">
                <a:solidFill>
                  <a:schemeClr val="tx1"/>
                </a:solidFill>
                <a:ea typeface="Meiryo UI" panose="020B0604030504040204" pitchFamily="50" charset="-128"/>
              </a:rPr>
              <a:t>「</a:t>
            </a:r>
            <a:r>
              <a:rPr lang="ja-JP" altLang="ja-JP" sz="2400" b="1" dirty="0" smtClean="0">
                <a:solidFill>
                  <a:schemeClr val="tx1"/>
                </a:solidFill>
                <a:ea typeface="Meiryo UI" panose="020B0604030504040204" pitchFamily="50" charset="-128"/>
              </a:rPr>
              <a:t>緊急度</a:t>
            </a:r>
            <a:r>
              <a:rPr lang="ja-JP" altLang="en-US" sz="2400" b="1" dirty="0" smtClean="0">
                <a:solidFill>
                  <a:schemeClr val="tx1"/>
                </a:solidFill>
                <a:ea typeface="Meiryo UI" panose="020B0604030504040204" pitchFamily="50" charset="-128"/>
              </a:rPr>
              <a:t>」とは？</a:t>
            </a:r>
            <a:endParaRPr lang="ja-JP" altLang="en-US" sz="2400" b="1" dirty="0">
              <a:solidFill>
                <a:schemeClr val="tx1"/>
              </a:solidFill>
              <a:ea typeface="Meiryo UI" panose="020B0604030504040204" pitchFamily="50" charset="-128"/>
            </a:endParaRPr>
          </a:p>
        </p:txBody>
      </p:sp>
      <p:sp>
        <p:nvSpPr>
          <p:cNvPr id="6" name="円/楕円 5"/>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7" name="直線コネクタ 6"/>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8" name="円/楕円 7"/>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9" name="正方形/長方形 8"/>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Ⅲ</a:t>
            </a:r>
            <a:endParaRPr lang="ja-JP" altLang="en-US" sz="2800" b="1" dirty="0">
              <a:ln w="3175">
                <a:noFill/>
              </a:ln>
              <a:solidFill>
                <a:schemeClr val="tx2">
                  <a:lumMod val="75000"/>
                </a:schemeClr>
              </a:solidFill>
              <a:ea typeface="Meiryo UI" panose="020B0604030504040204" pitchFamily="50" charset="-128"/>
            </a:endParaRPr>
          </a:p>
        </p:txBody>
      </p:sp>
      <p:pic>
        <p:nvPicPr>
          <p:cNvPr id="3" name="図 2"/>
          <p:cNvPicPr>
            <a:picLocks noChangeAspect="1"/>
          </p:cNvPicPr>
          <p:nvPr/>
        </p:nvPicPr>
        <p:blipFill>
          <a:blip r:embed="rId3"/>
          <a:stretch>
            <a:fillRect/>
          </a:stretch>
        </p:blipFill>
        <p:spPr>
          <a:xfrm>
            <a:off x="8256591" y="149111"/>
            <a:ext cx="1396549" cy="1396549"/>
          </a:xfrm>
          <a:prstGeom prst="rect">
            <a:avLst/>
          </a:prstGeom>
        </p:spPr>
      </p:pic>
      <p:sp>
        <p:nvSpPr>
          <p:cNvPr id="11" name="テキスト プレースホルダー 3"/>
          <p:cNvSpPr txBox="1">
            <a:spLocks/>
          </p:cNvSpPr>
          <p:nvPr/>
        </p:nvSpPr>
        <p:spPr>
          <a:xfrm>
            <a:off x="495300" y="692620"/>
            <a:ext cx="9138350" cy="639762"/>
          </a:xfrm>
          <a:prstGeom prst="rect">
            <a:avLst/>
          </a:prstGeom>
        </p:spPr>
        <p:txBody>
          <a:bodyPr vert="horz" lIns="91440" tIns="45720" rIns="91440" bIns="45720" rtlCol="0" anchor="ctr">
            <a:noAutofit/>
          </a:bodyPr>
          <a:lstStyle>
            <a:defPPr>
              <a:defRPr lang="ja-JP"/>
            </a:defPPr>
            <a:lvl1pPr marL="0" algn="ctr" defTabSz="914400" rtl="0" eaLnBrk="1" latinLnBrk="0" hangingPunct="1">
              <a:defRPr kumimoji="1" sz="1200" kern="1200">
                <a:solidFill>
                  <a:schemeClr val="tx1">
                    <a:tint val="75000"/>
                  </a:schemeClr>
                </a:solidFill>
                <a:latin typeface="+mn-lt"/>
                <a:ea typeface="Meiryo UI" panose="020B0604030504040204" pitchFamily="50"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lgn="l">
              <a:buClr>
                <a:schemeClr val="tx2">
                  <a:lumMod val="60000"/>
                  <a:lumOff val="40000"/>
                </a:schemeClr>
              </a:buClr>
              <a:buFont typeface="Wingdings" panose="05000000000000000000" pitchFamily="2" charset="2"/>
              <a:buChar char="n"/>
            </a:pPr>
            <a:r>
              <a:rPr lang="ja-JP" altLang="en-US" sz="1400" dirty="0" smtClean="0">
                <a:solidFill>
                  <a:srgbClr val="FF0000"/>
                </a:solidFill>
              </a:rPr>
              <a:t> </a:t>
            </a:r>
            <a:r>
              <a:rPr lang="ja-JP" altLang="en-US" sz="3200" dirty="0" smtClean="0">
                <a:solidFill>
                  <a:srgbClr val="FF0000"/>
                </a:solidFill>
              </a:rPr>
              <a:t>「緊急度」</a:t>
            </a:r>
            <a:r>
              <a:rPr lang="ja-JP" altLang="en-US" sz="1400" dirty="0" smtClean="0">
                <a:solidFill>
                  <a:srgbClr val="FF0000"/>
                </a:solidFill>
              </a:rPr>
              <a:t>は、</a:t>
            </a:r>
            <a:r>
              <a:rPr lang="ja-JP" altLang="en-US" sz="3200" dirty="0" smtClean="0">
                <a:solidFill>
                  <a:srgbClr val="FF0000"/>
                </a:solidFill>
              </a:rPr>
              <a:t>「時間を重視」</a:t>
            </a:r>
            <a:r>
              <a:rPr lang="ja-JP" altLang="en-US" sz="1400" dirty="0" smtClean="0">
                <a:solidFill>
                  <a:srgbClr val="000000"/>
                </a:solidFill>
              </a:rPr>
              <a:t>した考え方です。</a:t>
            </a:r>
            <a:endParaRPr lang="ja-JP" altLang="en-US" sz="1050" dirty="0"/>
          </a:p>
        </p:txBody>
      </p:sp>
      <p:sp>
        <p:nvSpPr>
          <p:cNvPr id="12" name="テキスト プレースホルダー 3"/>
          <p:cNvSpPr txBox="1">
            <a:spLocks/>
          </p:cNvSpPr>
          <p:nvPr/>
        </p:nvSpPr>
        <p:spPr>
          <a:xfrm>
            <a:off x="397189" y="1268700"/>
            <a:ext cx="9561640" cy="639762"/>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buFont typeface="Wingdings" panose="05000000000000000000" pitchFamily="2" charset="2"/>
              <a:buChar char="ü"/>
            </a:pPr>
            <a:r>
              <a:rPr lang="ja-JP" altLang="en-US" dirty="0" smtClean="0">
                <a:solidFill>
                  <a:srgbClr val="000000"/>
                </a:solidFill>
                <a:ea typeface="Meiryo UI" panose="020B0604030504040204" pitchFamily="50" charset="-128"/>
              </a:rPr>
              <a:t>緊急度</a:t>
            </a:r>
            <a:r>
              <a:rPr lang="ja-JP" altLang="en-US" dirty="0">
                <a:solidFill>
                  <a:srgbClr val="000000"/>
                </a:solidFill>
                <a:ea typeface="Meiryo UI" panose="020B0604030504040204" pitchFamily="50" charset="-128"/>
              </a:rPr>
              <a:t>：</a:t>
            </a:r>
            <a:r>
              <a:rPr lang="ja-JP" altLang="en-US" dirty="0" smtClean="0">
                <a:solidFill>
                  <a:srgbClr val="000000"/>
                </a:solidFill>
                <a:ea typeface="Meiryo UI" panose="020B0604030504040204" pitchFamily="50" charset="-128"/>
              </a:rPr>
              <a:t>「</a:t>
            </a:r>
            <a:r>
              <a:rPr lang="ja-JP" altLang="en-US" dirty="0" smtClean="0">
                <a:solidFill>
                  <a:srgbClr val="FF0000"/>
                </a:solidFill>
                <a:ea typeface="Meiryo UI" panose="020B0604030504040204" pitchFamily="50" charset="-128"/>
              </a:rPr>
              <a:t>時間経過</a:t>
            </a:r>
            <a:r>
              <a:rPr lang="ja-JP" altLang="en-US" dirty="0" smtClean="0">
                <a:solidFill>
                  <a:srgbClr val="000000"/>
                </a:solidFill>
                <a:ea typeface="Meiryo UI" panose="020B0604030504040204" pitchFamily="50" charset="-128"/>
              </a:rPr>
              <a:t>が各病態の生命予後・機能予後に影響を与える程度」</a:t>
            </a:r>
            <a:endParaRPr lang="en-US" altLang="ja-JP" dirty="0" smtClean="0">
              <a:solidFill>
                <a:srgbClr val="000000"/>
              </a:solidFill>
              <a:ea typeface="Meiryo UI" panose="020B0604030504040204" pitchFamily="50" charset="-128"/>
            </a:endParaRPr>
          </a:p>
          <a:p>
            <a:pPr marL="285750" indent="-285750">
              <a:buFont typeface="Wingdings" panose="05000000000000000000" pitchFamily="2" charset="2"/>
              <a:buChar char="ü"/>
            </a:pPr>
            <a:r>
              <a:rPr lang="ja-JP" altLang="en-US" dirty="0" smtClean="0">
                <a:solidFill>
                  <a:srgbClr val="000000"/>
                </a:solidFill>
                <a:ea typeface="Meiryo UI" panose="020B0604030504040204" pitchFamily="50" charset="-128"/>
              </a:rPr>
              <a:t>重症度</a:t>
            </a:r>
            <a:r>
              <a:rPr lang="ja-JP" altLang="en-US" dirty="0">
                <a:solidFill>
                  <a:srgbClr val="000000"/>
                </a:solidFill>
                <a:ea typeface="Meiryo UI" panose="020B0604030504040204" pitchFamily="50" charset="-128"/>
              </a:rPr>
              <a:t>：</a:t>
            </a:r>
            <a:r>
              <a:rPr lang="ja-JP" altLang="en-US" dirty="0" smtClean="0">
                <a:solidFill>
                  <a:srgbClr val="000000"/>
                </a:solidFill>
                <a:ea typeface="Meiryo UI" panose="020B0604030504040204" pitchFamily="50" charset="-128"/>
              </a:rPr>
              <a:t>「各病態の生命予後・機能予後に影響を与える程度」 → </a:t>
            </a:r>
            <a:r>
              <a:rPr lang="ja-JP" altLang="en-US" dirty="0" smtClean="0">
                <a:solidFill>
                  <a:srgbClr val="FF0000"/>
                </a:solidFill>
                <a:ea typeface="Meiryo UI" panose="020B0604030504040204" pitchFamily="50" charset="-128"/>
              </a:rPr>
              <a:t>時間は無関係</a:t>
            </a:r>
            <a:endParaRPr lang="ja-JP" altLang="en-US" sz="2400" dirty="0">
              <a:solidFill>
                <a:srgbClr val="FF0000"/>
              </a:solidFill>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E3833541-BAD1-46FD-BA04-8FCAF911C10D}" type="slidenum">
              <a:rPr kumimoji="1" lang="ja-JP" altLang="en-US" smtClean="0"/>
              <a:t>6</a:t>
            </a:fld>
            <a:endParaRPr kumimoji="1" lang="ja-JP" altLang="en-US"/>
          </a:p>
        </p:txBody>
      </p:sp>
      <p:pic>
        <p:nvPicPr>
          <p:cNvPr id="13" name="図 12"/>
          <p:cNvPicPr/>
          <p:nvPr/>
        </p:nvPicPr>
        <p:blipFill>
          <a:blip r:embed="rId4">
            <a:extLst>
              <a:ext uri="{28A0092B-C50C-407E-A947-70E740481C1C}">
                <a14:useLocalDpi xmlns:a14="http://schemas.microsoft.com/office/drawing/2010/main" val="0"/>
              </a:ext>
            </a:extLst>
          </a:blip>
          <a:stretch>
            <a:fillRect/>
          </a:stretch>
        </p:blipFill>
        <p:spPr>
          <a:xfrm>
            <a:off x="1902911" y="1856332"/>
            <a:ext cx="5400750" cy="3464808"/>
          </a:xfrm>
          <a:prstGeom prst="rect">
            <a:avLst/>
          </a:prstGeom>
        </p:spPr>
      </p:pic>
      <p:sp>
        <p:nvSpPr>
          <p:cNvPr id="14" name="テキスト ボックス 13"/>
          <p:cNvSpPr txBox="1"/>
          <p:nvPr/>
        </p:nvSpPr>
        <p:spPr>
          <a:xfrm>
            <a:off x="0" y="5320980"/>
            <a:ext cx="9906000" cy="2062103"/>
          </a:xfrm>
          <a:prstGeom prst="rect">
            <a:avLst/>
          </a:prstGeom>
          <a:noFill/>
        </p:spPr>
        <p:txBody>
          <a:bodyPr wrap="square" rtlCol="0">
            <a:spAutoFit/>
          </a:bodyPr>
          <a:lstStyle/>
          <a:p>
            <a:pPr marL="285750" indent="-285750">
              <a:buFont typeface="Wingdings" panose="05000000000000000000" pitchFamily="2" charset="2"/>
              <a:buChar char="l"/>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横軸は発症からの</a:t>
            </a:r>
            <a:r>
              <a:rPr lang="ja-JP" altLang="en-US" sz="1600" u="sng" dirty="0">
                <a:latin typeface="Meiryo UI" panose="020B0604030504040204" pitchFamily="50" charset="-128"/>
                <a:ea typeface="Meiryo UI" panose="020B0604030504040204" pitchFamily="50" charset="-128"/>
                <a:cs typeface="Meiryo UI" panose="020B0604030504040204" pitchFamily="50" charset="-128"/>
              </a:rPr>
              <a:t>時間経過</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、縦軸は</a:t>
            </a:r>
            <a:r>
              <a:rPr lang="ja-JP" altLang="en-US" sz="1600" u="sng" dirty="0">
                <a:latin typeface="Meiryo UI" panose="020B0604030504040204" pitchFamily="50" charset="-128"/>
                <a:ea typeface="Meiryo UI" panose="020B0604030504040204" pitchFamily="50" charset="-128"/>
                <a:cs typeface="Meiryo UI" panose="020B0604030504040204" pitchFamily="50" charset="-128"/>
              </a:rPr>
              <a:t>重症度</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を表している。</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l"/>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黒の点線をみると、発症から数分経過した時点で、緊急度「赤」の症状は、既に</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重症と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なっているが、緊急度「黄」「緑」の症状は、まだ重症度</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も</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軽症となって</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います。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l"/>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緊急性の</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高い症状ほど、重症化するスピードが速いため、一刻も早く救急車で医療機関に行く必要がある。（救急要請の必要がある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）一方</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、緊急性の低い症状であれば、自力での受診が可能であることを示している。（救急要請の必要がない）</a:t>
            </a:r>
          </a:p>
          <a:p>
            <a:pPr marL="285750" indent="-285750">
              <a:buFont typeface="Wingdings" panose="05000000000000000000" pitchFamily="2" charset="2"/>
              <a:buChar char="l"/>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600" dirty="0"/>
          </a:p>
        </p:txBody>
      </p:sp>
    </p:spTree>
    <p:extLst>
      <p:ext uri="{BB962C8B-B14F-4D97-AF65-F5344CB8AC3E}">
        <p14:creationId xmlns:p14="http://schemas.microsoft.com/office/powerpoint/2010/main" val="37537819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stretch>
            <a:fillRect/>
          </a:stretch>
        </p:blipFill>
        <p:spPr>
          <a:xfrm>
            <a:off x="8659092" y="2109809"/>
            <a:ext cx="1230318" cy="963910"/>
          </a:xfrm>
          <a:prstGeom prst="rect">
            <a:avLst/>
          </a:prstGeom>
        </p:spPr>
      </p:pic>
      <p:pic>
        <p:nvPicPr>
          <p:cNvPr id="18" name="コンテンツ プレースホルダー 17"/>
          <p:cNvPicPr>
            <a:picLocks noGrp="1"/>
          </p:cNvPicPr>
          <p:nvPr>
            <p:ph idx="1"/>
          </p:nvPr>
        </p:nvPicPr>
        <p:blipFill>
          <a:blip r:embed="rId4">
            <a:extLst>
              <a:ext uri="{28A0092B-C50C-407E-A947-70E740481C1C}">
                <a14:useLocalDpi xmlns:a14="http://schemas.microsoft.com/office/drawing/2010/main" val="0"/>
              </a:ext>
            </a:extLst>
          </a:blip>
          <a:stretch>
            <a:fillRect/>
          </a:stretch>
        </p:blipFill>
        <p:spPr bwMode="auto">
          <a:xfrm>
            <a:off x="704410" y="2609209"/>
            <a:ext cx="7886700" cy="3871991"/>
          </a:xfrm>
          <a:prstGeom prst="rect">
            <a:avLst/>
          </a:prstGeom>
          <a:noFill/>
          <a:ln>
            <a:noFill/>
          </a:ln>
        </p:spPr>
      </p:pic>
      <p:sp>
        <p:nvSpPr>
          <p:cNvPr id="20" name="テキスト プレースホルダー 3"/>
          <p:cNvSpPr txBox="1">
            <a:spLocks/>
          </p:cNvSpPr>
          <p:nvPr/>
        </p:nvSpPr>
        <p:spPr>
          <a:xfrm>
            <a:off x="704410" y="844968"/>
            <a:ext cx="8929240" cy="639762"/>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buClr>
                <a:schemeClr val="tx2">
                  <a:lumMod val="60000"/>
                  <a:lumOff val="40000"/>
                </a:schemeClr>
              </a:buClr>
              <a:buFont typeface="Wingdings" panose="05000000000000000000" pitchFamily="2" charset="2"/>
              <a:buChar char="n"/>
            </a:pPr>
            <a:r>
              <a:rPr lang="ja-JP" altLang="en-US" dirty="0" smtClean="0">
                <a:solidFill>
                  <a:srgbClr val="000000"/>
                </a:solidFill>
                <a:ea typeface="Meiryo UI" panose="020B0604030504040204" pitchFamily="50" charset="-128"/>
              </a:rPr>
              <a:t>緊急度は、高い</a:t>
            </a:r>
            <a:r>
              <a:rPr lang="ja-JP" altLang="en-US" dirty="0">
                <a:solidFill>
                  <a:srgbClr val="000000"/>
                </a:solidFill>
                <a:ea typeface="Meiryo UI" panose="020B0604030504040204" pitchFamily="50" charset="-128"/>
              </a:rPr>
              <a:t>順に</a:t>
            </a:r>
            <a:r>
              <a:rPr lang="ja-JP" altLang="en-US" sz="2000" dirty="0">
                <a:solidFill>
                  <a:srgbClr val="FF0000"/>
                </a:solidFill>
                <a:ea typeface="Meiryo UI" panose="020B0604030504040204" pitchFamily="50" charset="-128"/>
              </a:rPr>
              <a:t>「</a:t>
            </a:r>
            <a:r>
              <a:rPr lang="ja-JP" altLang="en-US" sz="2000" dirty="0" smtClean="0">
                <a:solidFill>
                  <a:srgbClr val="FF0000"/>
                </a:solidFill>
                <a:ea typeface="Meiryo UI" panose="020B0604030504040204" pitchFamily="50" charset="-128"/>
              </a:rPr>
              <a:t>赤（緊急</a:t>
            </a:r>
            <a:r>
              <a:rPr lang="ja-JP" altLang="en-US" sz="2000" dirty="0" smtClean="0">
                <a:solidFill>
                  <a:srgbClr val="FF0000"/>
                </a:solidFill>
                <a:ea typeface="Meiryo UI" panose="020B0604030504040204" pitchFamily="50" charset="-128"/>
              </a:rPr>
              <a:t>）」「黄</a:t>
            </a:r>
            <a:r>
              <a:rPr lang="ja-JP" altLang="en-US" sz="2000" dirty="0" smtClean="0">
                <a:solidFill>
                  <a:srgbClr val="FF0000"/>
                </a:solidFill>
                <a:ea typeface="Meiryo UI" panose="020B0604030504040204" pitchFamily="50" charset="-128"/>
              </a:rPr>
              <a:t>（準緊急</a:t>
            </a:r>
            <a:r>
              <a:rPr lang="ja-JP" altLang="en-US" sz="2000" dirty="0" smtClean="0">
                <a:solidFill>
                  <a:srgbClr val="FF0000"/>
                </a:solidFill>
                <a:ea typeface="Meiryo UI" panose="020B0604030504040204" pitchFamily="50" charset="-128"/>
              </a:rPr>
              <a:t>）」「緑</a:t>
            </a:r>
            <a:r>
              <a:rPr lang="ja-JP" altLang="en-US" sz="2000" dirty="0" smtClean="0">
                <a:solidFill>
                  <a:srgbClr val="FF0000"/>
                </a:solidFill>
                <a:ea typeface="Meiryo UI" panose="020B0604030504040204" pitchFamily="50" charset="-128"/>
              </a:rPr>
              <a:t>（低緊急）」</a:t>
            </a:r>
            <a:r>
              <a:rPr lang="ja-JP" altLang="en-US" dirty="0">
                <a:solidFill>
                  <a:srgbClr val="000000"/>
                </a:solidFill>
                <a:ea typeface="Meiryo UI" panose="020B0604030504040204" pitchFamily="50" charset="-128"/>
              </a:rPr>
              <a:t>となっています</a:t>
            </a:r>
            <a:r>
              <a:rPr lang="ja-JP" altLang="en-US" sz="3600" dirty="0">
                <a:solidFill>
                  <a:srgbClr val="000000"/>
                </a:solidFill>
                <a:ea typeface="Meiryo UI" panose="020B0604030504040204" pitchFamily="50" charset="-128"/>
              </a:rPr>
              <a:t>。</a:t>
            </a:r>
            <a:endParaRPr lang="en-US" altLang="ja-JP" sz="3600" dirty="0">
              <a:ea typeface="Meiryo UI" panose="020B0604030504040204" pitchFamily="50" charset="-128"/>
            </a:endParaRPr>
          </a:p>
          <a:p>
            <a:pPr marL="285750" indent="-285750">
              <a:buClr>
                <a:schemeClr val="tx2">
                  <a:lumMod val="60000"/>
                  <a:lumOff val="40000"/>
                </a:schemeClr>
              </a:buClr>
              <a:buFont typeface="Wingdings" panose="05000000000000000000" pitchFamily="2" charset="2"/>
              <a:buChar char="n"/>
            </a:pPr>
            <a:r>
              <a:rPr lang="ja-JP" altLang="en-US" dirty="0">
                <a:solidFill>
                  <a:srgbClr val="000000"/>
                </a:solidFill>
                <a:ea typeface="Meiryo UI" panose="020B0604030504040204" pitchFamily="50" charset="-128"/>
              </a:rPr>
              <a:t>「</a:t>
            </a:r>
            <a:r>
              <a:rPr lang="ja-JP" altLang="en-US" dirty="0" smtClean="0">
                <a:solidFill>
                  <a:srgbClr val="000000"/>
                </a:solidFill>
                <a:ea typeface="Meiryo UI" panose="020B0604030504040204" pitchFamily="50" charset="-128"/>
              </a:rPr>
              <a:t>白（非緊急）」は医療</a:t>
            </a:r>
            <a:r>
              <a:rPr lang="ja-JP" altLang="en-US" dirty="0">
                <a:solidFill>
                  <a:srgbClr val="000000"/>
                </a:solidFill>
                <a:ea typeface="Meiryo UI" panose="020B0604030504040204" pitchFamily="50" charset="-128"/>
              </a:rPr>
              <a:t>を必要としない</a:t>
            </a:r>
            <a:r>
              <a:rPr lang="ja-JP" altLang="en-US" dirty="0" smtClean="0">
                <a:solidFill>
                  <a:srgbClr val="000000"/>
                </a:solidFill>
                <a:ea typeface="Meiryo UI" panose="020B0604030504040204" pitchFamily="50" charset="-128"/>
              </a:rPr>
              <a:t>状態です</a:t>
            </a:r>
            <a:r>
              <a:rPr lang="ja-JP" altLang="en-US" dirty="0">
                <a:solidFill>
                  <a:srgbClr val="000000"/>
                </a:solidFill>
                <a:ea typeface="Meiryo UI" panose="020B0604030504040204" pitchFamily="50" charset="-128"/>
              </a:rPr>
              <a:t>。</a:t>
            </a:r>
            <a:endParaRPr lang="en-US" altLang="ja-JP" sz="1400" dirty="0">
              <a:solidFill>
                <a:srgbClr val="000000"/>
              </a:solidFill>
              <a:ea typeface="Meiryo UI" panose="020B0604030504040204" pitchFamily="50" charset="-128"/>
            </a:endParaRPr>
          </a:p>
        </p:txBody>
      </p:sp>
      <p:sp>
        <p:nvSpPr>
          <p:cNvPr id="7" name="正方形/長方形 6"/>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en-US" sz="2400" b="1" dirty="0">
                <a:solidFill>
                  <a:schemeClr val="tx1"/>
                </a:solidFill>
                <a:ea typeface="Meiryo UI" panose="020B0604030504040204" pitchFamily="50" charset="-128"/>
              </a:rPr>
              <a:t>「</a:t>
            </a:r>
            <a:r>
              <a:rPr lang="ja-JP" altLang="ja-JP" sz="2400" b="1" dirty="0">
                <a:solidFill>
                  <a:schemeClr val="tx1"/>
                </a:solidFill>
                <a:ea typeface="Meiryo UI" panose="020B0604030504040204" pitchFamily="50" charset="-128"/>
              </a:rPr>
              <a:t>緊急度</a:t>
            </a:r>
            <a:r>
              <a:rPr lang="ja-JP" altLang="en-US" sz="2400" b="1" dirty="0">
                <a:solidFill>
                  <a:schemeClr val="tx1"/>
                </a:solidFill>
                <a:ea typeface="Meiryo UI" panose="020B0604030504040204" pitchFamily="50" charset="-128"/>
              </a:rPr>
              <a:t>」とは？</a:t>
            </a:r>
          </a:p>
        </p:txBody>
      </p:sp>
      <p:sp>
        <p:nvSpPr>
          <p:cNvPr id="8" name="円/楕円 7"/>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9" name="直線コネクタ 8"/>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0" name="円/楕円 9"/>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11" name="正方形/長方形 10"/>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Ⅲ</a:t>
            </a:r>
            <a:endParaRPr lang="ja-JP" altLang="en-US" sz="2800" b="1" dirty="0">
              <a:ln w="3175">
                <a:noFill/>
              </a:ln>
              <a:solidFill>
                <a:schemeClr val="tx2">
                  <a:lumMod val="75000"/>
                </a:schemeClr>
              </a:solidFill>
              <a:ea typeface="Meiryo UI" panose="020B0604030504040204" pitchFamily="50" charset="-128"/>
            </a:endParaRPr>
          </a:p>
        </p:txBody>
      </p:sp>
      <p:sp>
        <p:nvSpPr>
          <p:cNvPr id="4" name="正方形/長方形 3"/>
          <p:cNvSpPr/>
          <p:nvPr/>
        </p:nvSpPr>
        <p:spPr>
          <a:xfrm>
            <a:off x="2110210" y="2609209"/>
            <a:ext cx="6520752" cy="33679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3682622" y="2183672"/>
            <a:ext cx="3375927" cy="411823"/>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医学的観点に基づき明確に定義</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スライド番号プレースホルダー 5"/>
          <p:cNvSpPr>
            <a:spLocks noGrp="1"/>
          </p:cNvSpPr>
          <p:nvPr>
            <p:ph type="sldNum" sz="quarter" idx="12"/>
          </p:nvPr>
        </p:nvSpPr>
        <p:spPr/>
        <p:txBody>
          <a:bodyPr/>
          <a:lstStyle/>
          <a:p>
            <a:fld id="{E3833541-BAD1-46FD-BA04-8FCAF911C10D}" type="slidenum">
              <a:rPr kumimoji="1" lang="ja-JP" altLang="en-US" smtClean="0"/>
              <a:t>7</a:t>
            </a:fld>
            <a:endParaRPr kumimoji="1" lang="ja-JP" altLang="en-US"/>
          </a:p>
        </p:txBody>
      </p:sp>
      <p:pic>
        <p:nvPicPr>
          <p:cNvPr id="3" name="図 2"/>
          <p:cNvPicPr>
            <a:picLocks noChangeAspect="1"/>
          </p:cNvPicPr>
          <p:nvPr/>
        </p:nvPicPr>
        <p:blipFill>
          <a:blip r:embed="rId5"/>
          <a:stretch>
            <a:fillRect/>
          </a:stretch>
        </p:blipFill>
        <p:spPr>
          <a:xfrm>
            <a:off x="7233549" y="1438778"/>
            <a:ext cx="2040702" cy="724120"/>
          </a:xfrm>
          <a:prstGeom prst="rect">
            <a:avLst/>
          </a:prstGeom>
        </p:spPr>
      </p:pic>
    </p:spTree>
    <p:extLst>
      <p:ext uri="{BB962C8B-B14F-4D97-AF65-F5344CB8AC3E}">
        <p14:creationId xmlns:p14="http://schemas.microsoft.com/office/powerpoint/2010/main" val="651621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p:cNvSpPr/>
          <p:nvPr/>
        </p:nvSpPr>
        <p:spPr>
          <a:xfrm>
            <a:off x="226603" y="196163"/>
            <a:ext cx="7488832" cy="540060"/>
          </a:xfrm>
          <a:prstGeom prst="rect">
            <a:avLst/>
          </a:prstGeom>
          <a:noFill/>
          <a:ln w="28575">
            <a:noFill/>
          </a:ln>
          <a:effectLst/>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chemeClr val="tx2">
                    <a:lumMod val="75000"/>
                  </a:schemeClr>
                </a:solidFill>
                <a:ea typeface="Meiryo UI" panose="020B0604030504040204" pitchFamily="50" charset="-128"/>
              </a:rPr>
              <a:t>　　　</a:t>
            </a:r>
            <a:r>
              <a:rPr lang="ja-JP" altLang="ja-JP" sz="2400" b="1" dirty="0" smtClean="0">
                <a:ea typeface="Meiryo UI" panose="020B0604030504040204" pitchFamily="50" charset="-128"/>
              </a:rPr>
              <a:t>緊急度</a:t>
            </a:r>
            <a:r>
              <a:rPr lang="ja-JP" altLang="en-US" sz="2400" b="1" dirty="0" smtClean="0">
                <a:ea typeface="Meiryo UI" panose="020B0604030504040204" pitchFamily="50" charset="-128"/>
              </a:rPr>
              <a:t>判定体系とは？</a:t>
            </a:r>
            <a:endParaRPr lang="ja-JP" altLang="en-US" sz="2400" b="1" dirty="0">
              <a:solidFill>
                <a:schemeClr val="tx2">
                  <a:lumMod val="75000"/>
                </a:schemeClr>
              </a:solidFill>
              <a:ea typeface="Meiryo UI" panose="020B0604030504040204" pitchFamily="50" charset="-128"/>
            </a:endParaRPr>
          </a:p>
        </p:txBody>
      </p:sp>
      <p:sp>
        <p:nvSpPr>
          <p:cNvPr id="23" name="円/楕円 22"/>
          <p:cNvSpPr/>
          <p:nvPr/>
        </p:nvSpPr>
        <p:spPr>
          <a:xfrm>
            <a:off x="344360" y="101106"/>
            <a:ext cx="504000" cy="504000"/>
          </a:xfrm>
          <a:prstGeom prst="ellipse">
            <a:avLst/>
          </a:prstGeom>
          <a:gradFill flip="none" rotWithShape="1">
            <a:gsLst>
              <a:gs pos="0">
                <a:schemeClr val="accent3">
                  <a:lumMod val="20000"/>
                  <a:lumOff val="80000"/>
                </a:schemeClr>
              </a:gs>
              <a:gs pos="66000">
                <a:schemeClr val="accent3">
                  <a:lumMod val="40000"/>
                  <a:lumOff val="60000"/>
                </a:schemeClr>
              </a:gs>
              <a:gs pos="100000">
                <a:schemeClr val="accent3"/>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cxnSp>
        <p:nvCxnSpPr>
          <p:cNvPr id="24" name="直線コネクタ 23"/>
          <p:cNvCxnSpPr/>
          <p:nvPr/>
        </p:nvCxnSpPr>
        <p:spPr>
          <a:xfrm flipV="1">
            <a:off x="397189" y="646044"/>
            <a:ext cx="8412194" cy="6597"/>
          </a:xfrm>
          <a:prstGeom prst="line">
            <a:avLst/>
          </a:prstGeom>
          <a:ln w="9525">
            <a:solidFill>
              <a:schemeClr val="tx2">
                <a:lumMod val="20000"/>
                <a:lumOff val="80000"/>
              </a:schemeClr>
            </a:solidFill>
          </a:ln>
          <a:effectLst>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25" name="円/楕円 24"/>
          <p:cNvSpPr/>
          <p:nvPr/>
        </p:nvSpPr>
        <p:spPr>
          <a:xfrm>
            <a:off x="419823" y="152610"/>
            <a:ext cx="468000" cy="468000"/>
          </a:xfrm>
          <a:prstGeom prst="ellipse">
            <a:avLst/>
          </a:prstGeom>
          <a:no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tx2">
                  <a:lumMod val="75000"/>
                </a:schemeClr>
              </a:solidFill>
              <a:ea typeface="Meiryo UI" panose="020B0604030504040204" pitchFamily="50" charset="-128"/>
            </a:endParaRPr>
          </a:p>
        </p:txBody>
      </p:sp>
      <p:sp>
        <p:nvSpPr>
          <p:cNvPr id="26" name="正方形/長方形 25"/>
          <p:cNvSpPr/>
          <p:nvPr/>
        </p:nvSpPr>
        <p:spPr>
          <a:xfrm>
            <a:off x="342481" y="95402"/>
            <a:ext cx="545342" cy="523220"/>
          </a:xfrm>
          <a:prstGeom prst="rect">
            <a:avLst/>
          </a:prstGeom>
        </p:spPr>
        <p:txBody>
          <a:bodyPr wrap="none">
            <a:spAutoFit/>
          </a:bodyPr>
          <a:lstStyle/>
          <a:p>
            <a:r>
              <a:rPr lang="en-US" altLang="ja-JP" sz="2800" b="1" dirty="0">
                <a:ln w="3175">
                  <a:noFill/>
                </a:ln>
                <a:solidFill>
                  <a:schemeClr val="tx2">
                    <a:lumMod val="75000"/>
                  </a:schemeClr>
                </a:solidFill>
                <a:ea typeface="Meiryo UI" panose="020B0604030504040204" pitchFamily="50" charset="-128"/>
              </a:rPr>
              <a:t>Ⅲ</a:t>
            </a:r>
            <a:endParaRPr lang="ja-JP" altLang="en-US" sz="2800" b="1" dirty="0">
              <a:ln w="3175">
                <a:noFill/>
              </a:ln>
              <a:solidFill>
                <a:schemeClr val="tx2">
                  <a:lumMod val="75000"/>
                </a:schemeClr>
              </a:solidFill>
              <a:ea typeface="Meiryo UI" panose="020B0604030504040204" pitchFamily="50" charset="-128"/>
            </a:endParaRPr>
          </a:p>
        </p:txBody>
      </p:sp>
      <p:sp>
        <p:nvSpPr>
          <p:cNvPr id="19" name="スライド番号プレースホルダー 18"/>
          <p:cNvSpPr>
            <a:spLocks noGrp="1"/>
          </p:cNvSpPr>
          <p:nvPr>
            <p:ph type="sldNum" sz="quarter" idx="12"/>
          </p:nvPr>
        </p:nvSpPr>
        <p:spPr/>
        <p:txBody>
          <a:bodyPr/>
          <a:lstStyle/>
          <a:p>
            <a:fld id="{E3833541-BAD1-46FD-BA04-8FCAF911C10D}" type="slidenum">
              <a:rPr kumimoji="1" lang="ja-JP" altLang="en-US" smtClean="0"/>
              <a:t>8</a:t>
            </a:fld>
            <a:endParaRPr kumimoji="1" lang="ja-JP" altLang="en-US"/>
          </a:p>
        </p:txBody>
      </p:sp>
      <p:sp>
        <p:nvSpPr>
          <p:cNvPr id="15" name="テキスト ボックス 14"/>
          <p:cNvSpPr txBox="1"/>
          <p:nvPr/>
        </p:nvSpPr>
        <p:spPr>
          <a:xfrm>
            <a:off x="226603" y="687086"/>
            <a:ext cx="9416472" cy="646331"/>
          </a:xfrm>
          <a:prstGeom prst="rect">
            <a:avLst/>
          </a:prstGeom>
          <a:noFill/>
        </p:spPr>
        <p:txBody>
          <a:bodyPr wrap="square" rtlCol="0">
            <a:spAutoFit/>
          </a:bodyPr>
          <a:lstStyle/>
          <a:p>
            <a:pPr indent="-285750">
              <a:buClr>
                <a:schemeClr val="tx2">
                  <a:lumMod val="60000"/>
                  <a:lumOff val="40000"/>
                </a:schemeClr>
              </a:buClr>
              <a:buFont typeface="Wingdings" panose="05000000000000000000" pitchFamily="2" charset="2"/>
              <a:buChar char="n"/>
            </a:pPr>
            <a:r>
              <a:rPr lang="ja-JP" altLang="en-US" dirty="0" smtClean="0">
                <a:ea typeface="Meiryo UI" panose="020B0604030504040204" pitchFamily="50" charset="-128"/>
              </a:rPr>
              <a:t>目的</a:t>
            </a:r>
            <a:r>
              <a:rPr lang="ja-JP" altLang="en-US" dirty="0">
                <a:ea typeface="Meiryo UI" panose="020B0604030504040204" pitchFamily="50" charset="-128"/>
              </a:rPr>
              <a:t>　</a:t>
            </a:r>
            <a:r>
              <a:rPr lang="ja-JP" altLang="en-US" dirty="0" smtClean="0">
                <a:ea typeface="Meiryo UI" panose="020B0604030504040204" pitchFamily="50" charset="-128"/>
              </a:rPr>
              <a:t>・</a:t>
            </a:r>
            <a:r>
              <a:rPr lang="ja-JP" altLang="ja-JP" dirty="0" smtClean="0">
                <a:ea typeface="Meiryo UI" panose="020B0604030504040204" pitchFamily="50" charset="-128"/>
              </a:rPr>
              <a:t>緊急性</a:t>
            </a:r>
            <a:r>
              <a:rPr lang="ja-JP" altLang="ja-JP" dirty="0">
                <a:ea typeface="Meiryo UI" panose="020B0604030504040204" pitchFamily="50" charset="-128"/>
              </a:rPr>
              <a:t>が高い傷病者にできるだけ早く救急車</a:t>
            </a:r>
            <a:r>
              <a:rPr lang="ja-JP" altLang="ja-JP" dirty="0" smtClean="0">
                <a:ea typeface="Meiryo UI" panose="020B0604030504040204" pitchFamily="50" charset="-128"/>
              </a:rPr>
              <a:t>が到着</a:t>
            </a:r>
            <a:r>
              <a:rPr lang="ja-JP" altLang="ja-JP" dirty="0">
                <a:ea typeface="Meiryo UI" panose="020B0604030504040204" pitchFamily="50" charset="-128"/>
              </a:rPr>
              <a:t>できるように</a:t>
            </a:r>
            <a:r>
              <a:rPr lang="ja-JP" altLang="ja-JP" dirty="0" smtClean="0">
                <a:ea typeface="Meiryo UI" panose="020B0604030504040204" pitchFamily="50" charset="-128"/>
              </a:rPr>
              <a:t>する</a:t>
            </a:r>
            <a:r>
              <a:rPr lang="ja-JP" altLang="en-US" dirty="0" smtClean="0">
                <a:ea typeface="Meiryo UI" panose="020B0604030504040204" pitchFamily="50" charset="-128"/>
              </a:rPr>
              <a:t>こと</a:t>
            </a:r>
            <a:endParaRPr lang="en-US" altLang="ja-JP" dirty="0">
              <a:ea typeface="Meiryo UI" panose="020B0604030504040204" pitchFamily="50" charset="-128"/>
            </a:endParaRPr>
          </a:p>
          <a:p>
            <a:pPr>
              <a:buClr>
                <a:schemeClr val="tx2">
                  <a:lumMod val="60000"/>
                  <a:lumOff val="40000"/>
                </a:schemeClr>
              </a:buClr>
            </a:pPr>
            <a:r>
              <a:rPr lang="ja-JP" altLang="en-US" dirty="0" smtClean="0">
                <a:ea typeface="Meiryo UI" panose="020B0604030504040204" pitchFamily="50" charset="-128"/>
              </a:rPr>
              <a:t>　　　　　　・</a:t>
            </a:r>
            <a:r>
              <a:rPr lang="ja-JP" altLang="ja-JP" dirty="0" smtClean="0">
                <a:ea typeface="Meiryo UI" panose="020B0604030504040204" pitchFamily="50" charset="-128"/>
              </a:rPr>
              <a:t>住民</a:t>
            </a:r>
            <a:r>
              <a:rPr lang="ja-JP" altLang="ja-JP" dirty="0">
                <a:ea typeface="Meiryo UI" panose="020B0604030504040204" pitchFamily="50" charset="-128"/>
              </a:rPr>
              <a:t>が適切なタイミングで医療機関を受診</a:t>
            </a:r>
            <a:r>
              <a:rPr lang="ja-JP" altLang="ja-JP" dirty="0" smtClean="0">
                <a:ea typeface="Meiryo UI" panose="020B0604030504040204" pitchFamily="50" charset="-128"/>
              </a:rPr>
              <a:t>できるよう</a:t>
            </a:r>
            <a:r>
              <a:rPr lang="ja-JP" altLang="en-US" dirty="0" smtClean="0">
                <a:ea typeface="Meiryo UI" panose="020B0604030504040204" pitchFamily="50" charset="-128"/>
              </a:rPr>
              <a:t>に</a:t>
            </a:r>
            <a:r>
              <a:rPr lang="ja-JP" altLang="ja-JP" dirty="0" smtClean="0">
                <a:ea typeface="Meiryo UI" panose="020B0604030504040204" pitchFamily="50" charset="-128"/>
              </a:rPr>
              <a:t>支援する</a:t>
            </a:r>
            <a:r>
              <a:rPr lang="ja-JP" altLang="en-US" dirty="0" smtClean="0">
                <a:ea typeface="Meiryo UI" panose="020B0604030504040204" pitchFamily="50" charset="-128"/>
              </a:rPr>
              <a:t>こと</a:t>
            </a:r>
            <a:endParaRPr lang="en-US" altLang="ja-JP" dirty="0">
              <a:ea typeface="Meiryo UI" panose="020B0604030504040204" pitchFamily="50" charset="-128"/>
            </a:endParaRPr>
          </a:p>
        </p:txBody>
      </p:sp>
      <p:pic>
        <p:nvPicPr>
          <p:cNvPr id="3" name="図 2"/>
          <p:cNvPicPr>
            <a:picLocks noChangeAspect="1"/>
          </p:cNvPicPr>
          <p:nvPr/>
        </p:nvPicPr>
        <p:blipFill>
          <a:blip r:embed="rId3"/>
          <a:stretch>
            <a:fillRect/>
          </a:stretch>
        </p:blipFill>
        <p:spPr>
          <a:xfrm>
            <a:off x="665749" y="1315409"/>
            <a:ext cx="7887751" cy="4335700"/>
          </a:xfrm>
          <a:prstGeom prst="rect">
            <a:avLst/>
          </a:prstGeom>
        </p:spPr>
      </p:pic>
      <p:pic>
        <p:nvPicPr>
          <p:cNvPr id="14" name="図 13" descr="判定場所.png"/>
          <p:cNvPicPr/>
          <p:nvPr/>
        </p:nvPicPr>
        <p:blipFill rotWithShape="1">
          <a:blip r:embed="rId4" cstate="print">
            <a:extLst>
              <a:ext uri="{28A0092B-C50C-407E-A947-70E740481C1C}">
                <a14:useLocalDpi xmlns:a14="http://schemas.microsoft.com/office/drawing/2010/main" val="0"/>
              </a:ext>
            </a:extLst>
          </a:blip>
          <a:srcRect l="52881" r="10076" b="49096"/>
          <a:stretch/>
        </p:blipFill>
        <p:spPr bwMode="auto">
          <a:xfrm>
            <a:off x="2094976" y="5620178"/>
            <a:ext cx="1512210" cy="1168400"/>
          </a:xfrm>
          <a:prstGeom prst="rect">
            <a:avLst/>
          </a:prstGeom>
          <a:ln>
            <a:noFill/>
          </a:ln>
          <a:extLst>
            <a:ext uri="{53640926-AAD7-44D8-BBD7-CCE9431645EC}">
              <a14:shadowObscured xmlns:a14="http://schemas.microsoft.com/office/drawing/2010/main"/>
            </a:ext>
          </a:extLst>
        </p:spPr>
      </p:pic>
      <p:pic>
        <p:nvPicPr>
          <p:cNvPr id="16" name="図 15" descr="判定場所.png"/>
          <p:cNvPicPr/>
          <p:nvPr/>
        </p:nvPicPr>
        <p:blipFill rotWithShape="1">
          <a:blip r:embed="rId4" cstate="print">
            <a:extLst>
              <a:ext uri="{28A0092B-C50C-407E-A947-70E740481C1C}">
                <a14:useLocalDpi xmlns:a14="http://schemas.microsoft.com/office/drawing/2010/main" val="0"/>
              </a:ext>
            </a:extLst>
          </a:blip>
          <a:srcRect l="15428" t="50603" r="46914"/>
          <a:stretch/>
        </p:blipFill>
        <p:spPr bwMode="auto">
          <a:xfrm>
            <a:off x="4083463" y="5689600"/>
            <a:ext cx="1584220" cy="1168400"/>
          </a:xfrm>
          <a:prstGeom prst="rect">
            <a:avLst/>
          </a:prstGeom>
          <a:ln>
            <a:noFill/>
          </a:ln>
          <a:extLst>
            <a:ext uri="{53640926-AAD7-44D8-BBD7-CCE9431645EC}">
              <a14:shadowObscured xmlns:a14="http://schemas.microsoft.com/office/drawing/2010/main"/>
            </a:ext>
          </a:extLst>
        </p:spPr>
      </p:pic>
      <p:cxnSp>
        <p:nvCxnSpPr>
          <p:cNvPr id="17" name="直線コネクタ 16"/>
          <p:cNvCxnSpPr/>
          <p:nvPr/>
        </p:nvCxnSpPr>
        <p:spPr>
          <a:xfrm>
            <a:off x="1119560" y="4225032"/>
            <a:ext cx="13619" cy="1406815"/>
          </a:xfrm>
          <a:prstGeom prst="line">
            <a:avLst/>
          </a:prstGeom>
          <a:ln w="28575">
            <a:solidFill>
              <a:srgbClr val="2F5597"/>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H="1">
            <a:off x="2648680" y="4137431"/>
            <a:ext cx="3934" cy="1482747"/>
          </a:xfrm>
          <a:prstGeom prst="line">
            <a:avLst/>
          </a:prstGeom>
          <a:ln w="28575">
            <a:solidFill>
              <a:srgbClr val="2F5597"/>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4774515" y="3717040"/>
            <a:ext cx="10270" cy="1934069"/>
          </a:xfrm>
          <a:prstGeom prst="line">
            <a:avLst/>
          </a:prstGeom>
          <a:ln w="28575">
            <a:solidFill>
              <a:srgbClr val="2F5597"/>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6747064" y="3483259"/>
            <a:ext cx="15465" cy="2167850"/>
          </a:xfrm>
          <a:prstGeom prst="line">
            <a:avLst/>
          </a:prstGeom>
          <a:ln w="28575">
            <a:solidFill>
              <a:srgbClr val="2F5597"/>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30" name="図 29" descr="判定場所.png"/>
          <p:cNvPicPr/>
          <p:nvPr/>
        </p:nvPicPr>
        <p:blipFill rotWithShape="1">
          <a:blip r:embed="rId4" cstate="print">
            <a:extLst>
              <a:ext uri="{28A0092B-C50C-407E-A947-70E740481C1C}">
                <a14:useLocalDpi xmlns:a14="http://schemas.microsoft.com/office/drawing/2010/main" val="0"/>
              </a:ext>
            </a:extLst>
          </a:blip>
          <a:srcRect l="13378" r="47969" b="49096"/>
          <a:stretch/>
        </p:blipFill>
        <p:spPr bwMode="auto">
          <a:xfrm>
            <a:off x="403348" y="5631847"/>
            <a:ext cx="1577912" cy="1168400"/>
          </a:xfrm>
          <a:prstGeom prst="rect">
            <a:avLst/>
          </a:prstGeom>
          <a:ln>
            <a:noFill/>
          </a:ln>
          <a:extLst>
            <a:ext uri="{53640926-AAD7-44D8-BBD7-CCE9431645EC}">
              <a14:shadowObscured xmlns:a14="http://schemas.microsoft.com/office/drawing/2010/main"/>
            </a:ext>
          </a:extLst>
        </p:spPr>
      </p:pic>
      <p:pic>
        <p:nvPicPr>
          <p:cNvPr id="31" name="図 30" descr="判定場所.png"/>
          <p:cNvPicPr/>
          <p:nvPr/>
        </p:nvPicPr>
        <p:blipFill rotWithShape="1">
          <a:blip r:embed="rId4" cstate="print">
            <a:extLst>
              <a:ext uri="{28A0092B-C50C-407E-A947-70E740481C1C}">
                <a14:useLocalDpi xmlns:a14="http://schemas.microsoft.com/office/drawing/2010/main" val="0"/>
              </a:ext>
            </a:extLst>
          </a:blip>
          <a:srcRect l="52575" t="50603" r="12956"/>
          <a:stretch/>
        </p:blipFill>
        <p:spPr bwMode="auto">
          <a:xfrm>
            <a:off x="6071477" y="5694956"/>
            <a:ext cx="1450115" cy="1168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852186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秋色２">
      <a:dk1>
        <a:sysClr val="windowText" lastClr="000000"/>
      </a:dk1>
      <a:lt1>
        <a:sysClr val="window" lastClr="FFFFFF"/>
      </a:lt1>
      <a:dk2>
        <a:srgbClr val="306353"/>
      </a:dk2>
      <a:lt2>
        <a:srgbClr val="74A2C2"/>
      </a:lt2>
      <a:accent1>
        <a:srgbClr val="454211"/>
      </a:accent1>
      <a:accent2>
        <a:srgbClr val="B8B232"/>
      </a:accent2>
      <a:accent3>
        <a:srgbClr val="5BAD94"/>
      </a:accent3>
      <a:accent4>
        <a:srgbClr val="E35959"/>
      </a:accent4>
      <a:accent5>
        <a:srgbClr val="FF0000"/>
      </a:accent5>
      <a:accent6>
        <a:srgbClr val="5C5918"/>
      </a:accent6>
      <a:hlink>
        <a:srgbClr val="69B59F"/>
      </a:hlink>
      <a:folHlink>
        <a:srgbClr val="6BA7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30407</TotalTime>
  <Words>2906</Words>
  <Application>Microsoft Office PowerPoint</Application>
  <PresentationFormat>A4 210 x 297 mm</PresentationFormat>
  <Paragraphs>208</Paragraphs>
  <Slides>20</Slides>
  <Notes>20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20</vt:i4>
      </vt:variant>
    </vt:vector>
  </HeadingPairs>
  <TitlesOfParts>
    <vt:vector size="26" baseType="lpstr">
      <vt:lpstr>Meiryo UI</vt:lpstr>
      <vt:lpstr>ＭＳ Ｐゴシック</vt:lpstr>
      <vt:lpstr>Arial</vt:lpstr>
      <vt:lpstr>Calibri</vt:lpstr>
      <vt:lpstr>Wingdings</vt:lpstr>
      <vt:lpstr>Office ​​テーマ</vt:lpstr>
      <vt:lpstr>○○○（地域名）住民のみなさまへ  救急搬送の現状と緊急度判定について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総務省</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総務省</dc:creator>
  <cp:lastModifiedBy>Administrator</cp:lastModifiedBy>
  <cp:revision>4178</cp:revision>
  <cp:lastPrinted>2017-03-22T02:00:54Z</cp:lastPrinted>
  <dcterms:created xsi:type="dcterms:W3CDTF">2013-06-21T07:05:08Z</dcterms:created>
  <dcterms:modified xsi:type="dcterms:W3CDTF">2017-03-22T02:10:02Z</dcterms:modified>
</cp:coreProperties>
</file>