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188" r:id="rId1"/>
    <p:sldMasterId id="2147484206" r:id="rId2"/>
  </p:sldMasterIdLst>
  <p:notesMasterIdLst>
    <p:notesMasterId r:id="rId32"/>
  </p:notesMasterIdLst>
  <p:handoutMasterIdLst>
    <p:handoutMasterId r:id="rId33"/>
  </p:handoutMasterIdLst>
  <p:sldIdLst>
    <p:sldId id="256" r:id="rId3"/>
    <p:sldId id="266" r:id="rId4"/>
    <p:sldId id="286" r:id="rId5"/>
    <p:sldId id="311" r:id="rId6"/>
    <p:sldId id="2970" r:id="rId7"/>
    <p:sldId id="3221" r:id="rId8"/>
    <p:sldId id="309" r:id="rId9"/>
    <p:sldId id="310" r:id="rId10"/>
    <p:sldId id="3156" r:id="rId11"/>
    <p:sldId id="3101" r:id="rId12"/>
    <p:sldId id="3152" r:id="rId13"/>
    <p:sldId id="3153" r:id="rId14"/>
    <p:sldId id="3118" r:id="rId15"/>
    <p:sldId id="274" r:id="rId16"/>
    <p:sldId id="3222" r:id="rId17"/>
    <p:sldId id="3224" r:id="rId18"/>
    <p:sldId id="275" r:id="rId19"/>
    <p:sldId id="290" r:id="rId20"/>
    <p:sldId id="291" r:id="rId21"/>
    <p:sldId id="278" r:id="rId22"/>
    <p:sldId id="295" r:id="rId23"/>
    <p:sldId id="296" r:id="rId24"/>
    <p:sldId id="297" r:id="rId25"/>
    <p:sldId id="276" r:id="rId26"/>
    <p:sldId id="292" r:id="rId27"/>
    <p:sldId id="282" r:id="rId28"/>
    <p:sldId id="285" r:id="rId29"/>
    <p:sldId id="288" r:id="rId30"/>
    <p:sldId id="264" r:id="rId31"/>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0066"/>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94660"/>
  </p:normalViewPr>
  <p:slideViewPr>
    <p:cSldViewPr>
      <p:cViewPr varScale="1">
        <p:scale>
          <a:sx n="63" d="100"/>
          <a:sy n="63" d="100"/>
        </p:scale>
        <p:origin x="1352" y="64"/>
      </p:cViewPr>
      <p:guideLst>
        <p:guide orient="horz" pos="2160"/>
        <p:guide pos="3120"/>
      </p:guideLst>
    </p:cSldViewPr>
  </p:slideViewPr>
  <p:notesTextViewPr>
    <p:cViewPr>
      <p:scale>
        <a:sx n="1" d="1"/>
        <a:sy n="1" d="1"/>
      </p:scale>
      <p:origin x="0" y="0"/>
    </p:cViewPr>
  </p:notesTextViewPr>
  <p:notesViewPr>
    <p:cSldViewPr>
      <p:cViewPr varScale="1">
        <p:scale>
          <a:sx n="80" d="100"/>
          <a:sy n="80" d="100"/>
        </p:scale>
        <p:origin x="40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S UI Gothic" panose="020B0600070205080204" pitchFamily="50" charset="-128"/>
                <a:ea typeface="MS UI Gothic" panose="020B0600070205080204" pitchFamily="50" charset="-128"/>
                <a:cs typeface="+mn-cs"/>
              </a:defRPr>
            </a:pPr>
            <a:r>
              <a:rPr lang="ja-JP" altLang="en-US" sz="1400" dirty="0">
                <a:solidFill>
                  <a:schemeClr val="tx1"/>
                </a:solidFill>
                <a:latin typeface="MS UI Gothic" panose="020B0600070205080204" pitchFamily="50" charset="-128"/>
                <a:ea typeface="MS UI Gothic" panose="020B0600070205080204" pitchFamily="50" charset="-128"/>
              </a:rPr>
              <a:t>火災出動における初動出動消防用車両台数</a:t>
            </a:r>
          </a:p>
        </c:rich>
      </c:tx>
      <c:layout>
        <c:manualLayout>
          <c:xMode val="edge"/>
          <c:yMode val="edge"/>
          <c:x val="0.2548628980735696"/>
          <c:y val="1.416200854274394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S UI Gothic" panose="020B0600070205080204" pitchFamily="50" charset="-128"/>
              <a:ea typeface="MS UI Gothic" panose="020B0600070205080204" pitchFamily="50" charset="-128"/>
              <a:cs typeface="+mn-cs"/>
            </a:defRPr>
          </a:pPr>
          <a:endParaRPr lang="ja-JP"/>
        </a:p>
      </c:txPr>
    </c:title>
    <c:autoTitleDeleted val="0"/>
    <c:plotArea>
      <c:layout>
        <c:manualLayout>
          <c:layoutTarget val="inner"/>
          <c:xMode val="edge"/>
          <c:yMode val="edge"/>
          <c:x val="0.25914076317649248"/>
          <c:y val="9.5984912756096941E-2"/>
          <c:w val="0.70233875861291295"/>
          <c:h val="0.78793277692658348"/>
        </c:manualLayout>
      </c:layout>
      <c:barChart>
        <c:barDir val="bar"/>
        <c:grouping val="percentStacked"/>
        <c:varyColors val="0"/>
        <c:ser>
          <c:idx val="0"/>
          <c:order val="0"/>
          <c:tx>
            <c:strRef>
              <c:f>Sheet1!$L$39</c:f>
              <c:strCache>
                <c:ptCount val="1"/>
                <c:pt idx="0">
                  <c:v>１台</c:v>
                </c:pt>
              </c:strCache>
            </c:strRef>
          </c:tx>
          <c:spPr>
            <a:solidFill>
              <a:schemeClr val="bg2">
                <a:lumMod val="9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DBD-4F48-9593-E4351D45A0E1}"/>
                </c:ext>
              </c:extLst>
            </c:dLbl>
            <c:dLbl>
              <c:idx val="1"/>
              <c:delete val="1"/>
              <c:extLst>
                <c:ext xmlns:c15="http://schemas.microsoft.com/office/drawing/2012/chart" uri="{CE6537A1-D6FC-4f65-9D91-7224C49458BB}"/>
                <c:ext xmlns:c16="http://schemas.microsoft.com/office/drawing/2014/chart" uri="{C3380CC4-5D6E-409C-BE32-E72D297353CC}">
                  <c16:uniqueId val="{00000001-1DBD-4F48-9593-E4351D45A0E1}"/>
                </c:ext>
              </c:extLst>
            </c:dLbl>
            <c:dLbl>
              <c:idx val="2"/>
              <c:delete val="1"/>
              <c:extLst>
                <c:ext xmlns:c15="http://schemas.microsoft.com/office/drawing/2012/chart" uri="{CE6537A1-D6FC-4f65-9D91-7224C49458BB}"/>
                <c:ext xmlns:c16="http://schemas.microsoft.com/office/drawing/2014/chart" uri="{C3380CC4-5D6E-409C-BE32-E72D297353CC}">
                  <c16:uniqueId val="{00000002-1DBD-4F48-9593-E4351D45A0E1}"/>
                </c:ext>
              </c:extLst>
            </c:dLbl>
            <c:dLbl>
              <c:idx val="3"/>
              <c:delete val="1"/>
              <c:extLst>
                <c:ext xmlns:c15="http://schemas.microsoft.com/office/drawing/2012/chart" uri="{CE6537A1-D6FC-4f65-9D91-7224C49458BB}"/>
                <c:ext xmlns:c16="http://schemas.microsoft.com/office/drawing/2014/chart" uri="{C3380CC4-5D6E-409C-BE32-E72D297353CC}">
                  <c16:uniqueId val="{00000003-1DBD-4F48-9593-E4351D45A0E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Sheet1!$K$40:$K$46</c:f>
              <c:strCache>
                <c:ptCount val="7"/>
                <c:pt idx="0">
                  <c:v>70万人以上</c:v>
                </c:pt>
                <c:pt idx="1">
                  <c:v>30万人以上70万人未満</c:v>
                </c:pt>
                <c:pt idx="2">
                  <c:v>10万人以上30万人未満</c:v>
                </c:pt>
                <c:pt idx="3">
                  <c:v>5万人以上10万人未満</c:v>
                </c:pt>
                <c:pt idx="4">
                  <c:v>3万人以上5万人未満</c:v>
                </c:pt>
                <c:pt idx="5">
                  <c:v>1万人以上3万人未満</c:v>
                </c:pt>
                <c:pt idx="6">
                  <c:v>1万人未満</c:v>
                </c:pt>
              </c:strCache>
            </c:strRef>
          </c:cat>
          <c:val>
            <c:numRef>
              <c:f>Sheet1!$L$40:$L$46</c:f>
              <c:numCache>
                <c:formatCode>General</c:formatCode>
                <c:ptCount val="7"/>
                <c:pt idx="0">
                  <c:v>0</c:v>
                </c:pt>
                <c:pt idx="1">
                  <c:v>0</c:v>
                </c:pt>
                <c:pt idx="2">
                  <c:v>0</c:v>
                </c:pt>
                <c:pt idx="3">
                  <c:v>0</c:v>
                </c:pt>
                <c:pt idx="4">
                  <c:v>1</c:v>
                </c:pt>
                <c:pt idx="5">
                  <c:v>6</c:v>
                </c:pt>
                <c:pt idx="6">
                  <c:v>5</c:v>
                </c:pt>
              </c:numCache>
            </c:numRef>
          </c:val>
          <c:extLst>
            <c:ext xmlns:c16="http://schemas.microsoft.com/office/drawing/2014/chart" uri="{C3380CC4-5D6E-409C-BE32-E72D297353CC}">
              <c16:uniqueId val="{00000004-1DBD-4F48-9593-E4351D45A0E1}"/>
            </c:ext>
          </c:extLst>
        </c:ser>
        <c:ser>
          <c:idx val="1"/>
          <c:order val="1"/>
          <c:tx>
            <c:strRef>
              <c:f>Sheet1!$M$39</c:f>
              <c:strCache>
                <c:ptCount val="1"/>
                <c:pt idx="0">
                  <c:v>２台～４台</c:v>
                </c:pt>
              </c:strCache>
            </c:strRef>
          </c:tx>
          <c:spPr>
            <a:solidFill>
              <a:schemeClr val="accent1">
                <a:lumMod val="20000"/>
                <a:lumOff val="8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1DBD-4F48-9593-E4351D45A0E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Sheet1!$K$40:$K$46</c:f>
              <c:strCache>
                <c:ptCount val="7"/>
                <c:pt idx="0">
                  <c:v>70万人以上</c:v>
                </c:pt>
                <c:pt idx="1">
                  <c:v>30万人以上70万人未満</c:v>
                </c:pt>
                <c:pt idx="2">
                  <c:v>10万人以上30万人未満</c:v>
                </c:pt>
                <c:pt idx="3">
                  <c:v>5万人以上10万人未満</c:v>
                </c:pt>
                <c:pt idx="4">
                  <c:v>3万人以上5万人未満</c:v>
                </c:pt>
                <c:pt idx="5">
                  <c:v>1万人以上3万人未満</c:v>
                </c:pt>
                <c:pt idx="6">
                  <c:v>1万人未満</c:v>
                </c:pt>
              </c:strCache>
            </c:strRef>
          </c:cat>
          <c:val>
            <c:numRef>
              <c:f>Sheet1!$M$40:$M$46</c:f>
              <c:numCache>
                <c:formatCode>General</c:formatCode>
                <c:ptCount val="7"/>
                <c:pt idx="0">
                  <c:v>0</c:v>
                </c:pt>
                <c:pt idx="1">
                  <c:v>4</c:v>
                </c:pt>
                <c:pt idx="2">
                  <c:v>38</c:v>
                </c:pt>
                <c:pt idx="3">
                  <c:v>92</c:v>
                </c:pt>
                <c:pt idx="4">
                  <c:v>78</c:v>
                </c:pt>
                <c:pt idx="5">
                  <c:v>83</c:v>
                </c:pt>
                <c:pt idx="6">
                  <c:v>10</c:v>
                </c:pt>
              </c:numCache>
            </c:numRef>
          </c:val>
          <c:extLst>
            <c:ext xmlns:c16="http://schemas.microsoft.com/office/drawing/2014/chart" uri="{C3380CC4-5D6E-409C-BE32-E72D297353CC}">
              <c16:uniqueId val="{00000006-1DBD-4F48-9593-E4351D45A0E1}"/>
            </c:ext>
          </c:extLst>
        </c:ser>
        <c:ser>
          <c:idx val="2"/>
          <c:order val="2"/>
          <c:tx>
            <c:strRef>
              <c:f>Sheet1!$N$39</c:f>
              <c:strCache>
                <c:ptCount val="1"/>
                <c:pt idx="0">
                  <c:v>５台～７台</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Sheet1!$K$40:$K$46</c:f>
              <c:strCache>
                <c:ptCount val="7"/>
                <c:pt idx="0">
                  <c:v>70万人以上</c:v>
                </c:pt>
                <c:pt idx="1">
                  <c:v>30万人以上70万人未満</c:v>
                </c:pt>
                <c:pt idx="2">
                  <c:v>10万人以上30万人未満</c:v>
                </c:pt>
                <c:pt idx="3">
                  <c:v>5万人以上10万人未満</c:v>
                </c:pt>
                <c:pt idx="4">
                  <c:v>3万人以上5万人未満</c:v>
                </c:pt>
                <c:pt idx="5">
                  <c:v>1万人以上3万人未満</c:v>
                </c:pt>
                <c:pt idx="6">
                  <c:v>1万人未満</c:v>
                </c:pt>
              </c:strCache>
            </c:strRef>
          </c:cat>
          <c:val>
            <c:numRef>
              <c:f>Sheet1!$N$40:$N$46</c:f>
              <c:numCache>
                <c:formatCode>General</c:formatCode>
                <c:ptCount val="7"/>
                <c:pt idx="0">
                  <c:v>2</c:v>
                </c:pt>
                <c:pt idx="1">
                  <c:v>14</c:v>
                </c:pt>
                <c:pt idx="2">
                  <c:v>135</c:v>
                </c:pt>
                <c:pt idx="3">
                  <c:v>94</c:v>
                </c:pt>
                <c:pt idx="4">
                  <c:v>40</c:v>
                </c:pt>
                <c:pt idx="5">
                  <c:v>20</c:v>
                </c:pt>
                <c:pt idx="6">
                  <c:v>2</c:v>
                </c:pt>
              </c:numCache>
            </c:numRef>
          </c:val>
          <c:extLst>
            <c:ext xmlns:c16="http://schemas.microsoft.com/office/drawing/2014/chart" uri="{C3380CC4-5D6E-409C-BE32-E72D297353CC}">
              <c16:uniqueId val="{00000007-1DBD-4F48-9593-E4351D45A0E1}"/>
            </c:ext>
          </c:extLst>
        </c:ser>
        <c:ser>
          <c:idx val="3"/>
          <c:order val="3"/>
          <c:tx>
            <c:strRef>
              <c:f>Sheet1!$O$39</c:f>
              <c:strCache>
                <c:ptCount val="1"/>
                <c:pt idx="0">
                  <c:v>８台～９台</c:v>
                </c:pt>
              </c:strCache>
            </c:strRef>
          </c:tx>
          <c:spPr>
            <a:solidFill>
              <a:schemeClr val="accent1">
                <a:lumMod val="5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8-1DBD-4F48-9593-E4351D45A0E1}"/>
                </c:ext>
              </c:extLst>
            </c:dLbl>
            <c:dLbl>
              <c:idx val="4"/>
              <c:delete val="1"/>
              <c:extLst>
                <c:ext xmlns:c15="http://schemas.microsoft.com/office/drawing/2012/chart" uri="{CE6537A1-D6FC-4f65-9D91-7224C49458BB}"/>
                <c:ext xmlns:c16="http://schemas.microsoft.com/office/drawing/2014/chart" uri="{C3380CC4-5D6E-409C-BE32-E72D297353CC}">
                  <c16:uniqueId val="{00000009-1DBD-4F48-9593-E4351D45A0E1}"/>
                </c:ext>
              </c:extLst>
            </c:dLbl>
            <c:dLbl>
              <c:idx val="5"/>
              <c:delete val="1"/>
              <c:extLst>
                <c:ext xmlns:c15="http://schemas.microsoft.com/office/drawing/2012/chart" uri="{CE6537A1-D6FC-4f65-9D91-7224C49458BB}"/>
                <c:ext xmlns:c16="http://schemas.microsoft.com/office/drawing/2014/chart" uri="{C3380CC4-5D6E-409C-BE32-E72D297353CC}">
                  <c16:uniqueId val="{0000000A-1DBD-4F48-9593-E4351D45A0E1}"/>
                </c:ext>
              </c:extLst>
            </c:dLbl>
            <c:dLbl>
              <c:idx val="6"/>
              <c:delete val="1"/>
              <c:extLst>
                <c:ext xmlns:c15="http://schemas.microsoft.com/office/drawing/2012/chart" uri="{CE6537A1-D6FC-4f65-9D91-7224C49458BB}"/>
                <c:ext xmlns:c16="http://schemas.microsoft.com/office/drawing/2014/chart" uri="{C3380CC4-5D6E-409C-BE32-E72D297353CC}">
                  <c16:uniqueId val="{0000000B-1DBD-4F48-9593-E4351D45A0E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Sheet1!$K$40:$K$46</c:f>
              <c:strCache>
                <c:ptCount val="7"/>
                <c:pt idx="0">
                  <c:v>70万人以上</c:v>
                </c:pt>
                <c:pt idx="1">
                  <c:v>30万人以上70万人未満</c:v>
                </c:pt>
                <c:pt idx="2">
                  <c:v>10万人以上30万人未満</c:v>
                </c:pt>
                <c:pt idx="3">
                  <c:v>5万人以上10万人未満</c:v>
                </c:pt>
                <c:pt idx="4">
                  <c:v>3万人以上5万人未満</c:v>
                </c:pt>
                <c:pt idx="5">
                  <c:v>1万人以上3万人未満</c:v>
                </c:pt>
                <c:pt idx="6">
                  <c:v>1万人未満</c:v>
                </c:pt>
              </c:strCache>
            </c:strRef>
          </c:cat>
          <c:val>
            <c:numRef>
              <c:f>Sheet1!$O$40:$O$46</c:f>
              <c:numCache>
                <c:formatCode>General</c:formatCode>
                <c:ptCount val="7"/>
                <c:pt idx="0">
                  <c:v>9</c:v>
                </c:pt>
                <c:pt idx="1">
                  <c:v>29</c:v>
                </c:pt>
                <c:pt idx="2">
                  <c:v>29</c:v>
                </c:pt>
                <c:pt idx="3">
                  <c:v>0</c:v>
                </c:pt>
                <c:pt idx="4">
                  <c:v>0</c:v>
                </c:pt>
                <c:pt idx="5">
                  <c:v>0</c:v>
                </c:pt>
                <c:pt idx="6">
                  <c:v>0</c:v>
                </c:pt>
              </c:numCache>
            </c:numRef>
          </c:val>
          <c:extLst>
            <c:ext xmlns:c16="http://schemas.microsoft.com/office/drawing/2014/chart" uri="{C3380CC4-5D6E-409C-BE32-E72D297353CC}">
              <c16:uniqueId val="{0000000C-1DBD-4F48-9593-E4351D45A0E1}"/>
            </c:ext>
          </c:extLst>
        </c:ser>
        <c:ser>
          <c:idx val="5"/>
          <c:order val="4"/>
          <c:tx>
            <c:strRef>
              <c:f>Sheet1!$P$39</c:f>
              <c:strCache>
                <c:ptCount val="1"/>
                <c:pt idx="0">
                  <c:v>１０台以上</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D-1DBD-4F48-9593-E4351D45A0E1}"/>
                </c:ext>
              </c:extLst>
            </c:dLbl>
            <c:dLbl>
              <c:idx val="4"/>
              <c:delete val="1"/>
              <c:extLst>
                <c:ext xmlns:c15="http://schemas.microsoft.com/office/drawing/2012/chart" uri="{CE6537A1-D6FC-4f65-9D91-7224C49458BB}"/>
                <c:ext xmlns:c16="http://schemas.microsoft.com/office/drawing/2014/chart" uri="{C3380CC4-5D6E-409C-BE32-E72D297353CC}">
                  <c16:uniqueId val="{0000000E-1DBD-4F48-9593-E4351D45A0E1}"/>
                </c:ext>
              </c:extLst>
            </c:dLbl>
            <c:dLbl>
              <c:idx val="5"/>
              <c:delete val="1"/>
              <c:extLst>
                <c:ext xmlns:c15="http://schemas.microsoft.com/office/drawing/2012/chart" uri="{CE6537A1-D6FC-4f65-9D91-7224C49458BB}"/>
                <c:ext xmlns:c16="http://schemas.microsoft.com/office/drawing/2014/chart" uri="{C3380CC4-5D6E-409C-BE32-E72D297353CC}">
                  <c16:uniqueId val="{0000000F-1DBD-4F48-9593-E4351D45A0E1}"/>
                </c:ext>
              </c:extLst>
            </c:dLbl>
            <c:dLbl>
              <c:idx val="6"/>
              <c:delete val="1"/>
              <c:extLst>
                <c:ext xmlns:c15="http://schemas.microsoft.com/office/drawing/2012/chart" uri="{CE6537A1-D6FC-4f65-9D91-7224C49458BB}"/>
                <c:ext xmlns:c16="http://schemas.microsoft.com/office/drawing/2014/chart" uri="{C3380CC4-5D6E-409C-BE32-E72D297353CC}">
                  <c16:uniqueId val="{00000010-1DBD-4F48-9593-E4351D45A0E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Sheet1!$K$40:$K$46</c:f>
              <c:strCache>
                <c:ptCount val="7"/>
                <c:pt idx="0">
                  <c:v>70万人以上</c:v>
                </c:pt>
                <c:pt idx="1">
                  <c:v>30万人以上70万人未満</c:v>
                </c:pt>
                <c:pt idx="2">
                  <c:v>10万人以上30万人未満</c:v>
                </c:pt>
                <c:pt idx="3">
                  <c:v>5万人以上10万人未満</c:v>
                </c:pt>
                <c:pt idx="4">
                  <c:v>3万人以上5万人未満</c:v>
                </c:pt>
                <c:pt idx="5">
                  <c:v>1万人以上3万人未満</c:v>
                </c:pt>
                <c:pt idx="6">
                  <c:v>1万人未満</c:v>
                </c:pt>
              </c:strCache>
            </c:strRef>
          </c:cat>
          <c:val>
            <c:numRef>
              <c:f>Sheet1!$P$40:$P$46</c:f>
              <c:numCache>
                <c:formatCode>General</c:formatCode>
                <c:ptCount val="7"/>
                <c:pt idx="0">
                  <c:v>12</c:v>
                </c:pt>
                <c:pt idx="1">
                  <c:v>17</c:v>
                </c:pt>
                <c:pt idx="2">
                  <c:v>3</c:v>
                </c:pt>
                <c:pt idx="3">
                  <c:v>0</c:v>
                </c:pt>
                <c:pt idx="4">
                  <c:v>0</c:v>
                </c:pt>
                <c:pt idx="5">
                  <c:v>0</c:v>
                </c:pt>
                <c:pt idx="6">
                  <c:v>0</c:v>
                </c:pt>
              </c:numCache>
            </c:numRef>
          </c:val>
          <c:extLst>
            <c:ext xmlns:c16="http://schemas.microsoft.com/office/drawing/2014/chart" uri="{C3380CC4-5D6E-409C-BE32-E72D297353CC}">
              <c16:uniqueId val="{00000011-1DBD-4F48-9593-E4351D45A0E1}"/>
            </c:ext>
          </c:extLst>
        </c:ser>
        <c:ser>
          <c:idx val="6"/>
          <c:order val="5"/>
          <c:tx>
            <c:strRef>
              <c:f>Sheet1!$P$18</c:f>
              <c:strCache>
                <c:ptCount val="1"/>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Sheet1!$K$40:$K$46</c:f>
              <c:strCache>
                <c:ptCount val="7"/>
                <c:pt idx="0">
                  <c:v>70万人以上</c:v>
                </c:pt>
                <c:pt idx="1">
                  <c:v>30万人以上70万人未満</c:v>
                </c:pt>
                <c:pt idx="2">
                  <c:v>10万人以上30万人未満</c:v>
                </c:pt>
                <c:pt idx="3">
                  <c:v>5万人以上10万人未満</c:v>
                </c:pt>
                <c:pt idx="4">
                  <c:v>3万人以上5万人未満</c:v>
                </c:pt>
                <c:pt idx="5">
                  <c:v>1万人以上3万人未満</c:v>
                </c:pt>
                <c:pt idx="6">
                  <c:v>1万人未満</c:v>
                </c:pt>
              </c:strCache>
            </c:strRef>
          </c:cat>
          <c:val>
            <c:numRef>
              <c:f>Sheet1!$O$16:$O$20</c:f>
              <c:numCache>
                <c:formatCode>General</c:formatCode>
                <c:ptCount val="5"/>
              </c:numCache>
            </c:numRef>
          </c:val>
          <c:extLst>
            <c:ext xmlns:c16="http://schemas.microsoft.com/office/drawing/2014/chart" uri="{C3380CC4-5D6E-409C-BE32-E72D297353CC}">
              <c16:uniqueId val="{00000012-1DBD-4F48-9593-E4351D45A0E1}"/>
            </c:ext>
          </c:extLst>
        </c:ser>
        <c:dLbls>
          <c:dLblPos val="ctr"/>
          <c:showLegendKey val="0"/>
          <c:showVal val="1"/>
          <c:showCatName val="0"/>
          <c:showSerName val="0"/>
          <c:showPercent val="0"/>
          <c:showBubbleSize val="0"/>
        </c:dLbls>
        <c:gapWidth val="150"/>
        <c:overlap val="100"/>
        <c:axId val="782960712"/>
        <c:axId val="782955464"/>
      </c:barChart>
      <c:catAx>
        <c:axId val="782960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782955464"/>
        <c:crosses val="autoZero"/>
        <c:auto val="1"/>
        <c:lblAlgn val="ctr"/>
        <c:lblOffset val="100"/>
        <c:noMultiLvlLbl val="0"/>
      </c:catAx>
      <c:valAx>
        <c:axId val="782955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crossAx val="782960712"/>
        <c:crosses val="autoZero"/>
        <c:crossBetween val="between"/>
      </c:valAx>
      <c:spPr>
        <a:noFill/>
        <a:ln>
          <a:noFill/>
        </a:ln>
        <a:effectLst/>
      </c:spPr>
    </c:plotArea>
    <c:legend>
      <c:legendPos val="b"/>
      <c:legendEntry>
        <c:idx val="5"/>
        <c:delete val="1"/>
      </c:legendEntry>
      <c:layout>
        <c:manualLayout>
          <c:xMode val="edge"/>
          <c:yMode val="edge"/>
          <c:x val="0.18214079237425562"/>
          <c:y val="0.94433392126838911"/>
          <c:w val="0.7463450792612738"/>
          <c:h val="4.838306840063211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S UI Gothic" panose="020B0600070205080204" pitchFamily="50" charset="-128"/>
              <a:ea typeface="MS UI Gothic"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○○県の人口推計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6"/>
                <c:pt idx="0">
                  <c:v>H7(1995)</c:v>
                </c:pt>
                <c:pt idx="1">
                  <c:v>H12(2000)</c:v>
                </c:pt>
                <c:pt idx="2">
                  <c:v>H17(2005)</c:v>
                </c:pt>
                <c:pt idx="3">
                  <c:v>H22(2010)</c:v>
                </c:pt>
                <c:pt idx="4">
                  <c:v>H27(2015)</c:v>
                </c:pt>
                <c:pt idx="5">
                  <c:v>R2(2020)</c:v>
                </c:pt>
                <c:pt idx="6">
                  <c:v>R4(2022)</c:v>
                </c:pt>
                <c:pt idx="7">
                  <c:v>R7(2025)</c:v>
                </c:pt>
                <c:pt idx="8">
                  <c:v>R12(2030)</c:v>
                </c:pt>
                <c:pt idx="9">
                  <c:v>R17(2035)</c:v>
                </c:pt>
                <c:pt idx="10">
                  <c:v>R22(2040)</c:v>
                </c:pt>
                <c:pt idx="11">
                  <c:v>R27(2045)</c:v>
                </c:pt>
                <c:pt idx="12">
                  <c:v>R32(2050)</c:v>
                </c:pt>
                <c:pt idx="13">
                  <c:v>R37(2055)</c:v>
                </c:pt>
                <c:pt idx="14">
                  <c:v>R42(2060)</c:v>
                </c:pt>
                <c:pt idx="15">
                  <c:v>R47(2065)</c:v>
                </c:pt>
              </c:strCache>
            </c:strRef>
          </c:cat>
          <c:val>
            <c:numRef>
              <c:f>Sheet1!$B$2:$B$17</c:f>
              <c:numCache>
                <c:formatCode>#,##0</c:formatCode>
                <c:ptCount val="16"/>
                <c:pt idx="0">
                  <c:v>12557</c:v>
                </c:pt>
                <c:pt idx="1">
                  <c:v>12693</c:v>
                </c:pt>
                <c:pt idx="2">
                  <c:v>12777</c:v>
                </c:pt>
                <c:pt idx="3">
                  <c:v>12860</c:v>
                </c:pt>
                <c:pt idx="4">
                  <c:v>12709</c:v>
                </c:pt>
                <c:pt idx="5">
                  <c:v>12614</c:v>
                </c:pt>
                <c:pt idx="6">
                  <c:v>12490</c:v>
                </c:pt>
                <c:pt idx="7">
                  <c:v>12326</c:v>
                </c:pt>
                <c:pt idx="8">
                  <c:v>11992</c:v>
                </c:pt>
                <c:pt idx="9">
                  <c:v>11664</c:v>
                </c:pt>
                <c:pt idx="10">
                  <c:v>11284</c:v>
                </c:pt>
                <c:pt idx="11">
                  <c:v>10855</c:v>
                </c:pt>
                <c:pt idx="12">
                  <c:v>10469</c:v>
                </c:pt>
                <c:pt idx="13">
                  <c:v>10051</c:v>
                </c:pt>
                <c:pt idx="14">
                  <c:v>9615</c:v>
                </c:pt>
                <c:pt idx="15">
                  <c:v>9158</c:v>
                </c:pt>
              </c:numCache>
            </c:numRef>
          </c:val>
          <c:extLst>
            <c:ext xmlns:c16="http://schemas.microsoft.com/office/drawing/2014/chart" uri="{C3380CC4-5D6E-409C-BE32-E72D297353CC}">
              <c16:uniqueId val="{00000000-A75F-4DC7-849B-61C3FF655875}"/>
            </c:ext>
          </c:extLst>
        </c:ser>
        <c:dLbls>
          <c:dLblPos val="outEnd"/>
          <c:showLegendKey val="0"/>
          <c:showVal val="1"/>
          <c:showCatName val="0"/>
          <c:showSerName val="0"/>
          <c:showPercent val="0"/>
          <c:showBubbleSize val="0"/>
        </c:dLbls>
        <c:gapWidth val="219"/>
        <c:axId val="512525320"/>
        <c:axId val="512526304"/>
      </c:barChart>
      <c:catAx>
        <c:axId val="512525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12526304"/>
        <c:crosses val="autoZero"/>
        <c:auto val="1"/>
        <c:lblAlgn val="ctr"/>
        <c:lblOffset val="100"/>
        <c:noMultiLvlLbl val="0"/>
      </c:catAx>
      <c:valAx>
        <c:axId val="512526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12525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5953882404442"/>
          <c:y val="2.4008770267355914E-2"/>
          <c:w val="0.86296879119567149"/>
          <c:h val="0.65263614780168822"/>
        </c:manualLayout>
      </c:layout>
      <c:lineChart>
        <c:grouping val="standard"/>
        <c:varyColors val="0"/>
        <c:ser>
          <c:idx val="0"/>
          <c:order val="0"/>
          <c:tx>
            <c:strRef>
              <c:f>Sheet1!$B$1</c:f>
              <c:strCache>
                <c:ptCount val="1"/>
                <c:pt idx="0">
                  <c:v>生産年齢割合</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H7</c:v>
                </c:pt>
                <c:pt idx="1">
                  <c:v>H12</c:v>
                </c:pt>
                <c:pt idx="2">
                  <c:v>H17</c:v>
                </c:pt>
                <c:pt idx="3">
                  <c:v>H22</c:v>
                </c:pt>
                <c:pt idx="4">
                  <c:v>H27</c:v>
                </c:pt>
                <c:pt idx="5">
                  <c:v>R2</c:v>
                </c:pt>
                <c:pt idx="6">
                  <c:v>R4</c:v>
                </c:pt>
                <c:pt idx="7">
                  <c:v>R7</c:v>
                </c:pt>
                <c:pt idx="8">
                  <c:v>R12</c:v>
                </c:pt>
                <c:pt idx="9">
                  <c:v>R17</c:v>
                </c:pt>
                <c:pt idx="10">
                  <c:v>R22</c:v>
                </c:pt>
                <c:pt idx="11">
                  <c:v>R27</c:v>
                </c:pt>
                <c:pt idx="12">
                  <c:v>R32</c:v>
                </c:pt>
                <c:pt idx="13">
                  <c:v>R37</c:v>
                </c:pt>
                <c:pt idx="14">
                  <c:v>R42</c:v>
                </c:pt>
                <c:pt idx="15">
                  <c:v>R47</c:v>
                </c:pt>
              </c:strCache>
            </c:strRef>
          </c:cat>
          <c:val>
            <c:numRef>
              <c:f>Sheet1!$B$2:$B$17</c:f>
              <c:numCache>
                <c:formatCode>0.0_ </c:formatCode>
                <c:ptCount val="16"/>
                <c:pt idx="0">
                  <c:v>69.411483634626109</c:v>
                </c:pt>
                <c:pt idx="1">
                  <c:v>67.927203970692503</c:v>
                </c:pt>
                <c:pt idx="2">
                  <c:v>65.813571260859362</c:v>
                </c:pt>
                <c:pt idx="3">
                  <c:v>63.275027330938627</c:v>
                </c:pt>
                <c:pt idx="4">
                  <c:v>60.862380989849719</c:v>
                </c:pt>
                <c:pt idx="5">
                  <c:v>59.529094656730621</c:v>
                </c:pt>
                <c:pt idx="6">
                  <c:v>59.415532425940754</c:v>
                </c:pt>
                <c:pt idx="7">
                  <c:v>59.305533019633295</c:v>
                </c:pt>
                <c:pt idx="8">
                  <c:v>58.839226150767175</c:v>
                </c:pt>
                <c:pt idx="9">
                  <c:v>57.630315500685867</c:v>
                </c:pt>
                <c:pt idx="10">
                  <c:v>55.060262318326835</c:v>
                </c:pt>
                <c:pt idx="11">
                  <c:v>53.726393367111939</c:v>
                </c:pt>
                <c:pt idx="12">
                  <c:v>52.918139268315976</c:v>
                </c:pt>
                <c:pt idx="13">
                  <c:v>50.024873146950554</c:v>
                </c:pt>
                <c:pt idx="14">
                  <c:v>49.849193967758708</c:v>
                </c:pt>
                <c:pt idx="15">
                  <c:v>49.454029264031448</c:v>
                </c:pt>
              </c:numCache>
            </c:numRef>
          </c:val>
          <c:smooth val="0"/>
          <c:extLst>
            <c:ext xmlns:c16="http://schemas.microsoft.com/office/drawing/2014/chart" uri="{C3380CC4-5D6E-409C-BE32-E72D297353CC}">
              <c16:uniqueId val="{00000000-2175-42D6-A48D-069D1045D4DD}"/>
            </c:ext>
          </c:extLst>
        </c:ser>
        <c:dLbls>
          <c:showLegendKey val="0"/>
          <c:showVal val="1"/>
          <c:showCatName val="0"/>
          <c:showSerName val="0"/>
          <c:showPercent val="0"/>
          <c:showBubbleSize val="0"/>
        </c:dLbls>
        <c:marker val="1"/>
        <c:smooth val="0"/>
        <c:axId val="543814632"/>
        <c:axId val="543814304"/>
      </c:lineChart>
      <c:lineChart>
        <c:grouping val="standard"/>
        <c:varyColors val="0"/>
        <c:ser>
          <c:idx val="1"/>
          <c:order val="1"/>
          <c:tx>
            <c:strRef>
              <c:f>Sheet1!$C$1</c:f>
              <c:strCache>
                <c:ptCount val="1"/>
                <c:pt idx="0">
                  <c:v>出生率</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H7</c:v>
                </c:pt>
                <c:pt idx="1">
                  <c:v>H12</c:v>
                </c:pt>
                <c:pt idx="2">
                  <c:v>H17</c:v>
                </c:pt>
                <c:pt idx="3">
                  <c:v>H22</c:v>
                </c:pt>
                <c:pt idx="4">
                  <c:v>H27</c:v>
                </c:pt>
                <c:pt idx="5">
                  <c:v>R2</c:v>
                </c:pt>
                <c:pt idx="6">
                  <c:v>R4</c:v>
                </c:pt>
                <c:pt idx="7">
                  <c:v>R7</c:v>
                </c:pt>
                <c:pt idx="8">
                  <c:v>R12</c:v>
                </c:pt>
                <c:pt idx="9">
                  <c:v>R17</c:v>
                </c:pt>
                <c:pt idx="10">
                  <c:v>R22</c:v>
                </c:pt>
                <c:pt idx="11">
                  <c:v>R27</c:v>
                </c:pt>
                <c:pt idx="12">
                  <c:v>R32</c:v>
                </c:pt>
                <c:pt idx="13">
                  <c:v>R37</c:v>
                </c:pt>
                <c:pt idx="14">
                  <c:v>R42</c:v>
                </c:pt>
                <c:pt idx="15">
                  <c:v>R47</c:v>
                </c:pt>
              </c:strCache>
            </c:strRef>
          </c:cat>
          <c:val>
            <c:numRef>
              <c:f>Sheet1!$C$2:$C$17</c:f>
              <c:numCache>
                <c:formatCode>General</c:formatCode>
                <c:ptCount val="16"/>
                <c:pt idx="0">
                  <c:v>9.6</c:v>
                </c:pt>
                <c:pt idx="1">
                  <c:v>9.5</c:v>
                </c:pt>
                <c:pt idx="2">
                  <c:v>8.4</c:v>
                </c:pt>
                <c:pt idx="3">
                  <c:v>8.5</c:v>
                </c:pt>
                <c:pt idx="4">
                  <c:v>8</c:v>
                </c:pt>
                <c:pt idx="5">
                  <c:v>6.8</c:v>
                </c:pt>
                <c:pt idx="6">
                  <c:v>6.3</c:v>
                </c:pt>
                <c:pt idx="7">
                  <c:v>6.3</c:v>
                </c:pt>
                <c:pt idx="8">
                  <c:v>6.4</c:v>
                </c:pt>
                <c:pt idx="9">
                  <c:v>6.5</c:v>
                </c:pt>
                <c:pt idx="10">
                  <c:v>6.2</c:v>
                </c:pt>
                <c:pt idx="11">
                  <c:v>5.9</c:v>
                </c:pt>
                <c:pt idx="12">
                  <c:v>5.6</c:v>
                </c:pt>
                <c:pt idx="13">
                  <c:v>5.6</c:v>
                </c:pt>
                <c:pt idx="14">
                  <c:v>5.6</c:v>
                </c:pt>
                <c:pt idx="15">
                  <c:v>5.7</c:v>
                </c:pt>
              </c:numCache>
            </c:numRef>
          </c:val>
          <c:smooth val="0"/>
          <c:extLst>
            <c:ext xmlns:c16="http://schemas.microsoft.com/office/drawing/2014/chart" uri="{C3380CC4-5D6E-409C-BE32-E72D297353CC}">
              <c16:uniqueId val="{00000001-2175-42D6-A48D-069D1045D4DD}"/>
            </c:ext>
          </c:extLst>
        </c:ser>
        <c:dLbls>
          <c:showLegendKey val="0"/>
          <c:showVal val="0"/>
          <c:showCatName val="0"/>
          <c:showSerName val="0"/>
          <c:showPercent val="0"/>
          <c:showBubbleSize val="0"/>
        </c:dLbls>
        <c:marker val="1"/>
        <c:smooth val="0"/>
        <c:axId val="543813648"/>
        <c:axId val="543816600"/>
      </c:lineChart>
      <c:valAx>
        <c:axId val="543814304"/>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43814632"/>
        <c:crosses val="autoZero"/>
        <c:crossBetween val="between"/>
      </c:valAx>
      <c:catAx>
        <c:axId val="543814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43814304"/>
        <c:crosses val="autoZero"/>
        <c:auto val="1"/>
        <c:lblAlgn val="ctr"/>
        <c:lblOffset val="100"/>
        <c:noMultiLvlLbl val="0"/>
      </c:catAx>
      <c:valAx>
        <c:axId val="54381660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43813648"/>
        <c:crosses val="max"/>
        <c:crossBetween val="between"/>
      </c:valAx>
      <c:catAx>
        <c:axId val="543813648"/>
        <c:scaling>
          <c:orientation val="minMax"/>
        </c:scaling>
        <c:delete val="1"/>
        <c:axPos val="b"/>
        <c:numFmt formatCode="General" sourceLinked="1"/>
        <c:majorTickMark val="out"/>
        <c:minorTickMark val="none"/>
        <c:tickLblPos val="nextTo"/>
        <c:crossAx val="543816600"/>
        <c:crosses val="autoZero"/>
        <c:auto val="1"/>
        <c:lblAlgn val="ctr"/>
        <c:lblOffset val="100"/>
        <c:noMultiLvlLbl val="0"/>
      </c:catAx>
      <c:spPr>
        <a:noFill/>
        <a:ln>
          <a:solidFill>
            <a:schemeClr val="tx1">
              <a:alpha val="95000"/>
            </a:schemeClr>
          </a:solidFill>
        </a:ln>
        <a:effectLst/>
      </c:spPr>
    </c:plotArea>
    <c:legend>
      <c:legendPos val="b"/>
      <c:layout>
        <c:manualLayout>
          <c:xMode val="edge"/>
          <c:yMode val="edge"/>
          <c:x val="0.40005552692656465"/>
          <c:y val="0.83292822789094378"/>
          <c:w val="0.21003559315940223"/>
          <c:h val="0.1196367093437615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501777666823049"/>
          <c:y val="6.7962078587173624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消防職員数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3.24808352021074E-2"/>
                  <c:y val="6.26241121784566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105-4F98-8DBE-889C9C3E2315}"/>
                </c:ext>
              </c:extLst>
            </c:dLbl>
            <c:dLbl>
              <c:idx val="3"/>
              <c:layout>
                <c:manualLayout>
                  <c:x val="-3.7947268289953387E-2"/>
                  <c:y val="8.52781383741811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105-4F98-8DBE-889C9C3E2315}"/>
                </c:ext>
              </c:extLst>
            </c:dLbl>
            <c:dLbl>
              <c:idx val="5"/>
              <c:layout>
                <c:manualLayout>
                  <c:x val="-3.6580660017991935E-2"/>
                  <c:y val="7.39511252763189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05-4F98-8DBE-889C9C3E2315}"/>
                </c:ext>
              </c:extLst>
            </c:dLbl>
            <c:dLbl>
              <c:idx val="7"/>
              <c:layout>
                <c:manualLayout>
                  <c:x val="-3.7947268289953387E-2"/>
                  <c:y val="7.96146318252500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05-4F98-8DBE-889C9C3E2315}"/>
                </c:ext>
              </c:extLst>
            </c:dLbl>
            <c:dLbl>
              <c:idx val="9"/>
              <c:layout>
                <c:manualLayout>
                  <c:x val="-4.0680484833876492E-2"/>
                  <c:y val="7.39511252763189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05-4F98-8DBE-889C9C3E2315}"/>
                </c:ext>
              </c:extLst>
            </c:dLbl>
            <c:dLbl>
              <c:idx val="11"/>
              <c:layout>
                <c:manualLayout>
                  <c:x val="-3.9313876561914887E-2"/>
                  <c:y val="8.52781383741811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05-4F98-8DBE-889C9C3E2315}"/>
                </c:ext>
              </c:extLst>
            </c:dLbl>
            <c:dLbl>
              <c:idx val="13"/>
              <c:layout>
                <c:manualLayout>
                  <c:x val="-4.3413701377799492E-2"/>
                  <c:y val="7.96146318252500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05-4F98-8DBE-889C9C3E2315}"/>
                </c:ext>
              </c:extLst>
            </c:dLbl>
            <c:dLbl>
              <c:idx val="15"/>
              <c:layout>
                <c:manualLayout>
                  <c:x val="-3.658066001799188E-2"/>
                  <c:y val="0.1305861907656302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05-4F98-8DBE-889C9C3E23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H31（R1）</c:v>
                </c:pt>
                <c:pt idx="14">
                  <c:v>R2</c:v>
                </c:pt>
                <c:pt idx="15">
                  <c:v>R3</c:v>
                </c:pt>
                <c:pt idx="16">
                  <c:v>R4</c:v>
                </c:pt>
              </c:strCache>
            </c:strRef>
          </c:cat>
          <c:val>
            <c:numRef>
              <c:f>Sheet1!$B$2:$B$18</c:f>
              <c:numCache>
                <c:formatCode>#,##0_);[Red]\(#,##0\)</c:formatCode>
                <c:ptCount val="17"/>
                <c:pt idx="0">
                  <c:v>156758</c:v>
                </c:pt>
                <c:pt idx="1">
                  <c:v>157396</c:v>
                </c:pt>
                <c:pt idx="2">
                  <c:v>157860</c:v>
                </c:pt>
                <c:pt idx="3">
                  <c:v>158327</c:v>
                </c:pt>
                <c:pt idx="4">
                  <c:v>158809</c:v>
                </c:pt>
                <c:pt idx="5">
                  <c:v>159354</c:v>
                </c:pt>
                <c:pt idx="6">
                  <c:v>159730</c:v>
                </c:pt>
                <c:pt idx="7">
                  <c:v>160392</c:v>
                </c:pt>
                <c:pt idx="8" formatCode="#,##0_ ;[Red]\-#,##0\ ">
                  <c:v>161244</c:v>
                </c:pt>
                <c:pt idx="9" formatCode="#,##0_ ;[Red]\-#,##0\ ">
                  <c:v>162124</c:v>
                </c:pt>
                <c:pt idx="10" formatCode="#,##0_ ;[Red]\-#,##0\ ">
                  <c:v>163043</c:v>
                </c:pt>
                <c:pt idx="11" formatCode="#,##0_ ;[Red]\-#,##0\ ">
                  <c:v>163814</c:v>
                </c:pt>
                <c:pt idx="12" formatCode="#,##0_ ;[Red]\-#,##0\ ">
                  <c:v>164873</c:v>
                </c:pt>
                <c:pt idx="13" formatCode="#,##0_ ;[Red]\-#,##0\ ">
                  <c:v>165438</c:v>
                </c:pt>
                <c:pt idx="14" formatCode="#,##0_ ;[Red]\-#,##0\ ">
                  <c:v>166628</c:v>
                </c:pt>
                <c:pt idx="15" formatCode="#,##0_ ;[Red]\-#,##0\ ">
                  <c:v>167073</c:v>
                </c:pt>
                <c:pt idx="16" formatCode="#,##0_ ">
                  <c:v>167510</c:v>
                </c:pt>
              </c:numCache>
            </c:numRef>
          </c:val>
          <c:smooth val="0"/>
          <c:extLst>
            <c:ext xmlns:c16="http://schemas.microsoft.com/office/drawing/2014/chart" uri="{C3380CC4-5D6E-409C-BE32-E72D297353CC}">
              <c16:uniqueId val="{00000000-90E5-4188-B4EF-0611FD5F4261}"/>
            </c:ext>
          </c:extLst>
        </c:ser>
        <c:dLbls>
          <c:dLblPos val="t"/>
          <c:showLegendKey val="0"/>
          <c:showVal val="1"/>
          <c:showCatName val="0"/>
          <c:showSerName val="0"/>
          <c:showPercent val="0"/>
          <c:showBubbleSize val="0"/>
        </c:dLbls>
        <c:marker val="1"/>
        <c:smooth val="0"/>
        <c:axId val="585314384"/>
        <c:axId val="585316352"/>
      </c:lineChart>
      <c:catAx>
        <c:axId val="58531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85316352"/>
        <c:crosses val="autoZero"/>
        <c:auto val="1"/>
        <c:lblAlgn val="ctr"/>
        <c:lblOffset val="100"/>
        <c:noMultiLvlLbl val="0"/>
      </c:catAx>
      <c:valAx>
        <c:axId val="585316352"/>
        <c:scaling>
          <c:orientation val="minMax"/>
          <c:min val="155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8531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a:t>○○県の自治会加入率</a:t>
            </a:r>
            <a:endParaRPr lang="en-US" altLang="ja-JP"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Ａ地域</c:v>
                </c:pt>
              </c:strCache>
            </c:strRef>
          </c:tx>
          <c:spPr>
            <a:ln w="28575" cap="rnd">
              <a:solidFill>
                <a:schemeClr val="accent1"/>
              </a:solidFill>
              <a:round/>
            </a:ln>
            <a:effectLst/>
          </c:spPr>
          <c:marker>
            <c:symbol val="none"/>
          </c:marker>
          <c:cat>
            <c:strRef>
              <c:f>Sheet1!$A$2:$A$14</c:f>
              <c:strCache>
                <c:ptCount val="13"/>
                <c:pt idx="0">
                  <c:v>H23</c:v>
                </c:pt>
                <c:pt idx="1">
                  <c:v>H24</c:v>
                </c:pt>
                <c:pt idx="2">
                  <c:v>H25</c:v>
                </c:pt>
                <c:pt idx="3">
                  <c:v>H26</c:v>
                </c:pt>
                <c:pt idx="4">
                  <c:v>H27</c:v>
                </c:pt>
                <c:pt idx="5">
                  <c:v>H28</c:v>
                </c:pt>
                <c:pt idx="6">
                  <c:v>H29</c:v>
                </c:pt>
                <c:pt idx="7">
                  <c:v>H30</c:v>
                </c:pt>
                <c:pt idx="8">
                  <c:v>R1</c:v>
                </c:pt>
                <c:pt idx="9">
                  <c:v>R2</c:v>
                </c:pt>
                <c:pt idx="10">
                  <c:v>R3</c:v>
                </c:pt>
                <c:pt idx="11">
                  <c:v>R4</c:v>
                </c:pt>
                <c:pt idx="12">
                  <c:v>R5</c:v>
                </c:pt>
              </c:strCache>
            </c:strRef>
          </c:cat>
          <c:val>
            <c:numRef>
              <c:f>Sheet1!$B$2:$B$14</c:f>
              <c:numCache>
                <c:formatCode>General</c:formatCode>
                <c:ptCount val="13"/>
                <c:pt idx="0">
                  <c:v>73</c:v>
                </c:pt>
                <c:pt idx="1">
                  <c:v>72</c:v>
                </c:pt>
                <c:pt idx="2">
                  <c:v>71</c:v>
                </c:pt>
                <c:pt idx="3">
                  <c:v>70</c:v>
                </c:pt>
                <c:pt idx="4">
                  <c:v>69.5</c:v>
                </c:pt>
                <c:pt idx="5">
                  <c:v>69</c:v>
                </c:pt>
                <c:pt idx="6">
                  <c:v>68.5</c:v>
                </c:pt>
                <c:pt idx="7">
                  <c:v>68</c:v>
                </c:pt>
                <c:pt idx="8">
                  <c:v>67.5</c:v>
                </c:pt>
                <c:pt idx="9">
                  <c:v>66</c:v>
                </c:pt>
                <c:pt idx="10">
                  <c:v>65</c:v>
                </c:pt>
                <c:pt idx="11">
                  <c:v>65.400000000000006</c:v>
                </c:pt>
                <c:pt idx="12">
                  <c:v>64</c:v>
                </c:pt>
              </c:numCache>
            </c:numRef>
          </c:val>
          <c:smooth val="0"/>
          <c:extLst>
            <c:ext xmlns:c16="http://schemas.microsoft.com/office/drawing/2014/chart" uri="{C3380CC4-5D6E-409C-BE32-E72D297353CC}">
              <c16:uniqueId val="{00000000-C038-4478-A061-1E5E0C6F3466}"/>
            </c:ext>
          </c:extLst>
        </c:ser>
        <c:ser>
          <c:idx val="1"/>
          <c:order val="1"/>
          <c:tx>
            <c:strRef>
              <c:f>Sheet1!$C$1</c:f>
              <c:strCache>
                <c:ptCount val="1"/>
                <c:pt idx="0">
                  <c:v>Ｂ地域</c:v>
                </c:pt>
              </c:strCache>
            </c:strRef>
          </c:tx>
          <c:spPr>
            <a:ln w="28575" cap="rnd">
              <a:solidFill>
                <a:schemeClr val="accent2"/>
              </a:solidFill>
              <a:round/>
            </a:ln>
            <a:effectLst/>
          </c:spPr>
          <c:marker>
            <c:symbol val="none"/>
          </c:marker>
          <c:cat>
            <c:strRef>
              <c:f>Sheet1!$A$2:$A$14</c:f>
              <c:strCache>
                <c:ptCount val="13"/>
                <c:pt idx="0">
                  <c:v>H23</c:v>
                </c:pt>
                <c:pt idx="1">
                  <c:v>H24</c:v>
                </c:pt>
                <c:pt idx="2">
                  <c:v>H25</c:v>
                </c:pt>
                <c:pt idx="3">
                  <c:v>H26</c:v>
                </c:pt>
                <c:pt idx="4">
                  <c:v>H27</c:v>
                </c:pt>
                <c:pt idx="5">
                  <c:v>H28</c:v>
                </c:pt>
                <c:pt idx="6">
                  <c:v>H29</c:v>
                </c:pt>
                <c:pt idx="7">
                  <c:v>H30</c:v>
                </c:pt>
                <c:pt idx="8">
                  <c:v>R1</c:v>
                </c:pt>
                <c:pt idx="9">
                  <c:v>R2</c:v>
                </c:pt>
                <c:pt idx="10">
                  <c:v>R3</c:v>
                </c:pt>
                <c:pt idx="11">
                  <c:v>R4</c:v>
                </c:pt>
                <c:pt idx="12">
                  <c:v>R5</c:v>
                </c:pt>
              </c:strCache>
            </c:strRef>
          </c:cat>
          <c:val>
            <c:numRef>
              <c:f>Sheet1!$C$2:$C$14</c:f>
              <c:numCache>
                <c:formatCode>General</c:formatCode>
                <c:ptCount val="13"/>
                <c:pt idx="0">
                  <c:v>78.5</c:v>
                </c:pt>
                <c:pt idx="1">
                  <c:v>77.5</c:v>
                </c:pt>
                <c:pt idx="2">
                  <c:v>76.5</c:v>
                </c:pt>
                <c:pt idx="3">
                  <c:v>75.5</c:v>
                </c:pt>
                <c:pt idx="4">
                  <c:v>75</c:v>
                </c:pt>
                <c:pt idx="5">
                  <c:v>74.5</c:v>
                </c:pt>
                <c:pt idx="6">
                  <c:v>74</c:v>
                </c:pt>
                <c:pt idx="7">
                  <c:v>73.5</c:v>
                </c:pt>
                <c:pt idx="8">
                  <c:v>73</c:v>
                </c:pt>
                <c:pt idx="9">
                  <c:v>72.5</c:v>
                </c:pt>
                <c:pt idx="10">
                  <c:v>71.5</c:v>
                </c:pt>
                <c:pt idx="11">
                  <c:v>71</c:v>
                </c:pt>
                <c:pt idx="12">
                  <c:v>70</c:v>
                </c:pt>
              </c:numCache>
            </c:numRef>
          </c:val>
          <c:smooth val="0"/>
          <c:extLst>
            <c:ext xmlns:c16="http://schemas.microsoft.com/office/drawing/2014/chart" uri="{C3380CC4-5D6E-409C-BE32-E72D297353CC}">
              <c16:uniqueId val="{00000003-C038-4478-A061-1E5E0C6F3466}"/>
            </c:ext>
          </c:extLst>
        </c:ser>
        <c:ser>
          <c:idx val="2"/>
          <c:order val="2"/>
          <c:tx>
            <c:strRef>
              <c:f>Sheet1!$D$1</c:f>
              <c:strCache>
                <c:ptCount val="1"/>
                <c:pt idx="0">
                  <c:v>Ｃ地域</c:v>
                </c:pt>
              </c:strCache>
            </c:strRef>
          </c:tx>
          <c:spPr>
            <a:ln w="28575" cap="rnd">
              <a:solidFill>
                <a:schemeClr val="accent3"/>
              </a:solidFill>
              <a:round/>
            </a:ln>
            <a:effectLst/>
          </c:spPr>
          <c:marker>
            <c:symbol val="none"/>
          </c:marker>
          <c:cat>
            <c:strRef>
              <c:f>Sheet1!$A$2:$A$14</c:f>
              <c:strCache>
                <c:ptCount val="13"/>
                <c:pt idx="0">
                  <c:v>H23</c:v>
                </c:pt>
                <c:pt idx="1">
                  <c:v>H24</c:v>
                </c:pt>
                <c:pt idx="2">
                  <c:v>H25</c:v>
                </c:pt>
                <c:pt idx="3">
                  <c:v>H26</c:v>
                </c:pt>
                <c:pt idx="4">
                  <c:v>H27</c:v>
                </c:pt>
                <c:pt idx="5">
                  <c:v>H28</c:v>
                </c:pt>
                <c:pt idx="6">
                  <c:v>H29</c:v>
                </c:pt>
                <c:pt idx="7">
                  <c:v>H30</c:v>
                </c:pt>
                <c:pt idx="8">
                  <c:v>R1</c:v>
                </c:pt>
                <c:pt idx="9">
                  <c:v>R2</c:v>
                </c:pt>
                <c:pt idx="10">
                  <c:v>R3</c:v>
                </c:pt>
                <c:pt idx="11">
                  <c:v>R4</c:v>
                </c:pt>
                <c:pt idx="12">
                  <c:v>R5</c:v>
                </c:pt>
              </c:strCache>
            </c:strRef>
          </c:cat>
          <c:val>
            <c:numRef>
              <c:f>Sheet1!$D$2:$D$14</c:f>
              <c:numCache>
                <c:formatCode>General</c:formatCode>
                <c:ptCount val="13"/>
                <c:pt idx="0">
                  <c:v>70</c:v>
                </c:pt>
                <c:pt idx="1">
                  <c:v>68</c:v>
                </c:pt>
                <c:pt idx="2">
                  <c:v>67</c:v>
                </c:pt>
                <c:pt idx="3">
                  <c:v>66</c:v>
                </c:pt>
                <c:pt idx="4">
                  <c:v>65</c:v>
                </c:pt>
                <c:pt idx="5">
                  <c:v>64</c:v>
                </c:pt>
                <c:pt idx="6">
                  <c:v>63</c:v>
                </c:pt>
                <c:pt idx="7">
                  <c:v>62</c:v>
                </c:pt>
                <c:pt idx="8">
                  <c:v>61</c:v>
                </c:pt>
                <c:pt idx="9">
                  <c:v>60</c:v>
                </c:pt>
                <c:pt idx="10">
                  <c:v>59</c:v>
                </c:pt>
                <c:pt idx="11">
                  <c:v>58</c:v>
                </c:pt>
                <c:pt idx="12">
                  <c:v>57</c:v>
                </c:pt>
              </c:numCache>
            </c:numRef>
          </c:val>
          <c:smooth val="0"/>
          <c:extLst>
            <c:ext xmlns:c16="http://schemas.microsoft.com/office/drawing/2014/chart" uri="{C3380CC4-5D6E-409C-BE32-E72D297353CC}">
              <c16:uniqueId val="{00000004-C038-4478-A061-1E5E0C6F3466}"/>
            </c:ext>
          </c:extLst>
        </c:ser>
        <c:dLbls>
          <c:showLegendKey val="0"/>
          <c:showVal val="0"/>
          <c:showCatName val="0"/>
          <c:showSerName val="0"/>
          <c:showPercent val="0"/>
          <c:showBubbleSize val="0"/>
        </c:dLbls>
        <c:smooth val="0"/>
        <c:axId val="561968272"/>
        <c:axId val="561968600"/>
      </c:lineChart>
      <c:catAx>
        <c:axId val="56196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61968600"/>
        <c:crosses val="autoZero"/>
        <c:auto val="1"/>
        <c:lblAlgn val="ctr"/>
        <c:lblOffset val="100"/>
        <c:noMultiLvlLbl val="0"/>
      </c:catAx>
      <c:valAx>
        <c:axId val="561968600"/>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61968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5359709576895829E-2"/>
          <c:y val="0.11154454733358785"/>
          <c:w val="0.89873814111728934"/>
          <c:h val="0.69998778480741797"/>
        </c:manualLayout>
      </c:layout>
      <c:lineChart>
        <c:grouping val="standard"/>
        <c:varyColors val="0"/>
        <c:ser>
          <c:idx val="0"/>
          <c:order val="0"/>
          <c:tx>
            <c:strRef>
              <c:f>Sheet1!$B$1</c:f>
              <c:strCache>
                <c:ptCount val="1"/>
                <c:pt idx="0">
                  <c:v>県内消防費</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H18</c:v>
                </c:pt>
                <c:pt idx="1">
                  <c:v>H19</c:v>
                </c:pt>
                <c:pt idx="2">
                  <c:v>H20</c:v>
                </c:pt>
                <c:pt idx="3">
                  <c:v>H21</c:v>
                </c:pt>
                <c:pt idx="4">
                  <c:v>H22</c:v>
                </c:pt>
                <c:pt idx="5">
                  <c:v>H23</c:v>
                </c:pt>
                <c:pt idx="6">
                  <c:v>H24</c:v>
                </c:pt>
                <c:pt idx="7">
                  <c:v>H25</c:v>
                </c:pt>
                <c:pt idx="8">
                  <c:v>H26</c:v>
                </c:pt>
                <c:pt idx="9">
                  <c:v>H27</c:v>
                </c:pt>
                <c:pt idx="10">
                  <c:v>H28</c:v>
                </c:pt>
                <c:pt idx="11">
                  <c:v>H29</c:v>
                </c:pt>
                <c:pt idx="12">
                  <c:v>H30</c:v>
                </c:pt>
                <c:pt idx="13">
                  <c:v>H31（R1）</c:v>
                </c:pt>
                <c:pt idx="14">
                  <c:v>R2</c:v>
                </c:pt>
                <c:pt idx="15">
                  <c:v>R3</c:v>
                </c:pt>
                <c:pt idx="16">
                  <c:v>R4</c:v>
                </c:pt>
                <c:pt idx="17">
                  <c:v>R5</c:v>
                </c:pt>
              </c:strCache>
            </c:strRef>
          </c:cat>
          <c:val>
            <c:numRef>
              <c:f>Sheet1!$B$2:$B$19</c:f>
              <c:numCache>
                <c:formatCode>General</c:formatCode>
                <c:ptCount val="18"/>
                <c:pt idx="0">
                  <c:v>229.7</c:v>
                </c:pt>
                <c:pt idx="1">
                  <c:v>231</c:v>
                </c:pt>
                <c:pt idx="2">
                  <c:v>237.4</c:v>
                </c:pt>
                <c:pt idx="3">
                  <c:v>242.4</c:v>
                </c:pt>
                <c:pt idx="4">
                  <c:v>250.4</c:v>
                </c:pt>
                <c:pt idx="5">
                  <c:v>227.7</c:v>
                </c:pt>
                <c:pt idx="6">
                  <c:v>254.6</c:v>
                </c:pt>
                <c:pt idx="7">
                  <c:v>236.3</c:v>
                </c:pt>
                <c:pt idx="8">
                  <c:v>286.89999999999998</c:v>
                </c:pt>
                <c:pt idx="9">
                  <c:v>246.2</c:v>
                </c:pt>
                <c:pt idx="10">
                  <c:v>233</c:v>
                </c:pt>
                <c:pt idx="11">
                  <c:v>229.1</c:v>
                </c:pt>
                <c:pt idx="12">
                  <c:v>255</c:v>
                </c:pt>
                <c:pt idx="13">
                  <c:v>258.3</c:v>
                </c:pt>
                <c:pt idx="14">
                  <c:v>264.39999999999998</c:v>
                </c:pt>
                <c:pt idx="15">
                  <c:v>265.60000000000002</c:v>
                </c:pt>
                <c:pt idx="16">
                  <c:v>256</c:v>
                </c:pt>
                <c:pt idx="17">
                  <c:v>267.39999999999998</c:v>
                </c:pt>
              </c:numCache>
            </c:numRef>
          </c:val>
          <c:smooth val="0"/>
          <c:extLst>
            <c:ext xmlns:c16="http://schemas.microsoft.com/office/drawing/2014/chart" uri="{C3380CC4-5D6E-409C-BE32-E72D297353CC}">
              <c16:uniqueId val="{00000000-0271-455E-A25F-BF9B2B15775C}"/>
            </c:ext>
          </c:extLst>
        </c:ser>
        <c:dLbls>
          <c:showLegendKey val="0"/>
          <c:showVal val="0"/>
          <c:showCatName val="0"/>
          <c:showSerName val="0"/>
          <c:showPercent val="0"/>
          <c:showBubbleSize val="0"/>
        </c:dLbls>
        <c:marker val="1"/>
        <c:smooth val="0"/>
        <c:axId val="184005344"/>
        <c:axId val="184007640"/>
      </c:lineChart>
      <c:catAx>
        <c:axId val="18400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84007640"/>
        <c:crosses val="autoZero"/>
        <c:auto val="1"/>
        <c:lblAlgn val="ctr"/>
        <c:lblOffset val="100"/>
        <c:noMultiLvlLbl val="0"/>
      </c:catAx>
      <c:valAx>
        <c:axId val="184007640"/>
        <c:scaling>
          <c:orientation val="minMax"/>
          <c:min val="1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8400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0.12377</cdr:x>
      <cdr:y>0.08023</cdr:y>
    </cdr:from>
    <cdr:to>
      <cdr:x>0.27581</cdr:x>
      <cdr:y>0.12199</cdr:y>
    </cdr:to>
    <cdr:sp macro="" textlink="">
      <cdr:nvSpPr>
        <cdr:cNvPr id="2" name="テキスト ボックス 4">
          <a:extLst xmlns:a="http://schemas.openxmlformats.org/drawingml/2006/main">
            <a:ext uri="{FF2B5EF4-FFF2-40B4-BE49-F238E27FC236}">
              <a16:creationId xmlns:a16="http://schemas.microsoft.com/office/drawing/2014/main" id="{8AD49FCF-ED5D-4A1C-B1EE-9A4B1C75A66C}"/>
            </a:ext>
          </a:extLst>
        </cdr:cNvPr>
        <cdr:cNvSpPr txBox="1"/>
      </cdr:nvSpPr>
      <cdr:spPr>
        <a:xfrm xmlns:a="http://schemas.openxmlformats.org/drawingml/2006/main">
          <a:off x="684617" y="413946"/>
          <a:ext cx="841021"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800" b="1" dirty="0">
              <a:latin typeface="MS UI Gothic" panose="020B0600070205080204" pitchFamily="50" charset="-128"/>
              <a:ea typeface="MS UI Gothic" panose="020B0600070205080204" pitchFamily="50" charset="-128"/>
            </a:rPr>
            <a:t>管轄人口（人）</a:t>
          </a:r>
        </a:p>
      </cdr:txBody>
    </cdr:sp>
  </cdr:relSizeAnchor>
</c:userShapes>
</file>

<file path=ppt/drawings/drawing2.xml><?xml version="1.0" encoding="utf-8"?>
<c:userShapes xmlns:c="http://schemas.openxmlformats.org/drawingml/2006/chart">
  <cdr:relSizeAnchor xmlns:cdr="http://schemas.openxmlformats.org/drawingml/2006/chartDrawing">
    <cdr:from>
      <cdr:x>0.79575</cdr:x>
      <cdr:y>0</cdr:y>
    </cdr:from>
    <cdr:to>
      <cdr:x>0.99806</cdr:x>
      <cdr:y>0.27525</cdr:y>
    </cdr:to>
    <cdr:sp macro="" textlink="">
      <cdr:nvSpPr>
        <cdr:cNvPr id="2" name="吹き出し: 角を丸めた四角形 1">
          <a:extLst xmlns:a="http://schemas.openxmlformats.org/drawingml/2006/main">
            <a:ext uri="{FF2B5EF4-FFF2-40B4-BE49-F238E27FC236}">
              <a16:creationId xmlns:a16="http://schemas.microsoft.com/office/drawing/2014/main" id="{F8DCC3C3-A940-44C6-9495-80D84B638739}"/>
            </a:ext>
          </a:extLst>
        </cdr:cNvPr>
        <cdr:cNvSpPr/>
      </cdr:nvSpPr>
      <cdr:spPr>
        <a:xfrm xmlns:a="http://schemas.openxmlformats.org/drawingml/2006/main">
          <a:off x="6904292" y="0"/>
          <a:ext cx="1755396" cy="915792"/>
        </a:xfrm>
        <a:prstGeom xmlns:a="http://schemas.openxmlformats.org/drawingml/2006/main" prst="wedgeRoundRectCallout">
          <a:avLst>
            <a:gd name="adj1" fmla="val -112561"/>
            <a:gd name="adj2" fmla="val -23597"/>
            <a:gd name="adj3" fmla="val 16667"/>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r>
            <a:rPr kumimoji="1" lang="ja-JP" altLang="en-US" dirty="0"/>
            <a:t>都道府県内の状況を掲載</a:t>
          </a:r>
          <a:endParaRPr kumimoji="1" lang="en-US" altLang="ja-JP" dirty="0"/>
        </a:p>
      </cdr:txBody>
    </cdr:sp>
  </cdr:relSizeAnchor>
</c:userShapes>
</file>

<file path=ppt/drawings/drawing3.xml><?xml version="1.0" encoding="utf-8"?>
<c:userShapes xmlns:c="http://schemas.openxmlformats.org/drawingml/2006/chart">
  <cdr:relSizeAnchor xmlns:cdr="http://schemas.openxmlformats.org/drawingml/2006/chartDrawing">
    <cdr:from>
      <cdr:x>0.02532</cdr:x>
      <cdr:y>0</cdr:y>
    </cdr:from>
    <cdr:to>
      <cdr:x>0.12355</cdr:x>
      <cdr:y>0.07337</cdr:y>
    </cdr:to>
    <cdr:sp macro="" textlink="">
      <cdr:nvSpPr>
        <cdr:cNvPr id="2" name="テキスト ボックス 1">
          <a:extLst xmlns:a="http://schemas.openxmlformats.org/drawingml/2006/main">
            <a:ext uri="{FF2B5EF4-FFF2-40B4-BE49-F238E27FC236}">
              <a16:creationId xmlns:a16="http://schemas.microsoft.com/office/drawing/2014/main" id="{DD40EC3C-0D02-4328-9007-C559D7847242}"/>
            </a:ext>
          </a:extLst>
        </cdr:cNvPr>
        <cdr:cNvSpPr txBox="1"/>
      </cdr:nvSpPr>
      <cdr:spPr>
        <a:xfrm xmlns:a="http://schemas.openxmlformats.org/drawingml/2006/main">
          <a:off x="235726" y="0"/>
          <a:ext cx="914400" cy="2483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100" dirty="0"/>
            <a:t>（億円）</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7" cy="496967"/>
          </a:xfrm>
          <a:prstGeom prst="rect">
            <a:avLst/>
          </a:prstGeom>
        </p:spPr>
        <p:txBody>
          <a:bodyPr vert="horz" lIns="91433" tIns="45716" rIns="91433" bIns="45716" rtlCol="0"/>
          <a:lstStyle>
            <a:lvl1pPr algn="r">
              <a:defRPr sz="1200"/>
            </a:lvl1pPr>
          </a:lstStyle>
          <a:p>
            <a:fld id="{272A0EBA-9307-4947-ADFD-CDC4D4118158}" type="datetimeFigureOut">
              <a:rPr kumimoji="1" lang="ja-JP" altLang="en-US" smtClean="0"/>
              <a:t>2023/10/6</a:t>
            </a:fld>
            <a:endParaRPr kumimoji="1" lang="ja-JP" altLang="en-US"/>
          </a:p>
        </p:txBody>
      </p:sp>
      <p:sp>
        <p:nvSpPr>
          <p:cNvPr id="4" name="フッター プレースホルダー 3"/>
          <p:cNvSpPr>
            <a:spLocks noGrp="1"/>
          </p:cNvSpPr>
          <p:nvPr>
            <p:ph type="ftr" sz="quarter" idx="2"/>
          </p:nvPr>
        </p:nvSpPr>
        <p:spPr>
          <a:xfrm>
            <a:off x="1" y="9440646"/>
            <a:ext cx="2949787" cy="496967"/>
          </a:xfrm>
          <a:prstGeom prst="rect">
            <a:avLst/>
          </a:prstGeom>
        </p:spPr>
        <p:txBody>
          <a:bodyPr vert="horz" lIns="91433" tIns="45716" rIns="91433"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6"/>
            <a:ext cx="2949787" cy="496967"/>
          </a:xfrm>
          <a:prstGeom prst="rect">
            <a:avLst/>
          </a:prstGeom>
        </p:spPr>
        <p:txBody>
          <a:bodyPr vert="horz" lIns="91433" tIns="45716" rIns="91433" bIns="45716" rtlCol="0" anchor="b"/>
          <a:lstStyle>
            <a:lvl1pPr algn="r">
              <a:defRPr sz="1200"/>
            </a:lvl1pPr>
          </a:lstStyle>
          <a:p>
            <a:fld id="{8B677C23-8992-4268-90C7-75558D3DA642}" type="slidenum">
              <a:rPr kumimoji="1" lang="ja-JP" altLang="en-US" smtClean="0"/>
              <a:t>‹#›</a:t>
            </a:fld>
            <a:endParaRPr kumimoji="1" lang="ja-JP" altLang="en-US"/>
          </a:p>
        </p:txBody>
      </p:sp>
    </p:spTree>
    <p:extLst>
      <p:ext uri="{BB962C8B-B14F-4D97-AF65-F5344CB8AC3E}">
        <p14:creationId xmlns:p14="http://schemas.microsoft.com/office/powerpoint/2010/main" val="20159911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6967"/>
          </a:xfrm>
          <a:prstGeom prst="rect">
            <a:avLst/>
          </a:prstGeom>
        </p:spPr>
        <p:txBody>
          <a:bodyPr vert="horz" lIns="91433" tIns="45716" rIns="91433" bIns="45716" rtlCol="0"/>
          <a:lstStyle>
            <a:lvl1pPr algn="r">
              <a:defRPr sz="1200"/>
            </a:lvl1pPr>
          </a:lstStyle>
          <a:p>
            <a:fld id="{EE99906C-BC13-4FCD-80CB-E729ADC06D59}" type="datetimeFigureOut">
              <a:rPr kumimoji="1" lang="ja-JP" altLang="en-US" smtClean="0"/>
              <a:t>2023/10/6</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7" cy="496967"/>
          </a:xfrm>
          <a:prstGeom prst="rect">
            <a:avLst/>
          </a:prstGeom>
        </p:spPr>
        <p:txBody>
          <a:bodyPr vert="horz" lIns="91433" tIns="45716" rIns="91433" bIns="45716" rtlCol="0" anchor="b"/>
          <a:lstStyle>
            <a:lvl1pPr algn="r">
              <a:defRPr sz="1200"/>
            </a:lvl1pPr>
          </a:lstStyle>
          <a:p>
            <a:fld id="{A29D343C-C35C-42C4-B7B3-38A2AB7746A7}" type="slidenum">
              <a:rPr kumimoji="1" lang="ja-JP" altLang="en-US" smtClean="0"/>
              <a:t>‹#›</a:t>
            </a:fld>
            <a:endParaRPr kumimoji="1" lang="ja-JP" altLang="en-US"/>
          </a:p>
        </p:txBody>
      </p:sp>
    </p:spTree>
    <p:extLst>
      <p:ext uri="{BB962C8B-B14F-4D97-AF65-F5344CB8AC3E}">
        <p14:creationId xmlns:p14="http://schemas.microsoft.com/office/powerpoint/2010/main" val="492211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9D343C-C35C-42C4-B7B3-38A2AB7746A7}" type="slidenum">
              <a:rPr kumimoji="1" lang="ja-JP" altLang="en-US" smtClean="0"/>
              <a:t>1</a:t>
            </a:fld>
            <a:endParaRPr kumimoji="1" lang="ja-JP" altLang="en-US"/>
          </a:p>
        </p:txBody>
      </p:sp>
    </p:spTree>
    <p:extLst>
      <p:ext uri="{BB962C8B-B14F-4D97-AF65-F5344CB8AC3E}">
        <p14:creationId xmlns:p14="http://schemas.microsoft.com/office/powerpoint/2010/main" val="195755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9D343C-C35C-42C4-B7B3-38A2AB7746A7}" type="slidenum">
              <a:rPr kumimoji="1" lang="ja-JP" altLang="en-US" smtClean="0"/>
              <a:t>20</a:t>
            </a:fld>
            <a:endParaRPr kumimoji="1" lang="ja-JP" altLang="en-US"/>
          </a:p>
        </p:txBody>
      </p:sp>
    </p:spTree>
    <p:extLst>
      <p:ext uri="{BB962C8B-B14F-4D97-AF65-F5344CB8AC3E}">
        <p14:creationId xmlns:p14="http://schemas.microsoft.com/office/powerpoint/2010/main" val="1390857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9D343C-C35C-42C4-B7B3-38A2AB7746A7}" type="slidenum">
              <a:rPr kumimoji="1" lang="ja-JP" altLang="en-US" smtClean="0"/>
              <a:t>21</a:t>
            </a:fld>
            <a:endParaRPr kumimoji="1" lang="ja-JP" altLang="en-US"/>
          </a:p>
        </p:txBody>
      </p:sp>
    </p:spTree>
    <p:extLst>
      <p:ext uri="{BB962C8B-B14F-4D97-AF65-F5344CB8AC3E}">
        <p14:creationId xmlns:p14="http://schemas.microsoft.com/office/powerpoint/2010/main" val="2934959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9D343C-C35C-42C4-B7B3-38A2AB7746A7}" type="slidenum">
              <a:rPr kumimoji="1" lang="ja-JP" altLang="en-US" smtClean="0"/>
              <a:t>22</a:t>
            </a:fld>
            <a:endParaRPr kumimoji="1" lang="ja-JP" altLang="en-US"/>
          </a:p>
        </p:txBody>
      </p:sp>
    </p:spTree>
    <p:extLst>
      <p:ext uri="{BB962C8B-B14F-4D97-AF65-F5344CB8AC3E}">
        <p14:creationId xmlns:p14="http://schemas.microsoft.com/office/powerpoint/2010/main" val="216462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9D343C-C35C-42C4-B7B3-38A2AB7746A7}" type="slidenum">
              <a:rPr kumimoji="1" lang="ja-JP" altLang="en-US" smtClean="0"/>
              <a:t>23</a:t>
            </a:fld>
            <a:endParaRPr kumimoji="1" lang="ja-JP" altLang="en-US"/>
          </a:p>
        </p:txBody>
      </p:sp>
    </p:spTree>
    <p:extLst>
      <p:ext uri="{BB962C8B-B14F-4D97-AF65-F5344CB8AC3E}">
        <p14:creationId xmlns:p14="http://schemas.microsoft.com/office/powerpoint/2010/main" val="480966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9D343C-C35C-42C4-B7B3-38A2AB7746A7}" type="slidenum">
              <a:rPr kumimoji="1" lang="ja-JP" altLang="en-US" smtClean="0"/>
              <a:t>24</a:t>
            </a:fld>
            <a:endParaRPr kumimoji="1" lang="ja-JP" altLang="en-US"/>
          </a:p>
        </p:txBody>
      </p:sp>
    </p:spTree>
    <p:extLst>
      <p:ext uri="{BB962C8B-B14F-4D97-AF65-F5344CB8AC3E}">
        <p14:creationId xmlns:p14="http://schemas.microsoft.com/office/powerpoint/2010/main" val="272018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9D343C-C35C-42C4-B7B3-38A2AB7746A7}" type="slidenum">
              <a:rPr kumimoji="1" lang="ja-JP" altLang="en-US" smtClean="0"/>
              <a:t>2</a:t>
            </a:fld>
            <a:endParaRPr kumimoji="1" lang="ja-JP" altLang="en-US"/>
          </a:p>
        </p:txBody>
      </p:sp>
    </p:spTree>
    <p:extLst>
      <p:ext uri="{BB962C8B-B14F-4D97-AF65-F5344CB8AC3E}">
        <p14:creationId xmlns:p14="http://schemas.microsoft.com/office/powerpoint/2010/main" val="1058885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9D343C-C35C-42C4-B7B3-38A2AB7746A7}" type="slidenum">
              <a:rPr kumimoji="1" lang="ja-JP" altLang="en-US" smtClean="0"/>
              <a:t>13</a:t>
            </a:fld>
            <a:endParaRPr kumimoji="1" lang="ja-JP" altLang="en-US"/>
          </a:p>
        </p:txBody>
      </p:sp>
    </p:spTree>
    <p:extLst>
      <p:ext uri="{BB962C8B-B14F-4D97-AF65-F5344CB8AC3E}">
        <p14:creationId xmlns:p14="http://schemas.microsoft.com/office/powerpoint/2010/main" val="882402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9D343C-C35C-42C4-B7B3-38A2AB7746A7}" type="slidenum">
              <a:rPr kumimoji="1" lang="ja-JP" altLang="en-US" smtClean="0"/>
              <a:t>14</a:t>
            </a:fld>
            <a:endParaRPr kumimoji="1" lang="ja-JP" altLang="en-US"/>
          </a:p>
        </p:txBody>
      </p:sp>
    </p:spTree>
    <p:extLst>
      <p:ext uri="{BB962C8B-B14F-4D97-AF65-F5344CB8AC3E}">
        <p14:creationId xmlns:p14="http://schemas.microsoft.com/office/powerpoint/2010/main" val="210682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9D343C-C35C-42C4-B7B3-38A2AB7746A7}" type="slidenum">
              <a:rPr kumimoji="1" lang="ja-JP" altLang="en-US" smtClean="0"/>
              <a:t>15</a:t>
            </a:fld>
            <a:endParaRPr kumimoji="1" lang="ja-JP" altLang="en-US"/>
          </a:p>
        </p:txBody>
      </p:sp>
    </p:spTree>
    <p:extLst>
      <p:ext uri="{BB962C8B-B14F-4D97-AF65-F5344CB8AC3E}">
        <p14:creationId xmlns:p14="http://schemas.microsoft.com/office/powerpoint/2010/main" val="325078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9D343C-C35C-42C4-B7B3-38A2AB7746A7}" type="slidenum">
              <a:rPr kumimoji="1" lang="ja-JP" altLang="en-US" smtClean="0"/>
              <a:t>16</a:t>
            </a:fld>
            <a:endParaRPr kumimoji="1" lang="ja-JP" altLang="en-US"/>
          </a:p>
        </p:txBody>
      </p:sp>
    </p:spTree>
    <p:extLst>
      <p:ext uri="{BB962C8B-B14F-4D97-AF65-F5344CB8AC3E}">
        <p14:creationId xmlns:p14="http://schemas.microsoft.com/office/powerpoint/2010/main" val="3258919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9D343C-C35C-42C4-B7B3-38A2AB7746A7}" type="slidenum">
              <a:rPr kumimoji="1" lang="ja-JP" altLang="en-US" smtClean="0"/>
              <a:t>17</a:t>
            </a:fld>
            <a:endParaRPr kumimoji="1" lang="ja-JP" altLang="en-US"/>
          </a:p>
        </p:txBody>
      </p:sp>
    </p:spTree>
    <p:extLst>
      <p:ext uri="{BB962C8B-B14F-4D97-AF65-F5344CB8AC3E}">
        <p14:creationId xmlns:p14="http://schemas.microsoft.com/office/powerpoint/2010/main" val="3303350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9D343C-C35C-42C4-B7B3-38A2AB7746A7}" type="slidenum">
              <a:rPr kumimoji="1" lang="ja-JP" altLang="en-US" smtClean="0"/>
              <a:t>18</a:t>
            </a:fld>
            <a:endParaRPr kumimoji="1" lang="ja-JP" altLang="en-US"/>
          </a:p>
        </p:txBody>
      </p:sp>
    </p:spTree>
    <p:extLst>
      <p:ext uri="{BB962C8B-B14F-4D97-AF65-F5344CB8AC3E}">
        <p14:creationId xmlns:p14="http://schemas.microsoft.com/office/powerpoint/2010/main" val="231599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9D343C-C35C-42C4-B7B3-38A2AB7746A7}" type="slidenum">
              <a:rPr kumimoji="1" lang="ja-JP" altLang="en-US" smtClean="0"/>
              <a:t>19</a:t>
            </a:fld>
            <a:endParaRPr kumimoji="1" lang="ja-JP" altLang="en-US"/>
          </a:p>
        </p:txBody>
      </p:sp>
    </p:spTree>
    <p:extLst>
      <p:ext uri="{BB962C8B-B14F-4D97-AF65-F5344CB8AC3E}">
        <p14:creationId xmlns:p14="http://schemas.microsoft.com/office/powerpoint/2010/main" val="462273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320800" y="3886200"/>
            <a:ext cx="7429500" cy="990600"/>
          </a:xfrm>
        </p:spPr>
        <p:txBody>
          <a:bodyPr anchor="t" anchorCtr="0"/>
          <a:lstStyle>
            <a:lvl1pPr algn="r">
              <a:defRPr sz="3200">
                <a:solidFill>
                  <a:schemeClr val="tx1"/>
                </a:solidFill>
              </a:defRPr>
            </a:lvl1pPr>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1320800" y="5124450"/>
            <a:ext cx="74295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28" name="日付プレースホルダー 27"/>
          <p:cNvSpPr>
            <a:spLocks noGrp="1"/>
          </p:cNvSpPr>
          <p:nvPr>
            <p:ph type="dt" sz="half" idx="10"/>
          </p:nvPr>
        </p:nvSpPr>
        <p:spPr>
          <a:xfrm>
            <a:off x="6934200" y="6355080"/>
            <a:ext cx="2476500" cy="365760"/>
          </a:xfrm>
          <a:prstGeom prst="rect">
            <a:avLst/>
          </a:prstGeom>
        </p:spPr>
        <p:txBody>
          <a:bodyPr/>
          <a:lstStyle>
            <a:lvl1pPr>
              <a:defRPr sz="1400"/>
            </a:lvl1pPr>
          </a:lstStyle>
          <a:p>
            <a:fld id="{A46F867E-D1C6-4346-8C94-E779A61629DC}" type="datetime1">
              <a:rPr kumimoji="1" lang="ja-JP" altLang="en-US" smtClean="0"/>
              <a:t>2023/10/6</a:t>
            </a:fld>
            <a:endParaRPr kumimoji="1" lang="ja-JP" altLang="en-US"/>
          </a:p>
        </p:txBody>
      </p:sp>
      <p:sp>
        <p:nvSpPr>
          <p:cNvPr id="17" name="フッター プレースホルダー 16"/>
          <p:cNvSpPr>
            <a:spLocks noGrp="1"/>
          </p:cNvSpPr>
          <p:nvPr>
            <p:ph type="ftr" sz="quarter" idx="11"/>
          </p:nvPr>
        </p:nvSpPr>
        <p:spPr>
          <a:xfrm>
            <a:off x="3140202" y="6355080"/>
            <a:ext cx="3764280" cy="365760"/>
          </a:xfrm>
        </p:spPr>
        <p:txBody>
          <a:bodyPr/>
          <a:lstStyle/>
          <a:p>
            <a:endParaRPr kumimoji="1" lang="ja-JP" altLang="en-US"/>
          </a:p>
        </p:txBody>
      </p:sp>
      <p:sp>
        <p:nvSpPr>
          <p:cNvPr id="29" name="スライド番号プレースホルダー 28"/>
          <p:cNvSpPr>
            <a:spLocks noGrp="1"/>
          </p:cNvSpPr>
          <p:nvPr>
            <p:ph type="sldNum" sz="quarter" idx="12"/>
          </p:nvPr>
        </p:nvSpPr>
        <p:spPr>
          <a:xfrm>
            <a:off x="1317498" y="6355080"/>
            <a:ext cx="1320800" cy="365760"/>
          </a:xfrm>
        </p:spPr>
        <p:txBody>
          <a:bodyPr/>
          <a:lstStyle/>
          <a:p>
            <a:fld id="{65DFFDEF-B4B2-4326-B825-390B8F18160E}" type="slidenum">
              <a:rPr kumimoji="1" lang="ja-JP" altLang="en-US" smtClean="0"/>
              <a:t>‹#›</a:t>
            </a:fld>
            <a:endParaRPr kumimoji="1" lang="ja-JP" altLang="en-US"/>
          </a:p>
        </p:txBody>
      </p:sp>
      <p:sp>
        <p:nvSpPr>
          <p:cNvPr id="21" name="正方形/長方形 20"/>
          <p:cNvSpPr/>
          <p:nvPr/>
        </p:nvSpPr>
        <p:spPr>
          <a:xfrm>
            <a:off x="980281" y="3648075"/>
            <a:ext cx="79248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正方形/長方形 32"/>
          <p:cNvSpPr/>
          <p:nvPr/>
        </p:nvSpPr>
        <p:spPr>
          <a:xfrm>
            <a:off x="990600" y="5048250"/>
            <a:ext cx="79248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正方形/長方形 21"/>
          <p:cNvSpPr/>
          <p:nvPr/>
        </p:nvSpPr>
        <p:spPr>
          <a:xfrm>
            <a:off x="980281" y="3648075"/>
            <a:ext cx="24765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正方形/長方形 31"/>
          <p:cNvSpPr/>
          <p:nvPr/>
        </p:nvSpPr>
        <p:spPr>
          <a:xfrm>
            <a:off x="990600" y="5048250"/>
            <a:ext cx="24765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a:xfrm>
            <a:off x="6934200" y="6356350"/>
            <a:ext cx="2479802" cy="365760"/>
          </a:xfrm>
          <a:prstGeom prst="rect">
            <a:avLst/>
          </a:prstGeom>
        </p:spPr>
        <p:txBody>
          <a:bodyPr/>
          <a:lstStyle/>
          <a:p>
            <a:fld id="{F190871C-A046-489F-B46E-095ED7F4F2B5}" type="datetime1">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FFDEF-B4B2-4326-B825-390B8F18160E}"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a:xfrm>
            <a:off x="6934200" y="6356350"/>
            <a:ext cx="2479802" cy="365760"/>
          </a:xfrm>
          <a:prstGeom prst="rect">
            <a:avLst/>
          </a:prstGeom>
        </p:spPr>
        <p:txBody>
          <a:bodyPr/>
          <a:lstStyle/>
          <a:p>
            <a:fld id="{F361333B-7030-462C-B2A2-D14472810E67}" type="datetime1">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FFDEF-B4B2-4326-B825-390B8F18160E}" type="slidenum">
              <a:rPr kumimoji="1" lang="ja-JP" altLang="en-US" smtClean="0"/>
              <a:t>‹#›</a:t>
            </a:fld>
            <a:endParaRPr kumimoji="1" lang="ja-JP" altLang="en-US"/>
          </a:p>
        </p:txBody>
      </p:sp>
      <p:sp>
        <p:nvSpPr>
          <p:cNvPr id="7" name="直線コネクタ 6"/>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二等辺三角形 7"/>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直線コネクタ 8"/>
          <p:cNvSpPr>
            <a:spLocks noChangeShapeType="1"/>
          </p:cNvSpPr>
          <p:nvPr/>
        </p:nvSpPr>
        <p:spPr bwMode="auto">
          <a:xfrm rot="5400000">
            <a:off x="4175914"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A64E58E-602E-42F7-B661-1DB217683AA8}" type="datetime1">
              <a:rPr kumimoji="1" lang="ja-JP" altLang="en-US" smtClean="0"/>
              <a:t>2023/10/6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スライド番号プレースホルダー 5">
            <a:extLst>
              <a:ext uri="{FF2B5EF4-FFF2-40B4-BE49-F238E27FC236}">
                <a16:creationId xmlns:a16="http://schemas.microsoft.com/office/drawing/2014/main" id="{8F00FDC7-C832-4ADD-9E4B-34D90ED01F61}"/>
              </a:ext>
            </a:extLst>
          </p:cNvPr>
          <p:cNvSpPr txBox="1">
            <a:spLocks/>
          </p:cNvSpPr>
          <p:nvPr userDrawn="1"/>
        </p:nvSpPr>
        <p:spPr>
          <a:xfrm>
            <a:off x="9087459" y="6393943"/>
            <a:ext cx="702078" cy="36576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fld id="{65DFFDEF-B4B2-4326-B825-390B8F18160E}"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lgn="l"/>
              <a:t>‹#›</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9" name="二等辺三角形 8">
            <a:extLst>
              <a:ext uri="{FF2B5EF4-FFF2-40B4-BE49-F238E27FC236}">
                <a16:creationId xmlns:a16="http://schemas.microsoft.com/office/drawing/2014/main" id="{DF848D24-7DFF-4038-B127-5224C3C91EC3}"/>
              </a:ext>
            </a:extLst>
          </p:cNvPr>
          <p:cNvSpPr>
            <a:spLocks noChangeAspect="1"/>
          </p:cNvSpPr>
          <p:nvPr userDrawn="1"/>
        </p:nvSpPr>
        <p:spPr>
          <a:xfrm rot="5400000">
            <a:off x="8887186" y="6537819"/>
            <a:ext cx="300590" cy="78009"/>
          </a:xfrm>
          <a:prstGeom prst="triangle">
            <a:avLst>
              <a:gd name="adj" fmla="val 50000"/>
            </a:avLst>
          </a:prstGeom>
          <a:solidFill>
            <a:srgbClr val="9FB8CD"/>
          </a:solidFill>
          <a:ln w="25400" cap="rnd"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78428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B31E41F8-33FC-4D96-A2BE-5FCC0CBBD364}" type="datetime1">
              <a:rPr lang="ja-JP" altLang="en-US" smtClean="0">
                <a:solidFill>
                  <a:prstClr val="black">
                    <a:tint val="75000"/>
                  </a:prstClr>
                </a:solidFill>
              </a:rPr>
              <a:t>2023/10/6</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F7DFB75-B6C0-45A3-9A74-B73D570B0050}" type="slidenum">
              <a:rPr lang="ja-JP" altLang="en-US" smtClean="0">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92681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9EAED1E-8059-40E7-BF28-2C8245F12C5E}" type="datetime1">
              <a:rPr lang="ja-JP" altLang="en-US" smtClean="0"/>
              <a:t>2023/10/6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36622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1ED2A56-F23D-4008-80E5-EC0046B3C64F}" type="datetime1">
              <a:rPr lang="ja-JP" altLang="en-US" smtClean="0"/>
              <a:t>2023/10/6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739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C297715-D0A9-4D01-A527-8B6DCA238687}" type="datetime1">
              <a:rPr lang="ja-JP" altLang="en-US" smtClean="0"/>
              <a:t>2023/10/6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8018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2B0951-4510-4F2E-BF66-9FE9AACF2A08}" type="datetime1">
              <a:rPr lang="ja-JP" altLang="en-US" smtClean="0"/>
              <a:t>2023/10/6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021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5AB5946-080D-4E1B-B5BC-2463BDAD79DD}" type="datetime1">
              <a:rPr lang="ja-JP" altLang="en-US" smtClean="0">
                <a:solidFill>
                  <a:prstClr val="black">
                    <a:tint val="75000"/>
                  </a:prstClr>
                </a:solidFill>
              </a:rPr>
              <a:t>2023/10/6</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77CA8754-18B0-40AD-81EB-B413E7DE2F21}"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4172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613D09-7195-4084-B652-9C6D99BC4F60}" type="datetime1">
              <a:rPr lang="ja-JP" altLang="en-US" smtClean="0"/>
              <a:t>2023/10/6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662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4" name="日付プレースホルダー 3"/>
          <p:cNvSpPr>
            <a:spLocks noGrp="1"/>
          </p:cNvSpPr>
          <p:nvPr>
            <p:ph type="dt" sz="half" idx="10"/>
          </p:nvPr>
        </p:nvSpPr>
        <p:spPr>
          <a:xfrm>
            <a:off x="6934200" y="6356350"/>
            <a:ext cx="2479802" cy="365760"/>
          </a:xfrm>
          <a:prstGeom prst="rect">
            <a:avLst/>
          </a:prstGeom>
        </p:spPr>
        <p:txBody>
          <a:bodyPr/>
          <a:lstStyle/>
          <a:p>
            <a:fld id="{0AD13961-8BE7-4859-AD9E-FF5A8978AC27}" type="datetime1">
              <a:rPr kumimoji="1" lang="ja-JP" altLang="en-US" smtClean="0"/>
              <a:t>2023/10/6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FFDEF-B4B2-4326-B825-390B8F18160E}"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95300" y="1219200"/>
            <a:ext cx="8915400"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91EC31A-EC22-4D78-A8F4-A1038423229D}" type="datetime1">
              <a:rPr lang="ja-JP" altLang="en-US" smtClean="0"/>
              <a:t>2023/10/6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32075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7AACBF0-23F4-4BD6-A8B2-2B678C79F2AE}" type="datetime1">
              <a:rPr lang="ja-JP" altLang="en-US" smtClean="0"/>
              <a:t>2023/10/6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85258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2C0ECE-F4F1-4078-B337-172583A0EF74}" type="datetime1">
              <a:rPr lang="ja-JP" altLang="en-US" smtClean="0"/>
              <a:t>2023/10/6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14480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タイトル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923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常スライド">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8846617-7ECF-4140-9DE2-1834F79D4D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2385" y="115597"/>
            <a:ext cx="851726" cy="209955"/>
          </a:xfrm>
          <a:prstGeom prst="rect">
            <a:avLst/>
          </a:prstGeom>
        </p:spPr>
      </p:pic>
      <p:sp>
        <p:nvSpPr>
          <p:cNvPr id="8" name="四角形: 角を丸くする 7">
            <a:extLst>
              <a:ext uri="{FF2B5EF4-FFF2-40B4-BE49-F238E27FC236}">
                <a16:creationId xmlns:a16="http://schemas.microsoft.com/office/drawing/2014/main" id="{1BE51B37-4482-4860-BA9C-6FBDA295280E}"/>
              </a:ext>
            </a:extLst>
          </p:cNvPr>
          <p:cNvSpPr/>
          <p:nvPr userDrawn="1"/>
        </p:nvSpPr>
        <p:spPr>
          <a:xfrm>
            <a:off x="-2" y="423511"/>
            <a:ext cx="9906002" cy="36000"/>
          </a:xfrm>
          <a:prstGeom prst="roundRect">
            <a:avLst>
              <a:gd name="adj" fmla="val 0"/>
            </a:avLst>
          </a:prstGeom>
          <a:gradFill flip="none" rotWithShape="1">
            <a:gsLst>
              <a:gs pos="0">
                <a:srgbClr val="43467B"/>
              </a:gs>
              <a:gs pos="25000">
                <a:srgbClr val="43467B">
                  <a:alpha val="90000"/>
                </a:srgbClr>
              </a:gs>
              <a:gs pos="75000">
                <a:srgbClr val="43467B">
                  <a:alpha val="70000"/>
                </a:srgbClr>
              </a:gs>
              <a:gs pos="50000">
                <a:srgbClr val="43467B">
                  <a:alpha val="80000"/>
                </a:srgbClr>
              </a:gs>
              <a:gs pos="100000">
                <a:srgbClr val="43467B">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0" name="四角形: 角を丸くする 9">
            <a:extLst>
              <a:ext uri="{FF2B5EF4-FFF2-40B4-BE49-F238E27FC236}">
                <a16:creationId xmlns:a16="http://schemas.microsoft.com/office/drawing/2014/main" id="{1440095A-0117-44A7-8E8A-746F15AEA4DC}"/>
              </a:ext>
            </a:extLst>
          </p:cNvPr>
          <p:cNvSpPr/>
          <p:nvPr userDrawn="1"/>
        </p:nvSpPr>
        <p:spPr>
          <a:xfrm flipV="1">
            <a:off x="-2" y="6822000"/>
            <a:ext cx="9906001" cy="3600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1" name="四角形: 角を丸くする 10">
            <a:extLst>
              <a:ext uri="{FF2B5EF4-FFF2-40B4-BE49-F238E27FC236}">
                <a16:creationId xmlns:a16="http://schemas.microsoft.com/office/drawing/2014/main" id="{61B297E1-88A2-423F-B38E-7DF28424B730}"/>
              </a:ext>
            </a:extLst>
          </p:cNvPr>
          <p:cNvSpPr/>
          <p:nvPr userDrawn="1"/>
        </p:nvSpPr>
        <p:spPr>
          <a:xfrm>
            <a:off x="4758000" y="6822000"/>
            <a:ext cx="390000" cy="36000"/>
          </a:xfrm>
          <a:prstGeom prst="roundRect">
            <a:avLst>
              <a:gd name="adj" fmla="val 0"/>
            </a:avLst>
          </a:prstGeom>
          <a:gradFill flip="none" rotWithShape="1">
            <a:gsLst>
              <a:gs pos="0">
                <a:srgbClr val="43467B"/>
              </a:gs>
              <a:gs pos="25000">
                <a:srgbClr val="43467B">
                  <a:alpha val="90000"/>
                </a:srgbClr>
              </a:gs>
              <a:gs pos="75000">
                <a:srgbClr val="43467B">
                  <a:alpha val="70000"/>
                </a:srgbClr>
              </a:gs>
              <a:gs pos="50000">
                <a:srgbClr val="43467B">
                  <a:alpha val="80000"/>
                </a:srgbClr>
              </a:gs>
              <a:gs pos="100000">
                <a:srgbClr val="43467B">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 name="楕円 1">
            <a:extLst>
              <a:ext uri="{FF2B5EF4-FFF2-40B4-BE49-F238E27FC236}">
                <a16:creationId xmlns:a16="http://schemas.microsoft.com/office/drawing/2014/main" id="{1C3EEBA5-83D2-4E32-B581-279F88075497}"/>
              </a:ext>
            </a:extLst>
          </p:cNvPr>
          <p:cNvSpPr/>
          <p:nvPr userDrawn="1"/>
        </p:nvSpPr>
        <p:spPr>
          <a:xfrm rot="15667511">
            <a:off x="9630253" y="169845"/>
            <a:ext cx="128442" cy="180473"/>
          </a:xfrm>
          <a:prstGeom prst="ellipse">
            <a:avLst/>
          </a:prstGeom>
          <a:solidFill>
            <a:srgbClr val="C0CFEA">
              <a:alpha val="80000"/>
            </a:srgbClr>
          </a:solidFill>
          <a:ln>
            <a:noFill/>
          </a:ln>
          <a:effectLst>
            <a:outerShdw blurRad="63500" dist="38100" dir="3000000" algn="tl" rotWithShape="0">
              <a:prstClr val="black">
                <a:alpha val="40000"/>
              </a:prstClr>
            </a:outerShdw>
          </a:effectLst>
          <a:scene3d>
            <a:camera prst="orthographicFront">
              <a:rot lat="600000" lon="3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6" name="フローチャート: 処理 5">
            <a:extLst>
              <a:ext uri="{FF2B5EF4-FFF2-40B4-BE49-F238E27FC236}">
                <a16:creationId xmlns:a16="http://schemas.microsoft.com/office/drawing/2014/main" id="{21DB2AD8-0CFD-4C3E-A86F-90B640A6F913}"/>
              </a:ext>
            </a:extLst>
          </p:cNvPr>
          <p:cNvSpPr/>
          <p:nvPr userDrawn="1"/>
        </p:nvSpPr>
        <p:spPr>
          <a:xfrm>
            <a:off x="9498436" y="52924"/>
            <a:ext cx="390000" cy="288000"/>
          </a:xfrm>
          <a:prstGeom prst="flowChartProcess">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59C70FAF-BD8A-4FFF-9D75-D68C26F64515}" type="slidenum">
              <a:rPr kumimoji="1" lang="ja-JP" altLang="en-US" sz="1108" i="1" smtClean="0">
                <a:solidFill>
                  <a:srgbClr val="43467B"/>
                </a:solidFill>
              </a:rPr>
              <a:pPr/>
              <a:t>‹#›</a:t>
            </a:fld>
            <a:endParaRPr kumimoji="1" lang="ja-JP" altLang="en-US" sz="1108" i="1" dirty="0">
              <a:solidFill>
                <a:srgbClr val="43467B"/>
              </a:solidFill>
            </a:endParaRPr>
          </a:p>
        </p:txBody>
      </p:sp>
    </p:spTree>
    <p:extLst>
      <p:ext uri="{BB962C8B-B14F-4D97-AF65-F5344CB8AC3E}">
        <p14:creationId xmlns:p14="http://schemas.microsoft.com/office/powerpoint/2010/main" val="122542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320800" y="2971800"/>
            <a:ext cx="7429500" cy="1066800"/>
          </a:xfrm>
        </p:spPr>
        <p:txBody>
          <a:bodyPr anchor="t" anchorCtr="0"/>
          <a:lstStyle>
            <a:lvl1pPr algn="r">
              <a:buNone/>
              <a:defRPr sz="3200" b="0" cap="none"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1403350" y="4267200"/>
            <a:ext cx="734695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a:xfrm>
            <a:off x="6934200" y="6355080"/>
            <a:ext cx="2476500" cy="365760"/>
          </a:xfrm>
          <a:prstGeom prst="rect">
            <a:avLst/>
          </a:prstGeom>
        </p:spPr>
        <p:txBody>
          <a:bodyPr/>
          <a:lstStyle/>
          <a:p>
            <a:fld id="{6C21F2BB-8CC6-44F5-8850-CB9F95C79763}" type="datetime1">
              <a:rPr kumimoji="1" lang="ja-JP" altLang="en-US" smtClean="0"/>
              <a:t>2023/10/6</a:t>
            </a:fld>
            <a:endParaRPr kumimoji="1" lang="ja-JP" altLang="en-US"/>
          </a:p>
        </p:txBody>
      </p:sp>
      <p:sp>
        <p:nvSpPr>
          <p:cNvPr id="5" name="フッター プレースホルダー 4"/>
          <p:cNvSpPr>
            <a:spLocks noGrp="1"/>
          </p:cNvSpPr>
          <p:nvPr>
            <p:ph type="ftr" sz="quarter" idx="11"/>
          </p:nvPr>
        </p:nvSpPr>
        <p:spPr>
          <a:xfrm>
            <a:off x="3140202" y="6355080"/>
            <a:ext cx="3764280" cy="365760"/>
          </a:xfrm>
        </p:spPr>
        <p:txBody>
          <a:bodyPr/>
          <a:lstStyle/>
          <a:p>
            <a:endParaRPr kumimoji="1" lang="ja-JP" altLang="en-US"/>
          </a:p>
        </p:txBody>
      </p:sp>
      <p:sp>
        <p:nvSpPr>
          <p:cNvPr id="6" name="スライド番号プレースホルダー 5"/>
          <p:cNvSpPr>
            <a:spLocks noGrp="1"/>
          </p:cNvSpPr>
          <p:nvPr>
            <p:ph type="sldNum" sz="quarter" idx="12"/>
          </p:nvPr>
        </p:nvSpPr>
        <p:spPr>
          <a:xfrm>
            <a:off x="1159002" y="6355080"/>
            <a:ext cx="1647698" cy="365760"/>
          </a:xfrm>
        </p:spPr>
        <p:txBody>
          <a:bodyPr/>
          <a:lstStyle/>
          <a:p>
            <a:fld id="{65DFFDEF-B4B2-4326-B825-390B8F18160E}" type="slidenum">
              <a:rPr kumimoji="1" lang="ja-JP" altLang="en-US" smtClean="0"/>
              <a:t>‹#›</a:t>
            </a:fld>
            <a:endParaRPr kumimoji="1" lang="ja-JP" altLang="en-US"/>
          </a:p>
        </p:txBody>
      </p:sp>
      <p:sp>
        <p:nvSpPr>
          <p:cNvPr id="7" name="正方形/長方形 6"/>
          <p:cNvSpPr/>
          <p:nvPr/>
        </p:nvSpPr>
        <p:spPr>
          <a:xfrm>
            <a:off x="990600" y="2819400"/>
            <a:ext cx="79248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正方形/長方形 7"/>
          <p:cNvSpPr/>
          <p:nvPr/>
        </p:nvSpPr>
        <p:spPr>
          <a:xfrm>
            <a:off x="990600" y="2819400"/>
            <a:ext cx="24765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28600"/>
            <a:ext cx="8915400" cy="914400"/>
          </a:xfrm>
        </p:spPr>
        <p:txBody>
          <a:bodyPr/>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a:xfrm>
            <a:off x="6934200" y="6356350"/>
            <a:ext cx="2479802" cy="365760"/>
          </a:xfrm>
          <a:prstGeom prst="rect">
            <a:avLst/>
          </a:prstGeom>
        </p:spPr>
        <p:txBody>
          <a:bodyPr/>
          <a:lstStyle/>
          <a:p>
            <a:fld id="{F5CD6487-9294-4F13-970C-B6139B4EB9A7}" type="datetime1">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FFDEF-B4B2-4326-B825-390B8F18160E}"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95300" y="1219200"/>
            <a:ext cx="4378452"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ー 10"/>
          <p:cNvSpPr>
            <a:spLocks noGrp="1"/>
          </p:cNvSpPr>
          <p:nvPr>
            <p:ph sz="quarter" idx="2"/>
          </p:nvPr>
        </p:nvSpPr>
        <p:spPr>
          <a:xfrm>
            <a:off x="5018215" y="1216152"/>
            <a:ext cx="4378452"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28600"/>
            <a:ext cx="8915400" cy="914400"/>
          </a:xfrm>
        </p:spPr>
        <p:txBody>
          <a:bodyPr anchor="ctr"/>
          <a:lstStyle>
            <a:lvl1pPr>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495300" y="1285875"/>
            <a:ext cx="4376870"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5035550" y="1295400"/>
            <a:ext cx="437859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7" name="日付プレースホルダー 6"/>
          <p:cNvSpPr>
            <a:spLocks noGrp="1"/>
          </p:cNvSpPr>
          <p:nvPr>
            <p:ph type="dt" sz="half" idx="10"/>
          </p:nvPr>
        </p:nvSpPr>
        <p:spPr>
          <a:xfrm>
            <a:off x="6934200" y="6356350"/>
            <a:ext cx="2479802" cy="365760"/>
          </a:xfrm>
          <a:prstGeom prst="rect">
            <a:avLst/>
          </a:prstGeom>
        </p:spPr>
        <p:txBody>
          <a:bodyPr/>
          <a:lstStyle/>
          <a:p>
            <a:fld id="{1ECCB253-1E17-4E1A-808C-7D9A87A753EA}" type="datetime1">
              <a:rPr kumimoji="1" lang="ja-JP" altLang="en-US" smtClean="0"/>
              <a:t>2023/10/6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FFDEF-B4B2-4326-B825-390B8F18160E}"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95300" y="2133600"/>
            <a:ext cx="4375150" cy="40386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ー 12"/>
          <p:cNvSpPr>
            <a:spLocks noGrp="1"/>
          </p:cNvSpPr>
          <p:nvPr>
            <p:ph sz="quarter" idx="4"/>
          </p:nvPr>
        </p:nvSpPr>
        <p:spPr>
          <a:xfrm>
            <a:off x="5035550" y="2133600"/>
            <a:ext cx="4375150" cy="40386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28600"/>
            <a:ext cx="8915400" cy="914400"/>
          </a:xfrm>
        </p:spPr>
        <p:txBody>
          <a:bodyP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a:xfrm>
            <a:off x="6934200" y="6356350"/>
            <a:ext cx="2479802" cy="365760"/>
          </a:xfrm>
          <a:prstGeom prst="rect">
            <a:avLst/>
          </a:prstGeom>
        </p:spPr>
        <p:txBody>
          <a:bodyPr/>
          <a:lstStyle/>
          <a:p>
            <a:fld id="{906BBBFC-4668-48BD-BA50-3700B76BE9E6}" type="datetime1">
              <a:rPr kumimoji="1" lang="ja-JP" altLang="en-US" smtClean="0"/>
              <a:t>2023/10/6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FFDEF-B4B2-4326-B825-390B8F18160E}" type="slidenum">
              <a:rPr kumimoji="1" lang="ja-JP" altLang="en-US" smtClean="0"/>
              <a:t>‹#›</a:t>
            </a:fld>
            <a:endParaRPr kumimoji="1" lang="ja-JP" altLang="en-US"/>
          </a:p>
        </p:txBody>
      </p:sp>
      <p:sp>
        <p:nvSpPr>
          <p:cNvPr id="6" name="二等辺三角形 5"/>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6934200" y="6356350"/>
            <a:ext cx="2479802" cy="365760"/>
          </a:xfrm>
          <a:prstGeom prst="rect">
            <a:avLst/>
          </a:prstGeom>
        </p:spPr>
        <p:txBody>
          <a:bodyPr/>
          <a:lstStyle/>
          <a:p>
            <a:fld id="{DE2711F4-543A-41D9-80C0-E233335443F4}" type="datetime1">
              <a:rPr kumimoji="1" lang="ja-JP" altLang="en-US" smtClean="0"/>
              <a:t>2023/10/6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FFDEF-B4B2-4326-B825-390B8F18160E}" type="slidenum">
              <a:rPr kumimoji="1" lang="ja-JP" altLang="en-US" smtClean="0"/>
              <a:t>‹#›</a:t>
            </a:fld>
            <a:endParaRPr kumimoji="1" lang="ja-JP" altLang="en-US"/>
          </a:p>
        </p:txBody>
      </p:sp>
      <p:sp>
        <p:nvSpPr>
          <p:cNvPr id="5" name="直線コネクタ 4"/>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二等辺三角形 5"/>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1650" y="304800"/>
            <a:ext cx="272415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6851650" y="1219201"/>
            <a:ext cx="272415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a:xfrm>
            <a:off x="6934200" y="6356350"/>
            <a:ext cx="2479802" cy="365760"/>
          </a:xfrm>
          <a:prstGeom prst="rect">
            <a:avLst/>
          </a:prstGeom>
        </p:spPr>
        <p:txBody>
          <a:bodyPr/>
          <a:lstStyle/>
          <a:p>
            <a:fld id="{3844EF81-8B01-4ED7-A052-EF7D1B63EF16}" type="datetime1">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FFDEF-B4B2-4326-B825-390B8F18160E}" type="slidenum">
              <a:rPr kumimoji="1" lang="ja-JP" altLang="en-US" smtClean="0"/>
              <a:t>‹#›</a:t>
            </a:fld>
            <a:endParaRPr kumimoji="1" lang="ja-JP" altLang="en-US"/>
          </a:p>
        </p:txBody>
      </p:sp>
      <p:sp>
        <p:nvSpPr>
          <p:cNvPr id="8" name="直線コネクタ 7"/>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直線コネクタ 9"/>
          <p:cNvSpPr>
            <a:spLocks noChangeShapeType="1"/>
          </p:cNvSpPr>
          <p:nvPr/>
        </p:nvSpPr>
        <p:spPr bwMode="auto">
          <a:xfrm rot="5400000">
            <a:off x="3675492"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二等辺三角形 8"/>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コンテンツ プレースホルダー 11"/>
          <p:cNvSpPr>
            <a:spLocks noGrp="1"/>
          </p:cNvSpPr>
          <p:nvPr>
            <p:ph sz="quarter" idx="1"/>
          </p:nvPr>
        </p:nvSpPr>
        <p:spPr>
          <a:xfrm>
            <a:off x="330200" y="304800"/>
            <a:ext cx="6191250" cy="57150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500856"/>
            <a:ext cx="8915400" cy="674688"/>
          </a:xfrm>
          <a:ln>
            <a:solidFill>
              <a:schemeClr val="accent1"/>
            </a:solidFill>
          </a:ln>
        </p:spPr>
        <p:txBody>
          <a:bodyPr lIns="274320" anchor="ctr"/>
          <a:lstStyle>
            <a:lvl1pPr algn="r">
              <a:buNone/>
              <a:defRPr sz="2000" b="0">
                <a:solidFill>
                  <a:schemeClr val="tx1"/>
                </a:solidFill>
              </a:defRPr>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495300" y="1905000"/>
            <a:ext cx="89154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a:t>アイコンをクリックして図を追加</a:t>
            </a:r>
            <a:endParaRPr kumimoji="0" lang="en-US" dirty="0"/>
          </a:p>
        </p:txBody>
      </p:sp>
      <p:sp>
        <p:nvSpPr>
          <p:cNvPr id="4" name="テキスト プレースホルダー 3"/>
          <p:cNvSpPr>
            <a:spLocks noGrp="1"/>
          </p:cNvSpPr>
          <p:nvPr>
            <p:ph type="body" sz="half" idx="2"/>
          </p:nvPr>
        </p:nvSpPr>
        <p:spPr>
          <a:xfrm>
            <a:off x="495300" y="1219200"/>
            <a:ext cx="89154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a:xfrm>
            <a:off x="6934200" y="6356350"/>
            <a:ext cx="2479802" cy="365760"/>
          </a:xfrm>
          <a:prstGeom prst="rect">
            <a:avLst/>
          </a:prstGeom>
        </p:spPr>
        <p:txBody>
          <a:bodyPr/>
          <a:lstStyle/>
          <a:p>
            <a:fld id="{434405F2-B7E1-4AD6-B934-950A8F01288D}" type="datetime1">
              <a:rPr kumimoji="1" lang="ja-JP" altLang="en-US" smtClean="0"/>
              <a:t>2023/10/6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FFDEF-B4B2-4326-B825-390B8F18160E}" type="slidenum">
              <a:rPr kumimoji="1" lang="ja-JP" altLang="en-US" smtClean="0"/>
              <a:t>‹#›</a:t>
            </a:fld>
            <a:endParaRPr kumimoji="1" lang="ja-JP" altLang="en-US"/>
          </a:p>
        </p:txBody>
      </p:sp>
      <p:sp>
        <p:nvSpPr>
          <p:cNvPr id="8" name="直線コネクタ 7"/>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二等辺三角形 8"/>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正方形/長方形 9"/>
          <p:cNvSpPr/>
          <p:nvPr/>
        </p:nvSpPr>
        <p:spPr>
          <a:xfrm>
            <a:off x="495300" y="500856"/>
            <a:ext cx="19812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95300" y="152400"/>
            <a:ext cx="8915400" cy="990600"/>
          </a:xfrm>
          <a:prstGeom prst="rect">
            <a:avLst/>
          </a:prstGeom>
        </p:spPr>
        <p:txBody>
          <a:bodyPr vert="horz" anchor="b" anchorCtr="0">
            <a:normAutofit/>
          </a:body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495300" y="1219200"/>
            <a:ext cx="8915400" cy="4910328"/>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3" name="フッター プレースホルダー 2"/>
          <p:cNvSpPr>
            <a:spLocks noGrp="1"/>
          </p:cNvSpPr>
          <p:nvPr>
            <p:ph type="ftr" sz="quarter" idx="3"/>
          </p:nvPr>
        </p:nvSpPr>
        <p:spPr>
          <a:xfrm>
            <a:off x="3140202" y="6356350"/>
            <a:ext cx="3797300" cy="365760"/>
          </a:xfrm>
          <a:prstGeom prst="rect">
            <a:avLst/>
          </a:prstGeom>
        </p:spPr>
        <p:txBody>
          <a:bodyPr vert="horz"/>
          <a:lstStyle>
            <a:lvl1pPr algn="r" eaLnBrk="1" latinLnBrk="0" hangingPunct="1">
              <a:defRPr kumimoji="0" sz="1400">
                <a:solidFill>
                  <a:schemeClr val="tx2"/>
                </a:solidFill>
              </a:defRPr>
            </a:lvl1pPr>
          </a:lstStyle>
          <a:p>
            <a:endParaRPr kumimoji="1" lang="ja-JP" altLang="en-US"/>
          </a:p>
        </p:txBody>
      </p:sp>
      <p:sp>
        <p:nvSpPr>
          <p:cNvPr id="23" name="スライド番号プレースホルダー 22"/>
          <p:cNvSpPr>
            <a:spLocks noGrp="1"/>
          </p:cNvSpPr>
          <p:nvPr>
            <p:ph type="sldNum" sz="quarter" idx="4"/>
          </p:nvPr>
        </p:nvSpPr>
        <p:spPr>
          <a:xfrm>
            <a:off x="9087459" y="6393943"/>
            <a:ext cx="702078" cy="365760"/>
          </a:xfrm>
          <a:prstGeom prst="rect">
            <a:avLst/>
          </a:prstGeom>
        </p:spPr>
        <p:txBody>
          <a:bodyPr vert="horz"/>
          <a:lstStyle>
            <a:lvl1pPr algn="l" eaLnBrk="1" latinLnBrk="0" hangingPunct="1">
              <a:defRPr kumimoji="0" sz="1400">
                <a:solidFill>
                  <a:schemeClr val="tx2"/>
                </a:solidFill>
              </a:defRPr>
            </a:lvl1pPr>
          </a:lstStyle>
          <a:p>
            <a:fld id="{65DFFDEF-B4B2-4326-B825-390B8F18160E}" type="slidenum">
              <a:rPr kumimoji="1" lang="ja-JP" altLang="en-US" smtClean="0"/>
              <a:t>‹#›</a:t>
            </a:fld>
            <a:endParaRPr kumimoji="1" lang="ja-JP" altLang="en-US"/>
          </a:p>
        </p:txBody>
      </p:sp>
      <p:sp>
        <p:nvSpPr>
          <p:cNvPr id="28" name="直線コネクタ 27"/>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直線コネクタ 28"/>
          <p:cNvSpPr>
            <a:spLocks noChangeShapeType="1"/>
          </p:cNvSpPr>
          <p:nvPr/>
        </p:nvSpPr>
        <p:spPr bwMode="auto">
          <a:xfrm>
            <a:off x="495300" y="1143000"/>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二等辺三角形 9"/>
          <p:cNvSpPr>
            <a:spLocks noChangeAspect="1"/>
          </p:cNvSpPr>
          <p:nvPr/>
        </p:nvSpPr>
        <p:spPr>
          <a:xfrm rot="5400000">
            <a:off x="8887186" y="6537819"/>
            <a:ext cx="300590" cy="7800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hdr="0" ft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C484E-89CA-4E0D-8212-18AE5EC44033}" type="datetime1">
              <a:rPr lang="ja-JP" altLang="en-US" smtClean="0"/>
              <a:t>2023/10/6</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FFDEF-B4B2-4326-B825-390B8F18160E}" type="slidenum">
              <a:rPr kumimoji="1" lang="ja-JP" altLang="en-US" smtClean="0"/>
              <a:t>‹#›</a:t>
            </a:fld>
            <a:endParaRPr kumimoji="1" lang="ja-JP" altLang="en-US"/>
          </a:p>
        </p:txBody>
      </p:sp>
    </p:spTree>
    <p:extLst>
      <p:ext uri="{BB962C8B-B14F-4D97-AF65-F5344CB8AC3E}">
        <p14:creationId xmlns:p14="http://schemas.microsoft.com/office/powerpoint/2010/main" val="2201362582"/>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01" r:id="rId12"/>
    <p:sldLayoutId id="2147484202"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5.jpe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microsoft.com/office/2007/relationships/hdphoto" Target="../media/hdphoto4.wdp"/><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chart" Target="../charts/chart1.xml"/><Relationship Id="rId5" Type="http://schemas.openxmlformats.org/officeDocument/2006/relationships/image" Target="../media/image11.jpeg"/><Relationship Id="rId10" Type="http://schemas.openxmlformats.org/officeDocument/2006/relationships/image" Target="../media/image8.png"/><Relationship Id="rId4" Type="http://schemas.openxmlformats.org/officeDocument/2006/relationships/image" Target="../media/image10.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457" y="2132856"/>
            <a:ext cx="9849543" cy="1152128"/>
          </a:xfrm>
        </p:spPr>
        <p:txBody>
          <a:bodyPr>
            <a:noAutofit/>
          </a:bodyPr>
          <a:lstStyle/>
          <a:p>
            <a:pPr algn="ctr"/>
            <a:r>
              <a:rPr lang="ja-JP" altLang="en-US" sz="3600" b="1" dirty="0">
                <a:solidFill>
                  <a:srgbClr val="002060"/>
                </a:solidFill>
              </a:rPr>
              <a:t>○○県における消防の広域化等について（例）</a:t>
            </a:r>
          </a:p>
        </p:txBody>
      </p:sp>
      <p:sp>
        <p:nvSpPr>
          <p:cNvPr id="3" name="サブタイトル 2"/>
          <p:cNvSpPr>
            <a:spLocks noGrp="1"/>
          </p:cNvSpPr>
          <p:nvPr>
            <p:ph type="subTitle" idx="1"/>
          </p:nvPr>
        </p:nvSpPr>
        <p:spPr>
          <a:xfrm>
            <a:off x="3448825" y="5085184"/>
            <a:ext cx="5093541" cy="648072"/>
          </a:xfrm>
        </p:spPr>
        <p:txBody>
          <a:bodyPr>
            <a:normAutofit/>
          </a:bodyPr>
          <a:lstStyle/>
          <a:p>
            <a:r>
              <a:rPr lang="ja-JP" altLang="en-US" sz="2400" dirty="0"/>
              <a:t>○○県危機管理防災部消防防災課</a:t>
            </a:r>
          </a:p>
        </p:txBody>
      </p:sp>
      <p:sp>
        <p:nvSpPr>
          <p:cNvPr id="4" name="サブタイトル 2"/>
          <p:cNvSpPr txBox="1">
            <a:spLocks/>
          </p:cNvSpPr>
          <p:nvPr/>
        </p:nvSpPr>
        <p:spPr>
          <a:xfrm>
            <a:off x="1784648" y="1261085"/>
            <a:ext cx="6400800" cy="5288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400" dirty="0">
                <a:latin typeface="+mj-ea"/>
                <a:ea typeface="+mj-ea"/>
              </a:rPr>
              <a:t>消防広域化推進勉強会</a:t>
            </a:r>
          </a:p>
        </p:txBody>
      </p:sp>
      <p:sp>
        <p:nvSpPr>
          <p:cNvPr id="5" name="サブタイトル 2"/>
          <p:cNvSpPr txBox="1">
            <a:spLocks/>
          </p:cNvSpPr>
          <p:nvPr/>
        </p:nvSpPr>
        <p:spPr>
          <a:xfrm>
            <a:off x="2144688" y="3933056"/>
            <a:ext cx="6400800" cy="1008112"/>
          </a:xfrm>
          <a:prstGeom prst="rect">
            <a:avLst/>
          </a:prstGeom>
        </p:spPr>
        <p:txBody>
          <a:bodyPr vert="horz">
            <a:normAutofit/>
          </a:bodyPr>
          <a:lstStyle>
            <a:lvl1pPr marL="0" indent="0" algn="r" rtl="0" eaLnBrk="1" latinLnBrk="0" hangingPunct="1">
              <a:spcBef>
                <a:spcPts val="600"/>
              </a:spcBef>
              <a:buClr>
                <a:schemeClr val="accent1"/>
              </a:buClr>
              <a:buSzPct val="76000"/>
              <a:buFont typeface="Wingdings 3"/>
              <a:buNone/>
              <a:defRPr kumimoji="1"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1"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1"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1"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1"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1"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1"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1"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1" lang="en-US" sz="1200" kern="1200" smtClean="0">
                <a:solidFill>
                  <a:schemeClr val="tx1"/>
                </a:solidFill>
                <a:latin typeface="+mn-lt"/>
                <a:ea typeface="+mn-ea"/>
                <a:cs typeface="+mn-cs"/>
              </a:defRPr>
            </a:lvl9pPr>
          </a:lstStyle>
          <a:p>
            <a:r>
              <a:rPr lang="ja-JP" altLang="en-US" sz="1800" dirty="0"/>
              <a:t>年月日：令和○年○月○日  </a:t>
            </a:r>
            <a:r>
              <a:rPr lang="en-US" altLang="ja-JP" sz="1800" dirty="0"/>
              <a:t>(</a:t>
            </a:r>
            <a:r>
              <a:rPr lang="ja-JP" altLang="en-US" sz="1800" dirty="0"/>
              <a:t>　</a:t>
            </a:r>
            <a:r>
              <a:rPr lang="en-US" altLang="ja-JP" sz="1800" dirty="0"/>
              <a:t>)</a:t>
            </a:r>
          </a:p>
          <a:p>
            <a:r>
              <a:rPr lang="ja-JP" altLang="en-US" sz="1800" dirty="0"/>
              <a:t>場　所：○ ○ 県 ○ ○ 会 議 室　</a:t>
            </a:r>
            <a:endParaRPr lang="en-US" altLang="ja-JP" sz="1800" dirty="0"/>
          </a:p>
        </p:txBody>
      </p:sp>
      <p:sp>
        <p:nvSpPr>
          <p:cNvPr id="7" name="タイトル 1">
            <a:extLst>
              <a:ext uri="{FF2B5EF4-FFF2-40B4-BE49-F238E27FC236}">
                <a16:creationId xmlns:a16="http://schemas.microsoft.com/office/drawing/2014/main" id="{67A70BC4-576D-4E1E-AAF1-EC7E7AE6D99B}"/>
              </a:ext>
            </a:extLst>
          </p:cNvPr>
          <p:cNvSpPr txBox="1">
            <a:spLocks/>
          </p:cNvSpPr>
          <p:nvPr/>
        </p:nvSpPr>
        <p:spPr>
          <a:xfrm>
            <a:off x="4236876" y="224947"/>
            <a:ext cx="1432248" cy="1036139"/>
          </a:xfrm>
          <a:prstGeom prst="rect">
            <a:avLst/>
          </a:prstGeom>
          <a:ln>
            <a:solidFill>
              <a:srgbClr val="FF0000"/>
            </a:solidFill>
          </a:ln>
        </p:spPr>
        <p:txBody>
          <a:bodyPr vert="horz" anchor="t" anchorCtr="0">
            <a:noAutofit/>
          </a:bodyPr>
          <a:lstStyle>
            <a:lvl1pPr algn="r" rtl="0" eaLnBrk="1" latinLnBrk="0" hangingPunct="1">
              <a:spcBef>
                <a:spcPct val="0"/>
              </a:spcBef>
              <a:buNone/>
              <a:defRPr kumimoji="1" sz="3200" kern="1200">
                <a:solidFill>
                  <a:schemeClr val="tx1"/>
                </a:solidFill>
                <a:latin typeface="+mj-lt"/>
                <a:ea typeface="+mj-ea"/>
                <a:cs typeface="+mj-cs"/>
              </a:defRPr>
            </a:lvl1pPr>
          </a:lstStyle>
          <a:p>
            <a:pPr algn="ctr"/>
            <a:r>
              <a:rPr lang="ja-JP" altLang="en-US" sz="6000" b="1" dirty="0">
                <a:solidFill>
                  <a:srgbClr val="FF0000"/>
                </a:solidFill>
              </a:rPr>
              <a:t>例</a:t>
            </a:r>
          </a:p>
        </p:txBody>
      </p:sp>
    </p:spTree>
    <p:extLst>
      <p:ext uri="{BB962C8B-B14F-4D97-AF65-F5344CB8AC3E}">
        <p14:creationId xmlns:p14="http://schemas.microsoft.com/office/powerpoint/2010/main" val="406216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id="{585B8450-591D-4BC3-9A64-8F3249069670}"/>
              </a:ext>
            </a:extLst>
          </p:cNvPr>
          <p:cNvSpPr>
            <a:spLocks/>
          </p:cNvSpPr>
          <p:nvPr/>
        </p:nvSpPr>
        <p:spPr bwMode="auto">
          <a:xfrm>
            <a:off x="381000" y="263770"/>
            <a:ext cx="9144000" cy="432000"/>
          </a:xfrm>
          <a:prstGeom prst="roundRect">
            <a:avLst>
              <a:gd name="adj" fmla="val 16667"/>
            </a:avLst>
          </a:prstGeom>
          <a:solidFill>
            <a:srgbClr val="66CCFF"/>
          </a:solidFill>
          <a:ln>
            <a:headEnd/>
            <a:tailEnd/>
          </a:ln>
        </p:spPr>
        <p:style>
          <a:lnRef idx="1">
            <a:schemeClr val="accent5"/>
          </a:lnRef>
          <a:fillRef idx="2">
            <a:schemeClr val="accent5"/>
          </a:fillRef>
          <a:effectRef idx="1">
            <a:schemeClr val="accent5"/>
          </a:effectRef>
          <a:fontRef idx="minor">
            <a:schemeClr val="dk1"/>
          </a:fontRef>
        </p:style>
        <p:txBody>
          <a:bodyPr lIns="68543" tIns="0" rIns="68543" bIns="8205" anchor="ctr" anchorCtr="1"/>
          <a:lstStyle/>
          <a:p>
            <a:pPr algn="ctr" defTabSz="422041"/>
            <a:r>
              <a:rPr kumimoji="0" lang="ja-JP" altLang="en-US" sz="1846" dirty="0">
                <a:solidFill>
                  <a:prstClr val="white"/>
                </a:solidFill>
                <a:effectLst>
                  <a:outerShdw blurRad="38100" dist="38100" dir="2700000" algn="ctr" rotWithShape="0">
                    <a:srgbClr val="000000"/>
                  </a:outerShdw>
                </a:effectLst>
                <a:latin typeface="ＤＦ特太ゴシック体" pitchFamily="49" charset="-128"/>
                <a:ea typeface="ＤＦ特太ゴシック体" pitchFamily="49" charset="-128"/>
              </a:rPr>
              <a:t>大規模災害時における広域化等による効果② ～消防機能の高度化等～</a:t>
            </a:r>
          </a:p>
        </p:txBody>
      </p:sp>
      <p:sp>
        <p:nvSpPr>
          <p:cNvPr id="9" name="正方形/長方形 8">
            <a:extLst>
              <a:ext uri="{FF2B5EF4-FFF2-40B4-BE49-F238E27FC236}">
                <a16:creationId xmlns:a16="http://schemas.microsoft.com/office/drawing/2014/main" id="{BBF18323-4F7E-4F47-851A-8E9D650EB718}"/>
              </a:ext>
            </a:extLst>
          </p:cNvPr>
          <p:cNvSpPr/>
          <p:nvPr/>
        </p:nvSpPr>
        <p:spPr>
          <a:xfrm>
            <a:off x="566051" y="837094"/>
            <a:ext cx="8773898" cy="671362"/>
          </a:xfrm>
          <a:prstGeom prst="rect">
            <a:avLst/>
          </a:prstGeom>
          <a:ln w="28575"/>
        </p:spPr>
        <p:style>
          <a:lnRef idx="2">
            <a:schemeClr val="accent5"/>
          </a:lnRef>
          <a:fillRef idx="1">
            <a:schemeClr val="lt1"/>
          </a:fillRef>
          <a:effectRef idx="0">
            <a:schemeClr val="accent5"/>
          </a:effectRef>
          <a:fontRef idx="minor">
            <a:schemeClr val="dk1"/>
          </a:fontRef>
        </p:style>
        <p:txBody>
          <a:bodyPr lIns="33231" tIns="33231" rIns="33231" bIns="33231" rtlCol="0" anchor="ctr"/>
          <a:lstStyle/>
          <a:p>
            <a:pPr indent="162662" defTabSz="422041"/>
            <a:r>
              <a:rPr kumimoji="0" lang="ja-JP" altLang="en-US" sz="1662" dirty="0">
                <a:solidFill>
                  <a:prstClr val="black"/>
                </a:solidFill>
                <a:latin typeface="ＭＳ ゴシック" panose="020B0609070205080204" pitchFamily="49" charset="-128"/>
                <a:ea typeface="ＭＳ ゴシック" panose="020B0609070205080204" pitchFamily="49" charset="-128"/>
              </a:rPr>
              <a:t>消防の広域化により、消防本部の規模が拡大することで、専門人材の育成や高機能な資機材の導入が可能となり、大規模災害への対応強化につながる。</a:t>
            </a:r>
            <a:endParaRPr kumimoji="0" lang="en-US" altLang="ja-JP" sz="1662" dirty="0">
              <a:solidFill>
                <a:prstClr val="black"/>
              </a:solidFill>
              <a:latin typeface="ＭＳ ゴシック" panose="020B0609070205080204" pitchFamily="49" charset="-128"/>
              <a:ea typeface="ＭＳ ゴシック" panose="020B0609070205080204" pitchFamily="49" charset="-128"/>
            </a:endParaRPr>
          </a:p>
        </p:txBody>
      </p:sp>
      <p:sp>
        <p:nvSpPr>
          <p:cNvPr id="6" name="角丸四角形 5">
            <a:extLst>
              <a:ext uri="{FF2B5EF4-FFF2-40B4-BE49-F238E27FC236}">
                <a16:creationId xmlns:a16="http://schemas.microsoft.com/office/drawing/2014/main" id="{72816D29-B35B-4AF4-9DF0-760C271E7496}"/>
              </a:ext>
            </a:extLst>
          </p:cNvPr>
          <p:cNvSpPr/>
          <p:nvPr/>
        </p:nvSpPr>
        <p:spPr>
          <a:xfrm>
            <a:off x="614837" y="1706996"/>
            <a:ext cx="8676329" cy="300705"/>
          </a:xfrm>
          <a:prstGeom prst="roundRect">
            <a:avLst>
              <a:gd name="adj" fmla="val 2667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r>
              <a:rPr kumimoji="0" lang="ja-JP" altLang="en-US" sz="1292" b="1" dirty="0">
                <a:solidFill>
                  <a:prstClr val="black"/>
                </a:solidFill>
                <a:latin typeface="MS UI Gothic" panose="020B0600070205080204" pitchFamily="50" charset="-128"/>
                <a:ea typeface="MS UI Gothic" panose="020B0600070205080204" pitchFamily="50" charset="-128"/>
              </a:rPr>
              <a:t>高度救助隊の設置、重複消防車両の解消・機能向上（草加八潮消防局）</a:t>
            </a:r>
            <a:endParaRPr kumimoji="0" lang="ja-JP" altLang="en-US" sz="923" dirty="0">
              <a:solidFill>
                <a:prstClr val="black"/>
              </a:solidFill>
              <a:latin typeface="MS UI Gothic" panose="020B0600070205080204" pitchFamily="50" charset="-128"/>
              <a:ea typeface="MS UI Gothic" panose="020B0600070205080204" pitchFamily="50" charset="-128"/>
            </a:endParaRPr>
          </a:p>
        </p:txBody>
      </p:sp>
      <p:pic>
        <p:nvPicPr>
          <p:cNvPr id="7" name="Picture 2">
            <a:extLst>
              <a:ext uri="{FF2B5EF4-FFF2-40B4-BE49-F238E27FC236}">
                <a16:creationId xmlns:a16="http://schemas.microsoft.com/office/drawing/2014/main" id="{55E5AE02-5F7B-4DAE-8233-F801C99019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75" y="2110273"/>
            <a:ext cx="1918126" cy="118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a:extLst>
              <a:ext uri="{FF2B5EF4-FFF2-40B4-BE49-F238E27FC236}">
                <a16:creationId xmlns:a16="http://schemas.microsoft.com/office/drawing/2014/main" id="{93D4CE0C-074D-4389-8740-59C296C6A8F9}"/>
              </a:ext>
            </a:extLst>
          </p:cNvPr>
          <p:cNvSpPr/>
          <p:nvPr/>
        </p:nvSpPr>
        <p:spPr>
          <a:xfrm>
            <a:off x="2671176" y="2096722"/>
            <a:ext cx="6724150" cy="1398909"/>
          </a:xfrm>
          <a:prstGeom prst="rect">
            <a:avLst/>
          </a:prstGeom>
        </p:spPr>
        <p:txBody>
          <a:bodyPr wrap="square">
            <a:spAutoFit/>
          </a:bodyPr>
          <a:lstStyle/>
          <a:p>
            <a:pPr marL="167058" indent="-167058" defTabSz="422041"/>
            <a:r>
              <a:rPr kumimoji="0" lang="ja-JP" altLang="en-US" sz="1292" dirty="0">
                <a:solidFill>
                  <a:prstClr val="black"/>
                </a:solidFill>
                <a:latin typeface="MS UI Gothic" panose="020B0600070205080204" pitchFamily="50" charset="-128"/>
                <a:ea typeface="MS UI Gothic" panose="020B0600070205080204" pitchFamily="50" charset="-128"/>
              </a:rPr>
              <a:t>○　草加八潮消防局では消防広域化により管轄人口規模が</a:t>
            </a:r>
            <a:r>
              <a:rPr kumimoji="0" lang="en-US" altLang="ja-JP" sz="1292" dirty="0">
                <a:solidFill>
                  <a:prstClr val="black"/>
                </a:solidFill>
                <a:latin typeface="MS UI Gothic" panose="020B0600070205080204" pitchFamily="50" charset="-128"/>
                <a:ea typeface="MS UI Gothic" panose="020B0600070205080204" pitchFamily="50" charset="-128"/>
              </a:rPr>
              <a:t>30</a:t>
            </a:r>
            <a:r>
              <a:rPr kumimoji="0" lang="ja-JP" altLang="en-US" sz="1292" dirty="0">
                <a:solidFill>
                  <a:prstClr val="black"/>
                </a:solidFill>
                <a:latin typeface="MS UI Gothic" panose="020B0600070205080204" pitchFamily="50" charset="-128"/>
                <a:ea typeface="MS UI Gothic" panose="020B0600070205080204" pitchFamily="50" charset="-128"/>
              </a:rPr>
              <a:t>万人を超え、人員の専任化、高度化が進み、既存の特別救助隊を格上げし高度救助隊を設置。</a:t>
            </a:r>
            <a:endParaRPr kumimoji="0" lang="en-US" altLang="ja-JP" sz="1292" dirty="0">
              <a:solidFill>
                <a:prstClr val="black"/>
              </a:solidFill>
              <a:latin typeface="MS UI Gothic" panose="020B0600070205080204" pitchFamily="50" charset="-128"/>
              <a:ea typeface="MS UI Gothic" panose="020B0600070205080204" pitchFamily="50" charset="-128"/>
            </a:endParaRPr>
          </a:p>
          <a:p>
            <a:pPr marL="167058" indent="-167058" defTabSz="422041"/>
            <a:endParaRPr kumimoji="0" lang="en-US" altLang="ja-JP" sz="1292" dirty="0">
              <a:solidFill>
                <a:prstClr val="black"/>
              </a:solidFill>
              <a:latin typeface="MS UI Gothic" panose="020B0600070205080204" pitchFamily="50" charset="-128"/>
              <a:ea typeface="MS UI Gothic" panose="020B0600070205080204" pitchFamily="50" charset="-128"/>
            </a:endParaRPr>
          </a:p>
          <a:p>
            <a:pPr marL="167058" indent="-167058" defTabSz="422041"/>
            <a:r>
              <a:rPr kumimoji="0" lang="ja-JP" altLang="en-US" sz="1292" dirty="0">
                <a:solidFill>
                  <a:prstClr val="black"/>
                </a:solidFill>
                <a:latin typeface="MS UI Gothic" panose="020B0600070205080204" pitchFamily="50" charset="-128"/>
                <a:ea typeface="MS UI Gothic" panose="020B0600070205080204" pitchFamily="50" charset="-128"/>
              </a:rPr>
              <a:t>○　広域化により性能が重複した特殊車両を解消し、別の有用な機能を有する車両を導入することができ、これにより災害対応能力が向上した。</a:t>
            </a:r>
            <a:endParaRPr kumimoji="0" lang="en-US" altLang="ja-JP" sz="1292" dirty="0">
              <a:solidFill>
                <a:prstClr val="black"/>
              </a:solidFill>
              <a:latin typeface="MS UI Gothic" panose="020B0600070205080204" pitchFamily="50" charset="-128"/>
              <a:ea typeface="MS UI Gothic" panose="020B0600070205080204" pitchFamily="50" charset="-128"/>
            </a:endParaRPr>
          </a:p>
          <a:p>
            <a:pPr marL="254983" indent="-254983" defTabSz="422041"/>
            <a:r>
              <a:rPr kumimoji="0" lang="ja-JP" altLang="en-US" sz="1015" dirty="0">
                <a:solidFill>
                  <a:prstClr val="black"/>
                </a:solidFill>
                <a:latin typeface="MS UI Gothic" panose="020B0600070205080204" pitchFamily="50" charset="-128"/>
                <a:ea typeface="MS UI Gothic" panose="020B0600070205080204" pitchFamily="50" charset="-128"/>
              </a:rPr>
              <a:t>　</a:t>
            </a:r>
            <a:r>
              <a:rPr kumimoji="0" lang="en-US" altLang="ja-JP" sz="1015" dirty="0">
                <a:solidFill>
                  <a:prstClr val="black"/>
                </a:solidFill>
                <a:latin typeface="MS UI Gothic" panose="020B0600070205080204" pitchFamily="50" charset="-128"/>
                <a:ea typeface="MS UI Gothic" panose="020B0600070205080204" pitchFamily="50" charset="-128"/>
              </a:rPr>
              <a:t>※</a:t>
            </a:r>
            <a:r>
              <a:rPr kumimoji="0" lang="ja-JP" altLang="en-US" sz="1015" dirty="0">
                <a:solidFill>
                  <a:prstClr val="black"/>
                </a:solidFill>
                <a:latin typeface="MS UI Gothic" panose="020B0600070205080204" pitchFamily="50" charset="-128"/>
                <a:ea typeface="MS UI Gothic" panose="020B0600070205080204" pitchFamily="50" charset="-128"/>
              </a:rPr>
              <a:t>高度救助隊：人命の救助に関する専門的で高度な教育を受けた隊員と高度救助資機材を装備した救助工作車で編成される部隊</a:t>
            </a:r>
          </a:p>
        </p:txBody>
      </p:sp>
      <p:graphicFrame>
        <p:nvGraphicFramePr>
          <p:cNvPr id="11" name="表 10">
            <a:extLst>
              <a:ext uri="{FF2B5EF4-FFF2-40B4-BE49-F238E27FC236}">
                <a16:creationId xmlns:a16="http://schemas.microsoft.com/office/drawing/2014/main" id="{1F30C05E-331F-4B12-8F1B-5080616428E1}"/>
              </a:ext>
            </a:extLst>
          </p:cNvPr>
          <p:cNvGraphicFramePr>
            <a:graphicFrameLocks noGrp="1"/>
          </p:cNvGraphicFramePr>
          <p:nvPr>
            <p:extLst/>
          </p:nvPr>
        </p:nvGraphicFramePr>
        <p:xfrm>
          <a:off x="578964" y="3697311"/>
          <a:ext cx="4508077" cy="2431982"/>
        </p:xfrm>
        <a:graphic>
          <a:graphicData uri="http://schemas.openxmlformats.org/drawingml/2006/table">
            <a:tbl>
              <a:tblPr firstRow="1" firstCol="1" bandRow="1"/>
              <a:tblGrid>
                <a:gridCol w="915702">
                  <a:extLst>
                    <a:ext uri="{9D8B030D-6E8A-4147-A177-3AD203B41FA5}">
                      <a16:colId xmlns:a16="http://schemas.microsoft.com/office/drawing/2014/main" val="20000"/>
                    </a:ext>
                  </a:extLst>
                </a:gridCol>
                <a:gridCol w="1197458">
                  <a:extLst>
                    <a:ext uri="{9D8B030D-6E8A-4147-A177-3AD203B41FA5}">
                      <a16:colId xmlns:a16="http://schemas.microsoft.com/office/drawing/2014/main" val="20001"/>
                    </a:ext>
                  </a:extLst>
                </a:gridCol>
                <a:gridCol w="1127020">
                  <a:extLst>
                    <a:ext uri="{9D8B030D-6E8A-4147-A177-3AD203B41FA5}">
                      <a16:colId xmlns:a16="http://schemas.microsoft.com/office/drawing/2014/main" val="20002"/>
                    </a:ext>
                  </a:extLst>
                </a:gridCol>
                <a:gridCol w="1267897">
                  <a:extLst>
                    <a:ext uri="{9D8B030D-6E8A-4147-A177-3AD203B41FA5}">
                      <a16:colId xmlns:a16="http://schemas.microsoft.com/office/drawing/2014/main" val="20003"/>
                    </a:ext>
                  </a:extLst>
                </a:gridCol>
              </a:tblGrid>
              <a:tr h="298938">
                <a:tc>
                  <a:txBody>
                    <a:bodyPr/>
                    <a:lstStyle/>
                    <a:p>
                      <a:pPr algn="ctr">
                        <a:lnSpc>
                          <a:spcPts val="900"/>
                        </a:lnSpc>
                        <a:spcAft>
                          <a:spcPts val="0"/>
                        </a:spcAft>
                      </a:pPr>
                      <a:r>
                        <a:rPr lang="ja-JP" altLang="en-US" sz="10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救助隊の</a:t>
                      </a:r>
                      <a:r>
                        <a:rPr lang="ja-JP" sz="10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区分</a:t>
                      </a:r>
                      <a:endParaRPr lang="ja-JP" sz="10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81160" marR="81160" marT="43962" marB="43962"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2"/>
                    </a:solidFill>
                  </a:tcPr>
                </a:tc>
                <a:tc>
                  <a:txBody>
                    <a:bodyPr/>
                    <a:lstStyle/>
                    <a:p>
                      <a:pPr algn="ctr">
                        <a:lnSpc>
                          <a:spcPts val="900"/>
                        </a:lnSpc>
                        <a:spcAft>
                          <a:spcPts val="0"/>
                        </a:spcAft>
                      </a:pPr>
                      <a:r>
                        <a:rPr lang="ja-JP" sz="10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救助資機材の基準</a:t>
                      </a:r>
                      <a:endParaRPr lang="ja-JP" sz="10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81160" marR="81160" marT="43962" marB="43962"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2"/>
                    </a:solidFill>
                  </a:tcPr>
                </a:tc>
                <a:tc>
                  <a:txBody>
                    <a:bodyPr/>
                    <a:lstStyle/>
                    <a:p>
                      <a:pPr algn="ctr">
                        <a:lnSpc>
                          <a:spcPts val="900"/>
                        </a:lnSpc>
                        <a:spcAft>
                          <a:spcPts val="0"/>
                        </a:spcAft>
                      </a:pPr>
                      <a:r>
                        <a:rPr lang="ja-JP" sz="10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配置の基準</a:t>
                      </a:r>
                      <a:endParaRPr lang="ja-JP" sz="10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81160" marR="81160" marT="43962" marB="43962"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2"/>
                    </a:solidFill>
                  </a:tcPr>
                </a:tc>
                <a:tc>
                  <a:txBody>
                    <a:bodyPr/>
                    <a:lstStyle/>
                    <a:p>
                      <a:pPr algn="ctr">
                        <a:lnSpc>
                          <a:spcPts val="900"/>
                        </a:lnSpc>
                        <a:spcAft>
                          <a:spcPts val="0"/>
                        </a:spcAft>
                      </a:pPr>
                      <a:r>
                        <a:rPr lang="ja-JP" sz="10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隊員の編成</a:t>
                      </a:r>
                      <a:endParaRPr lang="ja-JP" sz="10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81160" marR="81160" marT="43962" marB="43962"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608194">
                <a:tc>
                  <a:txBody>
                    <a:bodyPr/>
                    <a:lstStyle/>
                    <a:p>
                      <a:pPr algn="just">
                        <a:lnSpc>
                          <a:spcPct val="100000"/>
                        </a:lnSpc>
                        <a:spcAft>
                          <a:spcPts val="0"/>
                        </a:spcAft>
                      </a:pP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特別高度救助隊</a:t>
                      </a:r>
                      <a:endParaRPr lang="ja-JP" sz="8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81160" marR="81160" marT="43962" marB="43962"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just">
                        <a:lnSpc>
                          <a:spcPct val="100000"/>
                        </a:lnSpc>
                        <a:spcAft>
                          <a:spcPts val="0"/>
                        </a:spcAft>
                      </a:pP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高度救助資機材と地域の実情に応じてウォーターカッターと大型ブロアー</a:t>
                      </a:r>
                      <a:endParaRPr lang="ja-JP" sz="8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81160" marR="81160" marT="43962" marB="43962"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just">
                        <a:lnSpc>
                          <a:spcPct val="100000"/>
                        </a:lnSpc>
                        <a:spcAft>
                          <a:spcPts val="0"/>
                        </a:spcAft>
                      </a:pP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政令指定都市及び東京都</a:t>
                      </a:r>
                      <a:endParaRPr lang="ja-JP" sz="8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81160" marR="81160" marT="43962" marB="43962"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just">
                        <a:lnSpc>
                          <a:spcPct val="100000"/>
                        </a:lnSpc>
                        <a:spcAft>
                          <a:spcPts val="0"/>
                        </a:spcAft>
                      </a:pP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人命救助の専門教育を受けかつ高度な教育を受けた隊員</a:t>
                      </a:r>
                      <a:r>
                        <a:rPr lang="en-US"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5</a:t>
                      </a: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名以上</a:t>
                      </a:r>
                      <a:endParaRPr lang="ja-JP" sz="8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81160" marR="81160" marT="43962" marB="43962"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08194">
                <a:tc>
                  <a:txBody>
                    <a:bodyPr/>
                    <a:lstStyle/>
                    <a:p>
                      <a:pPr algn="just">
                        <a:lnSpc>
                          <a:spcPct val="100000"/>
                        </a:lnSpc>
                        <a:spcAft>
                          <a:spcPts val="0"/>
                        </a:spcAft>
                      </a:pP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高度救助隊</a:t>
                      </a:r>
                      <a:endParaRPr lang="ja-JP" sz="8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81160" marR="81160" marT="43962" marB="43962"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just">
                        <a:lnSpc>
                          <a:spcPct val="100000"/>
                        </a:lnSpc>
                        <a:spcAft>
                          <a:spcPts val="0"/>
                        </a:spcAft>
                      </a:pP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高度救助資機材（電磁波探査装置、二酸化炭素装置など）</a:t>
                      </a:r>
                      <a:endParaRPr lang="ja-JP" sz="8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81160" marR="81160" marT="43962" marB="43962"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just">
                        <a:lnSpc>
                          <a:spcPct val="100000"/>
                        </a:lnSpc>
                        <a:spcAft>
                          <a:spcPts val="0"/>
                        </a:spcAft>
                      </a:pP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中核市又は消防庁長官が指定する消防本部</a:t>
                      </a:r>
                      <a:endParaRPr lang="ja-JP" sz="8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81160" marR="81160" marT="43962" marB="43962"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just">
                        <a:lnSpc>
                          <a:spcPct val="100000"/>
                        </a:lnSpc>
                        <a:spcAft>
                          <a:spcPts val="0"/>
                        </a:spcAft>
                      </a:pP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人命救助の専門教育を受けかつ高度な教育を受けた隊員</a:t>
                      </a:r>
                      <a:r>
                        <a:rPr lang="en-US"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5</a:t>
                      </a: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名以上</a:t>
                      </a:r>
                      <a:endParaRPr lang="ja-JP" sz="8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81160" marR="81160" marT="43962" marB="43962"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49535">
                <a:tc>
                  <a:txBody>
                    <a:bodyPr/>
                    <a:lstStyle/>
                    <a:p>
                      <a:pPr algn="just">
                        <a:lnSpc>
                          <a:spcPct val="100000"/>
                        </a:lnSpc>
                        <a:spcAft>
                          <a:spcPts val="0"/>
                        </a:spcAft>
                      </a:pPr>
                      <a:r>
                        <a:rPr lang="ja-JP" sz="800" b="0" kern="0">
                          <a:solidFill>
                            <a:schemeClr val="tx1"/>
                          </a:solidFill>
                          <a:effectLst/>
                          <a:latin typeface="ＭＳ ゴシック" panose="020B0609070205080204" pitchFamily="49" charset="-128"/>
                          <a:ea typeface="ＭＳ ゴシック" panose="020B0609070205080204" pitchFamily="49" charset="-128"/>
                          <a:cs typeface="ＭＳ Ｐゴシック"/>
                        </a:rPr>
                        <a:t>特別救助隊</a:t>
                      </a:r>
                      <a:endParaRPr lang="ja-JP" sz="800" b="0" kern="10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81160" marR="81160" marT="43962" marB="43962"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just">
                        <a:lnSpc>
                          <a:spcPct val="100000"/>
                        </a:lnSpc>
                        <a:spcAft>
                          <a:spcPts val="0"/>
                        </a:spcAft>
                      </a:pP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救助隊よりプラスアルファの資機材</a:t>
                      </a:r>
                      <a:endParaRPr lang="ja-JP" sz="8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81160" marR="81160" marT="43962" marB="43962"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just">
                        <a:lnSpc>
                          <a:spcPct val="100000"/>
                        </a:lnSpc>
                        <a:spcAft>
                          <a:spcPts val="0"/>
                        </a:spcAft>
                      </a:pP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人口が</a:t>
                      </a:r>
                      <a:r>
                        <a:rPr lang="en-US"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10</a:t>
                      </a: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万人以上の地域</a:t>
                      </a:r>
                      <a:endParaRPr lang="ja-JP" sz="8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81160" marR="81160" marT="43962" marB="43962"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just">
                        <a:lnSpc>
                          <a:spcPct val="100000"/>
                        </a:lnSpc>
                        <a:spcAft>
                          <a:spcPts val="0"/>
                        </a:spcAft>
                      </a:pP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人命救助の専門教育を受けた隊員</a:t>
                      </a:r>
                      <a:r>
                        <a:rPr lang="en-US"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5</a:t>
                      </a: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名以上</a:t>
                      </a:r>
                      <a:endParaRPr lang="ja-JP" sz="8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81160" marR="81160" marT="43962" marB="43962"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49535">
                <a:tc>
                  <a:txBody>
                    <a:bodyPr/>
                    <a:lstStyle/>
                    <a:p>
                      <a:pPr algn="just">
                        <a:lnSpc>
                          <a:spcPct val="100000"/>
                        </a:lnSpc>
                        <a:spcAft>
                          <a:spcPts val="0"/>
                        </a:spcAft>
                      </a:pP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救助隊</a:t>
                      </a:r>
                      <a:endParaRPr lang="ja-JP" sz="8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81160" marR="81160" marT="43962" marB="43962"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just">
                        <a:lnSpc>
                          <a:spcPct val="100000"/>
                        </a:lnSpc>
                        <a:spcAft>
                          <a:spcPts val="0"/>
                        </a:spcAft>
                      </a:pP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救助活動に必要最低限の資機材</a:t>
                      </a:r>
                      <a:endParaRPr lang="ja-JP" sz="8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81160" marR="81160" marT="43962" marB="43962"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just">
                        <a:lnSpc>
                          <a:spcPct val="100000"/>
                        </a:lnSpc>
                        <a:spcAft>
                          <a:spcPts val="0"/>
                        </a:spcAft>
                      </a:pP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人口が</a:t>
                      </a:r>
                      <a:r>
                        <a:rPr lang="en-US"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10</a:t>
                      </a: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万人未満の地域</a:t>
                      </a:r>
                      <a:endParaRPr lang="ja-JP" sz="8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81160" marR="81160" marT="43962" marB="43962"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just">
                        <a:lnSpc>
                          <a:spcPct val="100000"/>
                        </a:lnSpc>
                        <a:spcAft>
                          <a:spcPts val="0"/>
                        </a:spcAft>
                      </a:pP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人命救助の専門教育を受けた隊員</a:t>
                      </a:r>
                      <a:r>
                        <a:rPr lang="en-US"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5</a:t>
                      </a:r>
                      <a:r>
                        <a:rPr lang="ja-JP" sz="800" b="0" kern="0" dirty="0">
                          <a:solidFill>
                            <a:schemeClr val="tx1"/>
                          </a:solidFill>
                          <a:effectLst/>
                          <a:latin typeface="ＭＳ ゴシック" panose="020B0609070205080204" pitchFamily="49" charset="-128"/>
                          <a:ea typeface="ＭＳ ゴシック" panose="020B0609070205080204" pitchFamily="49" charset="-128"/>
                          <a:cs typeface="ＭＳ Ｐゴシック"/>
                        </a:rPr>
                        <a:t>名以上</a:t>
                      </a:r>
                      <a:endParaRPr lang="ja-JP" sz="800" b="0" kern="100" dirty="0">
                        <a:solidFill>
                          <a:schemeClr val="tx1"/>
                        </a:solidFill>
                        <a:effectLst/>
                        <a:latin typeface="ＭＳ ゴシック" panose="020B0609070205080204" pitchFamily="49" charset="-128"/>
                        <a:ea typeface="ＭＳ ゴシック" panose="020B0609070205080204" pitchFamily="49" charset="-128"/>
                        <a:cs typeface="Times New Roman"/>
                      </a:endParaRPr>
                    </a:p>
                  </a:txBody>
                  <a:tcPr marL="81160" marR="81160" marT="43962" marB="43962"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2" name="正方形/長方形 11">
            <a:extLst>
              <a:ext uri="{FF2B5EF4-FFF2-40B4-BE49-F238E27FC236}">
                <a16:creationId xmlns:a16="http://schemas.microsoft.com/office/drawing/2014/main" id="{9E43B5C1-BF33-4276-BDD8-3864F4E57631}"/>
              </a:ext>
            </a:extLst>
          </p:cNvPr>
          <p:cNvSpPr/>
          <p:nvPr/>
        </p:nvSpPr>
        <p:spPr>
          <a:xfrm>
            <a:off x="614836" y="4672045"/>
            <a:ext cx="4432392" cy="43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0" lang="ja-JP" altLang="en-US" sz="1662">
              <a:solidFill>
                <a:prstClr val="white"/>
              </a:solidFill>
              <a:latin typeface="MS UI Gothic" panose="020B0600070205080204" pitchFamily="50" charset="-128"/>
              <a:ea typeface="MS UI Gothic" panose="020B0600070205080204" pitchFamily="50" charset="-128"/>
            </a:endParaRPr>
          </a:p>
        </p:txBody>
      </p:sp>
      <p:sp>
        <p:nvSpPr>
          <p:cNvPr id="13" name="角丸四角形 4">
            <a:extLst>
              <a:ext uri="{FF2B5EF4-FFF2-40B4-BE49-F238E27FC236}">
                <a16:creationId xmlns:a16="http://schemas.microsoft.com/office/drawing/2014/main" id="{DBAD5DEC-6A48-413B-96C3-34E13758AFDE}"/>
              </a:ext>
            </a:extLst>
          </p:cNvPr>
          <p:cNvSpPr/>
          <p:nvPr/>
        </p:nvSpPr>
        <p:spPr>
          <a:xfrm>
            <a:off x="5227952" y="3686604"/>
            <a:ext cx="4167375" cy="2406333"/>
          </a:xfrm>
          <a:prstGeom prst="roundRect">
            <a:avLst>
              <a:gd name="adj" fmla="val 249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0" lang="ja-JP" altLang="en-US" sz="1662">
              <a:solidFill>
                <a:prstClr val="white"/>
              </a:solidFill>
              <a:latin typeface="MS UI Gothic" panose="020B0600070205080204" pitchFamily="50" charset="-128"/>
              <a:ea typeface="MS UI Gothic" panose="020B0600070205080204" pitchFamily="50" charset="-128"/>
            </a:endParaRPr>
          </a:p>
        </p:txBody>
      </p:sp>
      <p:sp>
        <p:nvSpPr>
          <p:cNvPr id="15" name="テキスト ボックス 14">
            <a:extLst>
              <a:ext uri="{FF2B5EF4-FFF2-40B4-BE49-F238E27FC236}">
                <a16:creationId xmlns:a16="http://schemas.microsoft.com/office/drawing/2014/main" id="{EE3C8FDA-388C-40D9-AAD0-DA532699B2BB}"/>
              </a:ext>
            </a:extLst>
          </p:cNvPr>
          <p:cNvSpPr txBox="1"/>
          <p:nvPr/>
        </p:nvSpPr>
        <p:spPr>
          <a:xfrm>
            <a:off x="5865632" y="4036056"/>
            <a:ext cx="500458" cy="23436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defTabSz="422041"/>
            <a:r>
              <a:rPr kumimoji="0" lang="ja-JP" altLang="en-US" sz="923" dirty="0">
                <a:solidFill>
                  <a:prstClr val="black"/>
                </a:solidFill>
                <a:latin typeface="MS UI Gothic" panose="020B0600070205080204" pitchFamily="50" charset="-128"/>
                <a:ea typeface="MS UI Gothic" panose="020B0600070205080204" pitchFamily="50" charset="-128"/>
              </a:rPr>
              <a:t>従　来</a:t>
            </a:r>
          </a:p>
        </p:txBody>
      </p:sp>
      <p:sp>
        <p:nvSpPr>
          <p:cNvPr id="16" name="テキスト ボックス 15">
            <a:extLst>
              <a:ext uri="{FF2B5EF4-FFF2-40B4-BE49-F238E27FC236}">
                <a16:creationId xmlns:a16="http://schemas.microsoft.com/office/drawing/2014/main" id="{3B4D027C-3FF2-41CB-B24C-BD918F159B5E}"/>
              </a:ext>
            </a:extLst>
          </p:cNvPr>
          <p:cNvSpPr txBox="1"/>
          <p:nvPr/>
        </p:nvSpPr>
        <p:spPr>
          <a:xfrm>
            <a:off x="7865726" y="4043159"/>
            <a:ext cx="500458" cy="23436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defTabSz="422041"/>
            <a:r>
              <a:rPr kumimoji="0" lang="ja-JP" altLang="en-US" sz="923" dirty="0">
                <a:solidFill>
                  <a:prstClr val="black"/>
                </a:solidFill>
                <a:latin typeface="MS UI Gothic" panose="020B0600070205080204" pitchFamily="50" charset="-128"/>
                <a:ea typeface="MS UI Gothic" panose="020B0600070205080204" pitchFamily="50" charset="-128"/>
              </a:rPr>
              <a:t>現　在</a:t>
            </a:r>
            <a:endParaRPr kumimoji="0" lang="en-US" altLang="ja-JP" sz="923" dirty="0">
              <a:solidFill>
                <a:prstClr val="black"/>
              </a:solidFill>
              <a:latin typeface="MS UI Gothic" panose="020B0600070205080204" pitchFamily="50" charset="-128"/>
              <a:ea typeface="MS UI Gothic" panose="020B0600070205080204" pitchFamily="50" charset="-128"/>
            </a:endParaRPr>
          </a:p>
        </p:txBody>
      </p:sp>
      <p:sp>
        <p:nvSpPr>
          <p:cNvPr id="17" name="テキスト ボックス 16">
            <a:extLst>
              <a:ext uri="{FF2B5EF4-FFF2-40B4-BE49-F238E27FC236}">
                <a16:creationId xmlns:a16="http://schemas.microsoft.com/office/drawing/2014/main" id="{91428386-56B0-4B46-AF70-41D640C6CA91}"/>
              </a:ext>
            </a:extLst>
          </p:cNvPr>
          <p:cNvSpPr txBox="1"/>
          <p:nvPr/>
        </p:nvSpPr>
        <p:spPr>
          <a:xfrm>
            <a:off x="5220393" y="4442674"/>
            <a:ext cx="809838" cy="390620"/>
          </a:xfrm>
          <a:prstGeom prst="rect">
            <a:avLst/>
          </a:prstGeom>
          <a:noFill/>
        </p:spPr>
        <p:txBody>
          <a:bodyPr wrap="none" rtlCol="0">
            <a:spAutoFit/>
          </a:bodyPr>
          <a:lstStyle/>
          <a:p>
            <a:pPr algn="ctr" defTabSz="422041"/>
            <a:r>
              <a:rPr kumimoji="0" lang="ja-JP" altLang="en-US" sz="969" dirty="0">
                <a:solidFill>
                  <a:prstClr val="black"/>
                </a:solidFill>
                <a:latin typeface="MS UI Gothic" panose="020B0600070205080204" pitchFamily="50" charset="-128"/>
                <a:ea typeface="MS UI Gothic" panose="020B0600070205080204" pitchFamily="50" charset="-128"/>
              </a:rPr>
              <a:t>草加消防署</a:t>
            </a:r>
            <a:endParaRPr kumimoji="0" lang="en-US" altLang="ja-JP" sz="969" dirty="0">
              <a:solidFill>
                <a:prstClr val="black"/>
              </a:solidFill>
              <a:latin typeface="MS UI Gothic" panose="020B0600070205080204" pitchFamily="50" charset="-128"/>
              <a:ea typeface="MS UI Gothic" panose="020B0600070205080204" pitchFamily="50" charset="-128"/>
            </a:endParaRPr>
          </a:p>
          <a:p>
            <a:pPr algn="ctr" defTabSz="422041"/>
            <a:r>
              <a:rPr kumimoji="0" lang="ja-JP" altLang="en-US" sz="969" dirty="0">
                <a:solidFill>
                  <a:prstClr val="black"/>
                </a:solidFill>
                <a:latin typeface="MS UI Gothic" panose="020B0600070205080204" pitchFamily="50" charset="-128"/>
                <a:ea typeface="MS UI Gothic" panose="020B0600070205080204" pitchFamily="50" charset="-128"/>
              </a:rPr>
              <a:t>（西分署）</a:t>
            </a:r>
          </a:p>
        </p:txBody>
      </p:sp>
      <p:sp>
        <p:nvSpPr>
          <p:cNvPr id="18" name="テキスト ボックス 17">
            <a:extLst>
              <a:ext uri="{FF2B5EF4-FFF2-40B4-BE49-F238E27FC236}">
                <a16:creationId xmlns:a16="http://schemas.microsoft.com/office/drawing/2014/main" id="{3AB1A20A-B48E-457A-826B-D720FE037652}"/>
              </a:ext>
            </a:extLst>
          </p:cNvPr>
          <p:cNvSpPr txBox="1"/>
          <p:nvPr/>
        </p:nvSpPr>
        <p:spPr>
          <a:xfrm>
            <a:off x="6218701" y="4480553"/>
            <a:ext cx="809837" cy="241476"/>
          </a:xfrm>
          <a:prstGeom prst="rect">
            <a:avLst/>
          </a:prstGeom>
          <a:noFill/>
        </p:spPr>
        <p:txBody>
          <a:bodyPr wrap="none" rtlCol="0">
            <a:spAutoFit/>
          </a:bodyPr>
          <a:lstStyle/>
          <a:p>
            <a:pPr defTabSz="422041"/>
            <a:r>
              <a:rPr kumimoji="0" lang="ja-JP" altLang="en-US" sz="969" dirty="0">
                <a:solidFill>
                  <a:prstClr val="black"/>
                </a:solidFill>
                <a:latin typeface="MS UI Gothic" panose="020B0600070205080204" pitchFamily="50" charset="-128"/>
                <a:ea typeface="MS UI Gothic" panose="020B0600070205080204" pitchFamily="50" charset="-128"/>
              </a:rPr>
              <a:t>八潮消防署</a:t>
            </a:r>
          </a:p>
        </p:txBody>
      </p:sp>
      <p:pic>
        <p:nvPicPr>
          <p:cNvPr id="19" name="図 18">
            <a:extLst>
              <a:ext uri="{FF2B5EF4-FFF2-40B4-BE49-F238E27FC236}">
                <a16:creationId xmlns:a16="http://schemas.microsoft.com/office/drawing/2014/main" id="{DE5CFA7C-D0B5-4143-9B9F-B7BC6EE86B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4654" y="4971426"/>
            <a:ext cx="751673" cy="267620"/>
          </a:xfrm>
          <a:prstGeom prst="rect">
            <a:avLst/>
          </a:prstGeom>
        </p:spPr>
      </p:pic>
      <p:pic>
        <p:nvPicPr>
          <p:cNvPr id="20" name="図 19">
            <a:extLst>
              <a:ext uri="{FF2B5EF4-FFF2-40B4-BE49-F238E27FC236}">
                <a16:creationId xmlns:a16="http://schemas.microsoft.com/office/drawing/2014/main" id="{34DD7A83-282F-4C4F-A5CF-F2CEDDB686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4580" y="5003313"/>
            <a:ext cx="741457" cy="263983"/>
          </a:xfrm>
          <a:prstGeom prst="rect">
            <a:avLst/>
          </a:prstGeom>
        </p:spPr>
      </p:pic>
      <p:sp>
        <p:nvSpPr>
          <p:cNvPr id="21" name="テキスト ボックス 20">
            <a:extLst>
              <a:ext uri="{FF2B5EF4-FFF2-40B4-BE49-F238E27FC236}">
                <a16:creationId xmlns:a16="http://schemas.microsoft.com/office/drawing/2014/main" id="{CCA40AF0-7C14-45FE-A336-1AE2E4DFD758}"/>
              </a:ext>
            </a:extLst>
          </p:cNvPr>
          <p:cNvSpPr txBox="1"/>
          <p:nvPr/>
        </p:nvSpPr>
        <p:spPr>
          <a:xfrm>
            <a:off x="5412729" y="5277187"/>
            <a:ext cx="713657" cy="241476"/>
          </a:xfrm>
          <a:prstGeom prst="rect">
            <a:avLst/>
          </a:prstGeom>
          <a:noFill/>
        </p:spPr>
        <p:txBody>
          <a:bodyPr wrap="none" rtlCol="0">
            <a:spAutoFit/>
          </a:bodyPr>
          <a:lstStyle/>
          <a:p>
            <a:pPr defTabSz="422041"/>
            <a:r>
              <a:rPr kumimoji="0" lang="en-US" altLang="ja-JP" sz="969" dirty="0">
                <a:solidFill>
                  <a:prstClr val="black"/>
                </a:solidFill>
                <a:latin typeface="MS UI Gothic" panose="020B0600070205080204" pitchFamily="50" charset="-128"/>
                <a:ea typeface="MS UI Gothic" panose="020B0600070205080204" pitchFamily="50" charset="-128"/>
              </a:rPr>
              <a:t>38m</a:t>
            </a:r>
            <a:r>
              <a:rPr kumimoji="0" lang="ja-JP" altLang="en-US" sz="969" dirty="0">
                <a:solidFill>
                  <a:prstClr val="black"/>
                </a:solidFill>
                <a:latin typeface="MS UI Gothic" panose="020B0600070205080204" pitchFamily="50" charset="-128"/>
                <a:ea typeface="MS UI Gothic" panose="020B0600070205080204" pitchFamily="50" charset="-128"/>
              </a:rPr>
              <a:t>級</a:t>
            </a:r>
            <a:r>
              <a:rPr kumimoji="0" lang="en-US" altLang="ja-JP" sz="969" dirty="0">
                <a:solidFill>
                  <a:prstClr val="black"/>
                </a:solidFill>
                <a:latin typeface="MS UI Gothic" panose="020B0600070205080204" pitchFamily="50" charset="-128"/>
                <a:ea typeface="MS UI Gothic" panose="020B0600070205080204" pitchFamily="50" charset="-128"/>
              </a:rPr>
              <a:t>1</a:t>
            </a:r>
            <a:r>
              <a:rPr kumimoji="0" lang="ja-JP" altLang="en-US" sz="969" dirty="0">
                <a:solidFill>
                  <a:prstClr val="black"/>
                </a:solidFill>
                <a:latin typeface="MS UI Gothic" panose="020B0600070205080204" pitchFamily="50" charset="-128"/>
                <a:ea typeface="MS UI Gothic" panose="020B0600070205080204" pitchFamily="50" charset="-128"/>
              </a:rPr>
              <a:t>台</a:t>
            </a:r>
          </a:p>
        </p:txBody>
      </p:sp>
      <p:sp>
        <p:nvSpPr>
          <p:cNvPr id="22" name="テキスト ボックス 21">
            <a:extLst>
              <a:ext uri="{FF2B5EF4-FFF2-40B4-BE49-F238E27FC236}">
                <a16:creationId xmlns:a16="http://schemas.microsoft.com/office/drawing/2014/main" id="{D6DDE875-CE23-4E21-8C9C-94C81E5E86DB}"/>
              </a:ext>
            </a:extLst>
          </p:cNvPr>
          <p:cNvSpPr txBox="1"/>
          <p:nvPr/>
        </p:nvSpPr>
        <p:spPr>
          <a:xfrm>
            <a:off x="6354139" y="5280788"/>
            <a:ext cx="713657" cy="241476"/>
          </a:xfrm>
          <a:prstGeom prst="rect">
            <a:avLst/>
          </a:prstGeom>
          <a:noFill/>
        </p:spPr>
        <p:txBody>
          <a:bodyPr wrap="none" rtlCol="0">
            <a:spAutoFit/>
          </a:bodyPr>
          <a:lstStyle/>
          <a:p>
            <a:pPr defTabSz="422041"/>
            <a:r>
              <a:rPr kumimoji="0" lang="en-US" altLang="ja-JP" sz="969" dirty="0">
                <a:solidFill>
                  <a:prstClr val="black"/>
                </a:solidFill>
                <a:latin typeface="MS UI Gothic" panose="020B0600070205080204" pitchFamily="50" charset="-128"/>
                <a:ea typeface="MS UI Gothic" panose="020B0600070205080204" pitchFamily="50" charset="-128"/>
              </a:rPr>
              <a:t>38m</a:t>
            </a:r>
            <a:r>
              <a:rPr kumimoji="0" lang="ja-JP" altLang="en-US" sz="969" dirty="0">
                <a:solidFill>
                  <a:prstClr val="black"/>
                </a:solidFill>
                <a:latin typeface="MS UI Gothic" panose="020B0600070205080204" pitchFamily="50" charset="-128"/>
                <a:ea typeface="MS UI Gothic" panose="020B0600070205080204" pitchFamily="50" charset="-128"/>
              </a:rPr>
              <a:t>級</a:t>
            </a:r>
            <a:r>
              <a:rPr kumimoji="0" lang="en-US" altLang="ja-JP" sz="969" dirty="0">
                <a:solidFill>
                  <a:prstClr val="black"/>
                </a:solidFill>
                <a:latin typeface="MS UI Gothic" panose="020B0600070205080204" pitchFamily="50" charset="-128"/>
                <a:ea typeface="MS UI Gothic" panose="020B0600070205080204" pitchFamily="50" charset="-128"/>
              </a:rPr>
              <a:t>1</a:t>
            </a:r>
            <a:r>
              <a:rPr kumimoji="0" lang="ja-JP" altLang="en-US" sz="969" dirty="0">
                <a:solidFill>
                  <a:prstClr val="black"/>
                </a:solidFill>
                <a:latin typeface="MS UI Gothic" panose="020B0600070205080204" pitchFamily="50" charset="-128"/>
                <a:ea typeface="MS UI Gothic" panose="020B0600070205080204" pitchFamily="50" charset="-128"/>
              </a:rPr>
              <a:t>台</a:t>
            </a:r>
          </a:p>
        </p:txBody>
      </p:sp>
      <p:pic>
        <p:nvPicPr>
          <p:cNvPr id="23" name="図 22">
            <a:extLst>
              <a:ext uri="{FF2B5EF4-FFF2-40B4-BE49-F238E27FC236}">
                <a16:creationId xmlns:a16="http://schemas.microsoft.com/office/drawing/2014/main" id="{39ABA43C-7211-4C94-89E8-3EA2DD689D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9421" y="4939933"/>
            <a:ext cx="751673" cy="267620"/>
          </a:xfrm>
          <a:prstGeom prst="rect">
            <a:avLst/>
          </a:prstGeom>
        </p:spPr>
      </p:pic>
      <p:sp>
        <p:nvSpPr>
          <p:cNvPr id="24" name="テキスト ボックス 23">
            <a:extLst>
              <a:ext uri="{FF2B5EF4-FFF2-40B4-BE49-F238E27FC236}">
                <a16:creationId xmlns:a16="http://schemas.microsoft.com/office/drawing/2014/main" id="{2BBF4B92-B9EC-4468-BAAA-BEFF2C57D516}"/>
              </a:ext>
            </a:extLst>
          </p:cNvPr>
          <p:cNvSpPr txBox="1"/>
          <p:nvPr/>
        </p:nvSpPr>
        <p:spPr>
          <a:xfrm>
            <a:off x="7311640" y="5280788"/>
            <a:ext cx="713657" cy="241476"/>
          </a:xfrm>
          <a:prstGeom prst="rect">
            <a:avLst/>
          </a:prstGeom>
          <a:noFill/>
        </p:spPr>
        <p:txBody>
          <a:bodyPr wrap="none" rtlCol="0">
            <a:spAutoFit/>
          </a:bodyPr>
          <a:lstStyle/>
          <a:p>
            <a:pPr defTabSz="422041"/>
            <a:r>
              <a:rPr kumimoji="0" lang="en-US" altLang="ja-JP" sz="969" dirty="0">
                <a:solidFill>
                  <a:prstClr val="black"/>
                </a:solidFill>
                <a:latin typeface="MS UI Gothic" panose="020B0600070205080204" pitchFamily="50" charset="-128"/>
                <a:ea typeface="MS UI Gothic" panose="020B0600070205080204" pitchFamily="50" charset="-128"/>
              </a:rPr>
              <a:t>38m</a:t>
            </a:r>
            <a:r>
              <a:rPr kumimoji="0" lang="ja-JP" altLang="en-US" sz="969" dirty="0">
                <a:solidFill>
                  <a:prstClr val="black"/>
                </a:solidFill>
                <a:latin typeface="MS UI Gothic" panose="020B0600070205080204" pitchFamily="50" charset="-128"/>
                <a:ea typeface="MS UI Gothic" panose="020B0600070205080204" pitchFamily="50" charset="-128"/>
              </a:rPr>
              <a:t>級</a:t>
            </a:r>
            <a:r>
              <a:rPr kumimoji="0" lang="en-US" altLang="ja-JP" sz="969" dirty="0">
                <a:solidFill>
                  <a:prstClr val="black"/>
                </a:solidFill>
                <a:latin typeface="MS UI Gothic" panose="020B0600070205080204" pitchFamily="50" charset="-128"/>
                <a:ea typeface="MS UI Gothic" panose="020B0600070205080204" pitchFamily="50" charset="-128"/>
              </a:rPr>
              <a:t>1</a:t>
            </a:r>
            <a:r>
              <a:rPr kumimoji="0" lang="ja-JP" altLang="en-US" sz="969" dirty="0">
                <a:solidFill>
                  <a:prstClr val="black"/>
                </a:solidFill>
                <a:latin typeface="MS UI Gothic" panose="020B0600070205080204" pitchFamily="50" charset="-128"/>
                <a:ea typeface="MS UI Gothic" panose="020B0600070205080204" pitchFamily="50" charset="-128"/>
              </a:rPr>
              <a:t>台</a:t>
            </a:r>
          </a:p>
        </p:txBody>
      </p:sp>
      <p:sp>
        <p:nvSpPr>
          <p:cNvPr id="25" name="テキスト ボックス 24">
            <a:extLst>
              <a:ext uri="{FF2B5EF4-FFF2-40B4-BE49-F238E27FC236}">
                <a16:creationId xmlns:a16="http://schemas.microsoft.com/office/drawing/2014/main" id="{98B20F74-6684-48F3-B02E-C3EFC955540E}"/>
              </a:ext>
            </a:extLst>
          </p:cNvPr>
          <p:cNvSpPr txBox="1"/>
          <p:nvPr/>
        </p:nvSpPr>
        <p:spPr>
          <a:xfrm>
            <a:off x="8396043" y="4442674"/>
            <a:ext cx="809837" cy="241476"/>
          </a:xfrm>
          <a:prstGeom prst="rect">
            <a:avLst/>
          </a:prstGeom>
          <a:solidFill>
            <a:schemeClr val="bg1"/>
          </a:solidFill>
          <a:ln>
            <a:noFill/>
          </a:ln>
        </p:spPr>
        <p:txBody>
          <a:bodyPr wrap="none" rtlCol="0">
            <a:spAutoFit/>
          </a:bodyPr>
          <a:lstStyle/>
          <a:p>
            <a:pPr defTabSz="422041"/>
            <a:r>
              <a:rPr kumimoji="0" lang="ja-JP" altLang="en-US" sz="969" dirty="0">
                <a:solidFill>
                  <a:prstClr val="black"/>
                </a:solidFill>
                <a:latin typeface="MS UI Gothic" panose="020B0600070205080204" pitchFamily="50" charset="-128"/>
                <a:ea typeface="MS UI Gothic" panose="020B0600070205080204" pitchFamily="50" charset="-128"/>
              </a:rPr>
              <a:t>八潮消防署</a:t>
            </a:r>
          </a:p>
        </p:txBody>
      </p:sp>
      <p:sp>
        <p:nvSpPr>
          <p:cNvPr id="26" name="テキスト ボックス 25">
            <a:extLst>
              <a:ext uri="{FF2B5EF4-FFF2-40B4-BE49-F238E27FC236}">
                <a16:creationId xmlns:a16="http://schemas.microsoft.com/office/drawing/2014/main" id="{298F50FB-9F1D-43DD-BC86-E38FBAE4EEF8}"/>
              </a:ext>
            </a:extLst>
          </p:cNvPr>
          <p:cNvSpPr txBox="1"/>
          <p:nvPr/>
        </p:nvSpPr>
        <p:spPr>
          <a:xfrm>
            <a:off x="8589852" y="5315571"/>
            <a:ext cx="747320" cy="241476"/>
          </a:xfrm>
          <a:prstGeom prst="rect">
            <a:avLst/>
          </a:prstGeom>
          <a:noFill/>
        </p:spPr>
        <p:txBody>
          <a:bodyPr wrap="none" rtlCol="0">
            <a:spAutoFit/>
          </a:bodyPr>
          <a:lstStyle/>
          <a:p>
            <a:pPr defTabSz="422041"/>
            <a:r>
              <a:rPr kumimoji="0" lang="ja-JP" altLang="en-US" sz="969" dirty="0">
                <a:solidFill>
                  <a:prstClr val="black"/>
                </a:solidFill>
                <a:latin typeface="MS UI Gothic" panose="020B0600070205080204" pitchFamily="50" charset="-128"/>
                <a:ea typeface="MS UI Gothic" panose="020B0600070205080204" pitchFamily="50" charset="-128"/>
              </a:rPr>
              <a:t>屈折型</a:t>
            </a:r>
            <a:r>
              <a:rPr kumimoji="0" lang="en-US" altLang="ja-JP" sz="969" dirty="0">
                <a:solidFill>
                  <a:prstClr val="black"/>
                </a:solidFill>
                <a:latin typeface="MS UI Gothic" panose="020B0600070205080204" pitchFamily="50" charset="-128"/>
                <a:ea typeface="MS UI Gothic" panose="020B0600070205080204" pitchFamily="50" charset="-128"/>
              </a:rPr>
              <a:t>1</a:t>
            </a:r>
            <a:r>
              <a:rPr kumimoji="0" lang="ja-JP" altLang="en-US" sz="969" dirty="0">
                <a:solidFill>
                  <a:prstClr val="black"/>
                </a:solidFill>
                <a:latin typeface="MS UI Gothic" panose="020B0600070205080204" pitchFamily="50" charset="-128"/>
                <a:ea typeface="MS UI Gothic" panose="020B0600070205080204" pitchFamily="50" charset="-128"/>
              </a:rPr>
              <a:t>台</a:t>
            </a:r>
          </a:p>
        </p:txBody>
      </p:sp>
      <p:sp>
        <p:nvSpPr>
          <p:cNvPr id="27" name="右中かっこ 26">
            <a:extLst>
              <a:ext uri="{FF2B5EF4-FFF2-40B4-BE49-F238E27FC236}">
                <a16:creationId xmlns:a16="http://schemas.microsoft.com/office/drawing/2014/main" id="{B72275FB-59F7-49CE-BB68-CD8A8879CF23}"/>
              </a:ext>
            </a:extLst>
          </p:cNvPr>
          <p:cNvSpPr/>
          <p:nvPr/>
        </p:nvSpPr>
        <p:spPr>
          <a:xfrm rot="5400000">
            <a:off x="6141727" y="5134783"/>
            <a:ext cx="116630" cy="93102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0" lang="ja-JP" altLang="en-US" sz="1662">
              <a:solidFill>
                <a:prstClr val="black"/>
              </a:solidFill>
              <a:latin typeface="MS UI Gothic" panose="020B0600070205080204" pitchFamily="50" charset="-128"/>
              <a:ea typeface="MS UI Gothic" panose="020B0600070205080204" pitchFamily="50" charset="-128"/>
            </a:endParaRPr>
          </a:p>
        </p:txBody>
      </p:sp>
      <p:sp>
        <p:nvSpPr>
          <p:cNvPr id="28" name="テキスト ボックス 27">
            <a:extLst>
              <a:ext uri="{FF2B5EF4-FFF2-40B4-BE49-F238E27FC236}">
                <a16:creationId xmlns:a16="http://schemas.microsoft.com/office/drawing/2014/main" id="{F2201905-7724-4689-AE9E-4C40DB59080E}"/>
              </a:ext>
            </a:extLst>
          </p:cNvPr>
          <p:cNvSpPr txBox="1"/>
          <p:nvPr/>
        </p:nvSpPr>
        <p:spPr>
          <a:xfrm>
            <a:off x="5855720" y="5633973"/>
            <a:ext cx="787395" cy="241476"/>
          </a:xfrm>
          <a:prstGeom prst="rect">
            <a:avLst/>
          </a:prstGeom>
          <a:noFill/>
        </p:spPr>
        <p:txBody>
          <a:bodyPr wrap="none" rtlCol="0">
            <a:spAutoFit/>
          </a:bodyPr>
          <a:lstStyle/>
          <a:p>
            <a:pPr defTabSz="422041"/>
            <a:r>
              <a:rPr kumimoji="0" lang="ja-JP" altLang="en-US" sz="969" dirty="0">
                <a:solidFill>
                  <a:prstClr val="black"/>
                </a:solidFill>
                <a:latin typeface="MS UI Gothic" panose="020B0600070205080204" pitchFamily="50" charset="-128"/>
                <a:ea typeface="MS UI Gothic" panose="020B0600070205080204" pitchFamily="50" charset="-128"/>
              </a:rPr>
              <a:t>性能が重複</a:t>
            </a:r>
          </a:p>
        </p:txBody>
      </p:sp>
      <p:sp>
        <p:nvSpPr>
          <p:cNvPr id="29" name="右中かっこ 28">
            <a:extLst>
              <a:ext uri="{FF2B5EF4-FFF2-40B4-BE49-F238E27FC236}">
                <a16:creationId xmlns:a16="http://schemas.microsoft.com/office/drawing/2014/main" id="{83B2A5F8-C2C4-4B7C-8FD8-86AA87E0EFE1}"/>
              </a:ext>
            </a:extLst>
          </p:cNvPr>
          <p:cNvSpPr/>
          <p:nvPr/>
        </p:nvSpPr>
        <p:spPr>
          <a:xfrm rot="5400000">
            <a:off x="8159777" y="4861108"/>
            <a:ext cx="63966" cy="134854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0" lang="ja-JP" altLang="en-US" sz="1662">
              <a:solidFill>
                <a:prstClr val="black"/>
              </a:solidFill>
              <a:latin typeface="MS UI Gothic" panose="020B0600070205080204" pitchFamily="50" charset="-128"/>
              <a:ea typeface="MS UI Gothic" panose="020B0600070205080204" pitchFamily="50" charset="-128"/>
            </a:endParaRPr>
          </a:p>
        </p:txBody>
      </p:sp>
      <p:pic>
        <p:nvPicPr>
          <p:cNvPr id="30" name="図 29">
            <a:extLst>
              <a:ext uri="{FF2B5EF4-FFF2-40B4-BE49-F238E27FC236}">
                <a16:creationId xmlns:a16="http://schemas.microsoft.com/office/drawing/2014/main" id="{2DDD9C7B-9844-4EF7-8F62-42675D181E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2987" y="4648669"/>
            <a:ext cx="744462" cy="655140"/>
          </a:xfrm>
          <a:prstGeom prst="rect">
            <a:avLst/>
          </a:prstGeom>
        </p:spPr>
      </p:pic>
      <p:sp>
        <p:nvSpPr>
          <p:cNvPr id="31" name="テキスト ボックス 30">
            <a:extLst>
              <a:ext uri="{FF2B5EF4-FFF2-40B4-BE49-F238E27FC236}">
                <a16:creationId xmlns:a16="http://schemas.microsoft.com/office/drawing/2014/main" id="{B4907560-F2FC-4BF8-927A-D702BF57BF6E}"/>
              </a:ext>
            </a:extLst>
          </p:cNvPr>
          <p:cNvSpPr txBox="1"/>
          <p:nvPr/>
        </p:nvSpPr>
        <p:spPr>
          <a:xfrm>
            <a:off x="7281920" y="4525532"/>
            <a:ext cx="809838" cy="390620"/>
          </a:xfrm>
          <a:prstGeom prst="rect">
            <a:avLst/>
          </a:prstGeom>
          <a:noFill/>
        </p:spPr>
        <p:txBody>
          <a:bodyPr wrap="none" rtlCol="0">
            <a:spAutoFit/>
          </a:bodyPr>
          <a:lstStyle/>
          <a:p>
            <a:pPr algn="ctr" defTabSz="422041"/>
            <a:r>
              <a:rPr kumimoji="0" lang="ja-JP" altLang="en-US" sz="969" dirty="0">
                <a:solidFill>
                  <a:prstClr val="black"/>
                </a:solidFill>
                <a:latin typeface="MS UI Gothic" panose="020B0600070205080204" pitchFamily="50" charset="-128"/>
                <a:ea typeface="MS UI Gothic" panose="020B0600070205080204" pitchFamily="50" charset="-128"/>
              </a:rPr>
              <a:t>草加消防署</a:t>
            </a:r>
            <a:endParaRPr kumimoji="0" lang="en-US" altLang="ja-JP" sz="969" dirty="0">
              <a:solidFill>
                <a:prstClr val="black"/>
              </a:solidFill>
              <a:latin typeface="MS UI Gothic" panose="020B0600070205080204" pitchFamily="50" charset="-128"/>
              <a:ea typeface="MS UI Gothic" panose="020B0600070205080204" pitchFamily="50" charset="-128"/>
            </a:endParaRPr>
          </a:p>
          <a:p>
            <a:pPr algn="ctr" defTabSz="422041"/>
            <a:r>
              <a:rPr kumimoji="0" lang="ja-JP" altLang="en-US" sz="969" dirty="0">
                <a:solidFill>
                  <a:prstClr val="black"/>
                </a:solidFill>
                <a:latin typeface="MS UI Gothic" panose="020B0600070205080204" pitchFamily="50" charset="-128"/>
                <a:ea typeface="MS UI Gothic" panose="020B0600070205080204" pitchFamily="50" charset="-128"/>
              </a:rPr>
              <a:t>（西分署）</a:t>
            </a:r>
          </a:p>
        </p:txBody>
      </p:sp>
      <p:cxnSp>
        <p:nvCxnSpPr>
          <p:cNvPr id="32" name="直線コネクタ 31">
            <a:extLst>
              <a:ext uri="{FF2B5EF4-FFF2-40B4-BE49-F238E27FC236}">
                <a16:creationId xmlns:a16="http://schemas.microsoft.com/office/drawing/2014/main" id="{07789FC6-286A-454D-9CBA-3E071F8EE357}"/>
              </a:ext>
            </a:extLst>
          </p:cNvPr>
          <p:cNvCxnSpPr/>
          <p:nvPr/>
        </p:nvCxnSpPr>
        <p:spPr>
          <a:xfrm>
            <a:off x="7094272" y="4485293"/>
            <a:ext cx="0" cy="1383067"/>
          </a:xfrm>
          <a:prstGeom prst="line">
            <a:avLst/>
          </a:prstGeom>
        </p:spPr>
        <p:style>
          <a:lnRef idx="1">
            <a:schemeClr val="accent1"/>
          </a:lnRef>
          <a:fillRef idx="0">
            <a:schemeClr val="accent1"/>
          </a:fillRef>
          <a:effectRef idx="0">
            <a:schemeClr val="accent1"/>
          </a:effectRef>
          <a:fontRef idx="minor">
            <a:schemeClr val="tx1"/>
          </a:fontRef>
        </p:style>
      </p:cxnSp>
      <p:sp>
        <p:nvSpPr>
          <p:cNvPr id="33" name="ストライプ矢印 46">
            <a:extLst>
              <a:ext uri="{FF2B5EF4-FFF2-40B4-BE49-F238E27FC236}">
                <a16:creationId xmlns:a16="http://schemas.microsoft.com/office/drawing/2014/main" id="{04218EE1-625A-4258-AB22-615E891763FA}"/>
              </a:ext>
            </a:extLst>
          </p:cNvPr>
          <p:cNvSpPr/>
          <p:nvPr/>
        </p:nvSpPr>
        <p:spPr>
          <a:xfrm>
            <a:off x="6448690" y="4043161"/>
            <a:ext cx="1333792" cy="227281"/>
          </a:xfrm>
          <a:prstGeom prst="strip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22041"/>
            <a:endParaRPr kumimoji="0" lang="ja-JP" altLang="en-US" sz="1662">
              <a:solidFill>
                <a:prstClr val="black"/>
              </a:solidFill>
              <a:latin typeface="MS UI Gothic" panose="020B0600070205080204" pitchFamily="50" charset="-128"/>
              <a:ea typeface="MS UI Gothic" panose="020B0600070205080204" pitchFamily="50" charset="-128"/>
            </a:endParaRPr>
          </a:p>
        </p:txBody>
      </p:sp>
      <p:sp>
        <p:nvSpPr>
          <p:cNvPr id="34" name="円/楕円 47">
            <a:extLst>
              <a:ext uri="{FF2B5EF4-FFF2-40B4-BE49-F238E27FC236}">
                <a16:creationId xmlns:a16="http://schemas.microsoft.com/office/drawing/2014/main" id="{D7356E5B-1024-433B-A227-0746AD7C73BB}"/>
              </a:ext>
            </a:extLst>
          </p:cNvPr>
          <p:cNvSpPr/>
          <p:nvPr/>
        </p:nvSpPr>
        <p:spPr>
          <a:xfrm>
            <a:off x="7010634" y="5600297"/>
            <a:ext cx="2353851" cy="33592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r>
              <a:rPr kumimoji="0" lang="ja-JP" altLang="en-US" sz="831" dirty="0">
                <a:solidFill>
                  <a:srgbClr val="FF0000"/>
                </a:solidFill>
                <a:latin typeface="MS UI Gothic" panose="020B0600070205080204" pitchFamily="50" charset="-128"/>
                <a:ea typeface="MS UI Gothic" panose="020B0600070205080204" pitchFamily="50" charset="-128"/>
              </a:rPr>
              <a:t>性能の重複を解消（</a:t>
            </a:r>
            <a:r>
              <a:rPr kumimoji="0" lang="ja-JP" altLang="en-US" sz="831" b="1" u="sng" dirty="0">
                <a:solidFill>
                  <a:srgbClr val="FF0000"/>
                </a:solidFill>
                <a:latin typeface="MS UI Gothic" panose="020B0600070205080204" pitchFamily="50" charset="-128"/>
                <a:ea typeface="MS UI Gothic" panose="020B0600070205080204" pitchFamily="50" charset="-128"/>
              </a:rPr>
              <a:t>機能向上）</a:t>
            </a:r>
            <a:endParaRPr kumimoji="0" lang="en-US" altLang="ja-JP" sz="831" b="1" u="sng" dirty="0">
              <a:solidFill>
                <a:srgbClr val="FF0000"/>
              </a:solidFill>
              <a:latin typeface="MS UI Gothic" panose="020B0600070205080204" pitchFamily="50" charset="-128"/>
              <a:ea typeface="MS UI Gothic" panose="020B0600070205080204" pitchFamily="50" charset="-128"/>
            </a:endParaRPr>
          </a:p>
        </p:txBody>
      </p:sp>
      <p:sp>
        <p:nvSpPr>
          <p:cNvPr id="35" name="正方形/長方形 34">
            <a:extLst>
              <a:ext uri="{FF2B5EF4-FFF2-40B4-BE49-F238E27FC236}">
                <a16:creationId xmlns:a16="http://schemas.microsoft.com/office/drawing/2014/main" id="{178D8E1A-7CF6-4421-97FD-507CEF8855B3}"/>
              </a:ext>
            </a:extLst>
          </p:cNvPr>
          <p:cNvSpPr/>
          <p:nvPr/>
        </p:nvSpPr>
        <p:spPr>
          <a:xfrm>
            <a:off x="8430761" y="4442676"/>
            <a:ext cx="860404" cy="10724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0" lang="ja-JP" altLang="en-US" sz="1662">
              <a:solidFill>
                <a:prstClr val="white"/>
              </a:solidFill>
              <a:latin typeface="MS UI Gothic" panose="020B0600070205080204" pitchFamily="50" charset="-128"/>
              <a:ea typeface="MS UI Gothic" panose="020B0600070205080204" pitchFamily="50" charset="-128"/>
            </a:endParaRPr>
          </a:p>
        </p:txBody>
      </p:sp>
      <p:sp>
        <p:nvSpPr>
          <p:cNvPr id="36" name="テキスト ボックス 35">
            <a:extLst>
              <a:ext uri="{FF2B5EF4-FFF2-40B4-BE49-F238E27FC236}">
                <a16:creationId xmlns:a16="http://schemas.microsoft.com/office/drawing/2014/main" id="{345F8E9C-7B06-4C68-BF1C-B7487892C621}"/>
              </a:ext>
            </a:extLst>
          </p:cNvPr>
          <p:cNvSpPr txBox="1"/>
          <p:nvPr/>
        </p:nvSpPr>
        <p:spPr>
          <a:xfrm>
            <a:off x="5227951" y="3670671"/>
            <a:ext cx="2200166" cy="262829"/>
          </a:xfrm>
          <a:prstGeom prst="rect">
            <a:avLst/>
          </a:prstGeom>
          <a:solidFill>
            <a:schemeClr val="bg1"/>
          </a:solidFill>
          <a:ln>
            <a:solidFill>
              <a:schemeClr val="tx1"/>
            </a:solidFill>
          </a:ln>
        </p:spPr>
        <p:txBody>
          <a:bodyPr wrap="square" rtlCol="0">
            <a:spAutoFit/>
          </a:bodyPr>
          <a:lstStyle/>
          <a:p>
            <a:pPr defTabSz="422041"/>
            <a:r>
              <a:rPr lang="ja-JP" altLang="en-US" sz="1108" b="1" dirty="0">
                <a:solidFill>
                  <a:prstClr val="black"/>
                </a:solidFill>
                <a:latin typeface="MS UI Gothic" panose="020B0600070205080204" pitchFamily="50" charset="-128"/>
                <a:ea typeface="MS UI Gothic" panose="020B0600070205080204" pitchFamily="50" charset="-128"/>
              </a:rPr>
              <a:t>性能の重複解消による機能強化</a:t>
            </a:r>
          </a:p>
        </p:txBody>
      </p:sp>
    </p:spTree>
    <p:extLst>
      <p:ext uri="{BB962C8B-B14F-4D97-AF65-F5344CB8AC3E}">
        <p14:creationId xmlns:p14="http://schemas.microsoft.com/office/powerpoint/2010/main" val="1016891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id="{585B8450-591D-4BC3-9A64-8F3249069670}"/>
              </a:ext>
            </a:extLst>
          </p:cNvPr>
          <p:cNvSpPr>
            <a:spLocks/>
          </p:cNvSpPr>
          <p:nvPr/>
        </p:nvSpPr>
        <p:spPr bwMode="auto">
          <a:xfrm>
            <a:off x="381000" y="263770"/>
            <a:ext cx="9144000" cy="432000"/>
          </a:xfrm>
          <a:prstGeom prst="roundRect">
            <a:avLst>
              <a:gd name="adj" fmla="val 16667"/>
            </a:avLst>
          </a:prstGeom>
          <a:solidFill>
            <a:srgbClr val="66CCFF"/>
          </a:solidFill>
          <a:ln>
            <a:headEnd/>
            <a:tailEnd/>
          </a:ln>
        </p:spPr>
        <p:style>
          <a:lnRef idx="1">
            <a:schemeClr val="accent5"/>
          </a:lnRef>
          <a:fillRef idx="2">
            <a:schemeClr val="accent5"/>
          </a:fillRef>
          <a:effectRef idx="1">
            <a:schemeClr val="accent5"/>
          </a:effectRef>
          <a:fontRef idx="minor">
            <a:schemeClr val="dk1"/>
          </a:fontRef>
        </p:style>
        <p:txBody>
          <a:bodyPr lIns="68543" tIns="0" rIns="68543" bIns="8205" anchor="ctr" anchorCtr="1"/>
          <a:lstStyle/>
          <a:p>
            <a:pPr algn="ctr" defTabSz="422041"/>
            <a:r>
              <a:rPr kumimoji="0" lang="ja-JP" altLang="en-US" sz="1846" dirty="0">
                <a:solidFill>
                  <a:prstClr val="white"/>
                </a:solidFill>
                <a:effectLst>
                  <a:outerShdw blurRad="38100" dist="38100" dir="2700000" algn="ctr" rotWithShape="0">
                    <a:srgbClr val="000000"/>
                  </a:outerShdw>
                </a:effectLst>
                <a:latin typeface="ＤＦ特太ゴシック体" pitchFamily="49" charset="-128"/>
                <a:ea typeface="ＤＦ特太ゴシック体" pitchFamily="49" charset="-128"/>
              </a:rPr>
              <a:t>大規模災害時における広域化等による効果③ ～出動部隊数の確保～</a:t>
            </a:r>
          </a:p>
        </p:txBody>
      </p:sp>
      <p:sp>
        <p:nvSpPr>
          <p:cNvPr id="9" name="正方形/長方形 8">
            <a:extLst>
              <a:ext uri="{FF2B5EF4-FFF2-40B4-BE49-F238E27FC236}">
                <a16:creationId xmlns:a16="http://schemas.microsoft.com/office/drawing/2014/main" id="{BBF18323-4F7E-4F47-851A-8E9D650EB718}"/>
              </a:ext>
            </a:extLst>
          </p:cNvPr>
          <p:cNvSpPr/>
          <p:nvPr/>
        </p:nvSpPr>
        <p:spPr>
          <a:xfrm>
            <a:off x="566051" y="774103"/>
            <a:ext cx="8773898" cy="634467"/>
          </a:xfrm>
          <a:prstGeom prst="rect">
            <a:avLst/>
          </a:prstGeom>
          <a:ln w="28575"/>
        </p:spPr>
        <p:style>
          <a:lnRef idx="2">
            <a:schemeClr val="accent5"/>
          </a:lnRef>
          <a:fillRef idx="1">
            <a:schemeClr val="lt1"/>
          </a:fillRef>
          <a:effectRef idx="0">
            <a:schemeClr val="accent5"/>
          </a:effectRef>
          <a:fontRef idx="minor">
            <a:schemeClr val="dk1"/>
          </a:fontRef>
        </p:style>
        <p:txBody>
          <a:bodyPr lIns="33231" tIns="33231" rIns="33231" bIns="33231" rtlCol="0" anchor="ctr"/>
          <a:lstStyle/>
          <a:p>
            <a:pPr indent="162662" defTabSz="422041"/>
            <a:r>
              <a:rPr kumimoji="0" lang="ja-JP" altLang="en-US" sz="1662" dirty="0">
                <a:solidFill>
                  <a:prstClr val="black"/>
                </a:solidFill>
                <a:latin typeface="ＭＳ ゴシック" panose="020B0609070205080204" pitchFamily="49" charset="-128"/>
                <a:ea typeface="ＭＳ ゴシック" panose="020B0609070205080204" pitchFamily="49" charset="-128"/>
              </a:rPr>
              <a:t>消防の広域化により、広域化前と比べ、より多くの出動可能な部隊を確保することができ、同時に複数の災害に対応できるようになった。</a:t>
            </a:r>
            <a:endParaRPr kumimoji="0" lang="en-US" altLang="ja-JP" sz="1662" dirty="0">
              <a:solidFill>
                <a:prstClr val="black"/>
              </a:solidFill>
              <a:latin typeface="ＭＳ ゴシック" panose="020B0609070205080204" pitchFamily="49" charset="-128"/>
              <a:ea typeface="ＭＳ ゴシック" panose="020B0609070205080204" pitchFamily="49" charset="-128"/>
            </a:endParaRPr>
          </a:p>
        </p:txBody>
      </p:sp>
      <p:pic>
        <p:nvPicPr>
          <p:cNvPr id="26" name="図 25">
            <a:extLst>
              <a:ext uri="{FF2B5EF4-FFF2-40B4-BE49-F238E27FC236}">
                <a16:creationId xmlns:a16="http://schemas.microsoft.com/office/drawing/2014/main" id="{2E7919BC-FE4A-46D7-BD08-56243081F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852" y="1922709"/>
            <a:ext cx="3441252" cy="3042833"/>
          </a:xfrm>
          <a:prstGeom prst="rect">
            <a:avLst/>
          </a:prstGeom>
        </p:spPr>
      </p:pic>
      <p:sp>
        <p:nvSpPr>
          <p:cNvPr id="27" name="Oval 21">
            <a:extLst>
              <a:ext uri="{FF2B5EF4-FFF2-40B4-BE49-F238E27FC236}">
                <a16:creationId xmlns:a16="http://schemas.microsoft.com/office/drawing/2014/main" id="{1BA97FE8-5A54-43A9-88DB-1FA007536939}"/>
              </a:ext>
            </a:extLst>
          </p:cNvPr>
          <p:cNvSpPr>
            <a:spLocks noChangeArrowheads="1"/>
          </p:cNvSpPr>
          <p:nvPr/>
        </p:nvSpPr>
        <p:spPr bwMode="auto">
          <a:xfrm>
            <a:off x="4851197" y="3319403"/>
            <a:ext cx="134782" cy="158681"/>
          </a:xfrm>
          <a:prstGeom prst="ellipse">
            <a:avLst/>
          </a:prstGeom>
          <a:solidFill>
            <a:schemeClr val="accent1">
              <a:lumMod val="75000"/>
            </a:schemeClr>
          </a:solidFill>
          <a:ln w="12700">
            <a:solidFill>
              <a:srgbClr val="F2F2F2"/>
            </a:solidFill>
            <a:round/>
            <a:headEnd/>
            <a:tailEnd/>
          </a:ln>
          <a:effectLst>
            <a:outerShdw sy="50000" kx="-2453608" rotWithShape="0">
              <a:srgbClr val="B8CCE4">
                <a:alpha val="50000"/>
              </a:srgbClr>
            </a:outerShdw>
          </a:effectLst>
        </p:spPr>
        <p:txBody>
          <a:bodyPr vert="horz" wrap="square" lIns="68580" tIns="8206" rIns="68580" bIns="8206" numCol="1" anchor="t" anchorCtr="0" compatLnSpc="1">
            <a:prstTxWarp prst="textNoShape">
              <a:avLst/>
            </a:prstTxWarp>
          </a:bodyPr>
          <a:lstStyle/>
          <a:p>
            <a:pPr defTabSz="422041"/>
            <a:endParaRPr kumimoji="0" lang="ja-JP" altLang="en-US" sz="1662">
              <a:solidFill>
                <a:prstClr val="black"/>
              </a:solidFill>
              <a:latin typeface="Calibri" panose="020F0502020204030204"/>
              <a:ea typeface="游ゴシック" panose="020B0400000000000000" pitchFamily="50" charset="-128"/>
            </a:endParaRPr>
          </a:p>
        </p:txBody>
      </p:sp>
      <p:sp>
        <p:nvSpPr>
          <p:cNvPr id="28" name="Oval 22">
            <a:extLst>
              <a:ext uri="{FF2B5EF4-FFF2-40B4-BE49-F238E27FC236}">
                <a16:creationId xmlns:a16="http://schemas.microsoft.com/office/drawing/2014/main" id="{CA6E3F73-127F-4519-9C8B-02321934F8EA}"/>
              </a:ext>
            </a:extLst>
          </p:cNvPr>
          <p:cNvSpPr>
            <a:spLocks noChangeArrowheads="1"/>
          </p:cNvSpPr>
          <p:nvPr/>
        </p:nvSpPr>
        <p:spPr bwMode="auto">
          <a:xfrm>
            <a:off x="4427048" y="3269723"/>
            <a:ext cx="134782" cy="158681"/>
          </a:xfrm>
          <a:prstGeom prst="ellipse">
            <a:avLst/>
          </a:prstGeom>
          <a:solidFill>
            <a:schemeClr val="accent1">
              <a:lumMod val="75000"/>
            </a:schemeClr>
          </a:solidFill>
          <a:ln w="12700">
            <a:solidFill>
              <a:srgbClr val="F2F2F2"/>
            </a:solidFill>
            <a:round/>
            <a:headEnd/>
            <a:tailEnd/>
          </a:ln>
          <a:effectLst>
            <a:outerShdw sy="50000" kx="-2453608" rotWithShape="0">
              <a:srgbClr val="B8CCE4">
                <a:alpha val="50000"/>
              </a:srgbClr>
            </a:outerShdw>
          </a:effectLst>
        </p:spPr>
        <p:txBody>
          <a:bodyPr vert="horz" wrap="square" lIns="68580" tIns="8206" rIns="68580" bIns="8206" numCol="1" anchor="t" anchorCtr="0" compatLnSpc="1">
            <a:prstTxWarp prst="textNoShape">
              <a:avLst/>
            </a:prstTxWarp>
          </a:bodyPr>
          <a:lstStyle/>
          <a:p>
            <a:pPr defTabSz="422041"/>
            <a:endParaRPr kumimoji="0" lang="ja-JP" altLang="en-US" sz="1662">
              <a:solidFill>
                <a:prstClr val="black"/>
              </a:solidFill>
              <a:latin typeface="Calibri" panose="020F0502020204030204"/>
              <a:ea typeface="游ゴシック" panose="020B0400000000000000" pitchFamily="50" charset="-128"/>
            </a:endParaRPr>
          </a:p>
        </p:txBody>
      </p:sp>
      <p:sp>
        <p:nvSpPr>
          <p:cNvPr id="29" name="Oval 32">
            <a:extLst>
              <a:ext uri="{FF2B5EF4-FFF2-40B4-BE49-F238E27FC236}">
                <a16:creationId xmlns:a16="http://schemas.microsoft.com/office/drawing/2014/main" id="{9EA445A6-6C12-4967-A2D7-C360E55925C8}"/>
              </a:ext>
            </a:extLst>
          </p:cNvPr>
          <p:cNvSpPr>
            <a:spLocks noChangeArrowheads="1"/>
          </p:cNvSpPr>
          <p:nvPr/>
        </p:nvSpPr>
        <p:spPr bwMode="auto">
          <a:xfrm>
            <a:off x="4657300" y="3973214"/>
            <a:ext cx="134782" cy="158681"/>
          </a:xfrm>
          <a:prstGeom prst="ellipse">
            <a:avLst/>
          </a:prstGeom>
          <a:solidFill>
            <a:schemeClr val="accent1">
              <a:lumMod val="75000"/>
            </a:schemeClr>
          </a:solidFill>
          <a:ln w="12700">
            <a:solidFill>
              <a:srgbClr val="F2F2F2"/>
            </a:solidFill>
            <a:round/>
            <a:headEnd/>
            <a:tailEnd/>
          </a:ln>
          <a:effectLst>
            <a:outerShdw sy="50000" kx="-2453608" rotWithShape="0">
              <a:srgbClr val="B8CCE4">
                <a:alpha val="50000"/>
              </a:srgbClr>
            </a:outerShdw>
          </a:effectLst>
        </p:spPr>
        <p:txBody>
          <a:bodyPr vert="horz" wrap="square" lIns="68580" tIns="8206" rIns="68580" bIns="8206" numCol="1" anchor="t" anchorCtr="0" compatLnSpc="1">
            <a:prstTxWarp prst="textNoShape">
              <a:avLst/>
            </a:prstTxWarp>
          </a:bodyPr>
          <a:lstStyle/>
          <a:p>
            <a:pPr defTabSz="422041"/>
            <a:endParaRPr kumimoji="0" lang="ja-JP" altLang="en-US" sz="1662">
              <a:solidFill>
                <a:prstClr val="black"/>
              </a:solidFill>
              <a:latin typeface="Calibri" panose="020F0502020204030204"/>
              <a:ea typeface="游ゴシック" panose="020B0400000000000000" pitchFamily="50" charset="-128"/>
            </a:endParaRPr>
          </a:p>
        </p:txBody>
      </p:sp>
      <p:sp>
        <p:nvSpPr>
          <p:cNvPr id="30" name="Oval 23">
            <a:extLst>
              <a:ext uri="{FF2B5EF4-FFF2-40B4-BE49-F238E27FC236}">
                <a16:creationId xmlns:a16="http://schemas.microsoft.com/office/drawing/2014/main" id="{34626E32-C126-4257-AD6A-2D25D10049DC}"/>
              </a:ext>
            </a:extLst>
          </p:cNvPr>
          <p:cNvSpPr>
            <a:spLocks noChangeArrowheads="1"/>
          </p:cNvSpPr>
          <p:nvPr/>
        </p:nvSpPr>
        <p:spPr bwMode="auto">
          <a:xfrm>
            <a:off x="4266583" y="2616432"/>
            <a:ext cx="134782" cy="158681"/>
          </a:xfrm>
          <a:prstGeom prst="ellipse">
            <a:avLst/>
          </a:prstGeom>
          <a:solidFill>
            <a:schemeClr val="accent1">
              <a:lumMod val="75000"/>
            </a:schemeClr>
          </a:solidFill>
          <a:ln w="12700">
            <a:solidFill>
              <a:srgbClr val="F2F2F2"/>
            </a:solidFill>
            <a:round/>
            <a:headEnd/>
            <a:tailEnd/>
          </a:ln>
          <a:effectLst>
            <a:outerShdw sy="50000" kx="-2453608" rotWithShape="0">
              <a:srgbClr val="B8CCE4">
                <a:alpha val="50000"/>
              </a:srgbClr>
            </a:outerShdw>
          </a:effectLst>
        </p:spPr>
        <p:txBody>
          <a:bodyPr vert="horz" wrap="square" lIns="68580" tIns="8206" rIns="68580" bIns="8206" numCol="1" anchor="t" anchorCtr="0" compatLnSpc="1">
            <a:prstTxWarp prst="textNoShape">
              <a:avLst/>
            </a:prstTxWarp>
          </a:bodyPr>
          <a:lstStyle/>
          <a:p>
            <a:pPr defTabSz="422041"/>
            <a:endParaRPr kumimoji="0" lang="ja-JP" altLang="en-US" sz="1662">
              <a:solidFill>
                <a:prstClr val="black"/>
              </a:solidFill>
              <a:latin typeface="Calibri" panose="020F0502020204030204"/>
              <a:ea typeface="游ゴシック" panose="020B0400000000000000" pitchFamily="50" charset="-128"/>
            </a:endParaRPr>
          </a:p>
        </p:txBody>
      </p:sp>
      <p:sp>
        <p:nvSpPr>
          <p:cNvPr id="31" name="Oval 24">
            <a:extLst>
              <a:ext uri="{FF2B5EF4-FFF2-40B4-BE49-F238E27FC236}">
                <a16:creationId xmlns:a16="http://schemas.microsoft.com/office/drawing/2014/main" id="{F14705E2-876E-42AA-A3F7-DA214B6F2848}"/>
              </a:ext>
            </a:extLst>
          </p:cNvPr>
          <p:cNvSpPr>
            <a:spLocks noChangeArrowheads="1"/>
          </p:cNvSpPr>
          <p:nvPr/>
        </p:nvSpPr>
        <p:spPr bwMode="auto">
          <a:xfrm>
            <a:off x="5452783" y="2429310"/>
            <a:ext cx="134782" cy="158681"/>
          </a:xfrm>
          <a:prstGeom prst="ellipse">
            <a:avLst/>
          </a:prstGeom>
          <a:solidFill>
            <a:schemeClr val="accent1">
              <a:lumMod val="75000"/>
            </a:schemeClr>
          </a:solidFill>
          <a:ln w="12700">
            <a:solidFill>
              <a:srgbClr val="F2F2F2"/>
            </a:solidFill>
            <a:round/>
            <a:headEnd/>
            <a:tailEnd/>
          </a:ln>
          <a:effectLst>
            <a:outerShdw sy="50000" kx="-2453608" rotWithShape="0">
              <a:srgbClr val="B8CCE4">
                <a:alpha val="50000"/>
              </a:srgbClr>
            </a:outerShdw>
          </a:effectLst>
        </p:spPr>
        <p:txBody>
          <a:bodyPr vert="horz" wrap="square" lIns="68580" tIns="8206" rIns="68580" bIns="8206" numCol="1" anchor="t" anchorCtr="0" compatLnSpc="1">
            <a:prstTxWarp prst="textNoShape">
              <a:avLst/>
            </a:prstTxWarp>
          </a:bodyPr>
          <a:lstStyle/>
          <a:p>
            <a:pPr defTabSz="422041"/>
            <a:endParaRPr kumimoji="0" lang="ja-JP" altLang="en-US" sz="1662">
              <a:solidFill>
                <a:prstClr val="black"/>
              </a:solidFill>
              <a:latin typeface="Calibri" panose="020F0502020204030204"/>
              <a:ea typeface="游ゴシック" panose="020B0400000000000000" pitchFamily="50" charset="-128"/>
            </a:endParaRPr>
          </a:p>
        </p:txBody>
      </p:sp>
      <p:sp>
        <p:nvSpPr>
          <p:cNvPr id="32" name="Oval 25">
            <a:extLst>
              <a:ext uri="{FF2B5EF4-FFF2-40B4-BE49-F238E27FC236}">
                <a16:creationId xmlns:a16="http://schemas.microsoft.com/office/drawing/2014/main" id="{5A39DD74-9F1D-4D14-9EC1-6BF467122472}"/>
              </a:ext>
            </a:extLst>
          </p:cNvPr>
          <p:cNvSpPr>
            <a:spLocks noChangeArrowheads="1"/>
          </p:cNvSpPr>
          <p:nvPr/>
        </p:nvSpPr>
        <p:spPr bwMode="auto">
          <a:xfrm>
            <a:off x="6147687" y="3814533"/>
            <a:ext cx="134782" cy="158681"/>
          </a:xfrm>
          <a:prstGeom prst="ellipse">
            <a:avLst/>
          </a:prstGeom>
          <a:solidFill>
            <a:srgbClr val="0070C0"/>
          </a:solidFill>
          <a:ln w="12700">
            <a:solidFill>
              <a:srgbClr val="F2F2F2"/>
            </a:solidFill>
            <a:round/>
            <a:headEnd/>
            <a:tailEnd/>
          </a:ln>
          <a:effectLst>
            <a:outerShdw sy="50000" kx="-2453608" rotWithShape="0">
              <a:srgbClr val="B8CCE4">
                <a:alpha val="50000"/>
              </a:srgbClr>
            </a:outerShdw>
          </a:effectLst>
        </p:spPr>
        <p:txBody>
          <a:bodyPr vert="horz" wrap="square" lIns="68580" tIns="8206" rIns="68580" bIns="8206" numCol="1" anchor="t" anchorCtr="0" compatLnSpc="1">
            <a:prstTxWarp prst="textNoShape">
              <a:avLst/>
            </a:prstTxWarp>
          </a:bodyPr>
          <a:lstStyle/>
          <a:p>
            <a:pPr defTabSz="422041"/>
            <a:endParaRPr kumimoji="0" lang="ja-JP" altLang="en-US" sz="1662">
              <a:solidFill>
                <a:prstClr val="black"/>
              </a:solidFill>
              <a:latin typeface="Calibri" panose="020F0502020204030204"/>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45D39D17-09C8-4996-8DA3-E7804803B63C}"/>
              </a:ext>
            </a:extLst>
          </p:cNvPr>
          <p:cNvSpPr txBox="1"/>
          <p:nvPr/>
        </p:nvSpPr>
        <p:spPr>
          <a:xfrm>
            <a:off x="1678352" y="2868603"/>
            <a:ext cx="1754574" cy="941027"/>
          </a:xfrm>
          <a:prstGeom prst="rect">
            <a:avLst/>
          </a:prstGeom>
          <a:solidFill>
            <a:schemeClr val="bg1"/>
          </a:solidFill>
          <a:ln>
            <a:solidFill>
              <a:schemeClr val="tx1"/>
            </a:solidFill>
          </a:ln>
        </p:spPr>
        <p:txBody>
          <a:bodyPr wrap="square" lIns="66462" rIns="66462" bIns="0" rtlCol="0">
            <a:spAutoFit/>
          </a:bodyPr>
          <a:lstStyle/>
          <a:p>
            <a:pPr algn="ctr" defTabSz="422041"/>
            <a:r>
              <a:rPr lang="ja-JP" altLang="en-US" sz="969" b="1" dirty="0">
                <a:solidFill>
                  <a:srgbClr val="FF0000"/>
                </a:solidFill>
                <a:latin typeface="ＭＳ ゴシック" panose="020B0609070205080204" pitchFamily="49" charset="-128"/>
                <a:ea typeface="ＭＳ ゴシック" panose="020B0609070205080204" pitchFamily="49" charset="-128"/>
              </a:rPr>
              <a:t>第</a:t>
            </a:r>
            <a:r>
              <a:rPr lang="en-US" altLang="ja-JP" sz="969" b="1" dirty="0">
                <a:solidFill>
                  <a:srgbClr val="FF0000"/>
                </a:solidFill>
                <a:latin typeface="ＭＳ ゴシック" panose="020B0609070205080204" pitchFamily="49" charset="-128"/>
                <a:ea typeface="ＭＳ ゴシック" panose="020B0609070205080204" pitchFamily="49" charset="-128"/>
              </a:rPr>
              <a:t>2</a:t>
            </a:r>
            <a:r>
              <a:rPr kumimoji="0" lang="ja-JP" altLang="en-US" sz="969" b="1" dirty="0">
                <a:solidFill>
                  <a:srgbClr val="FF0000"/>
                </a:solidFill>
                <a:latin typeface="ＭＳ ゴシック" panose="020B0609070205080204" pitchFamily="49" charset="-128"/>
                <a:ea typeface="ＭＳ ゴシック" panose="020B0609070205080204" pitchFamily="49" charset="-128"/>
              </a:rPr>
              <a:t>事案（救助事案）</a:t>
            </a:r>
            <a:endParaRPr kumimoji="0" lang="en-US" altLang="ja-JP" sz="969" b="1" dirty="0">
              <a:solidFill>
                <a:srgbClr val="FF0000"/>
              </a:solidFill>
              <a:latin typeface="ＭＳ ゴシック" panose="020B0609070205080204" pitchFamily="49" charset="-128"/>
              <a:ea typeface="ＭＳ ゴシック" panose="020B0609070205080204" pitchFamily="49" charset="-128"/>
            </a:endParaRPr>
          </a:p>
          <a:p>
            <a:pPr algn="ctr" defTabSz="422041"/>
            <a:r>
              <a:rPr lang="ja-JP" altLang="en-US" sz="969" b="1" dirty="0">
                <a:solidFill>
                  <a:prstClr val="black"/>
                </a:solidFill>
                <a:latin typeface="ＭＳ ゴシック" panose="020B0609070205080204" pitchFamily="49" charset="-128"/>
                <a:ea typeface="ＭＳ ゴシック" panose="020B0609070205080204" pitchFamily="49" charset="-128"/>
              </a:rPr>
              <a:t>出動規模</a:t>
            </a:r>
            <a:r>
              <a:rPr lang="en-US" altLang="ja-JP" sz="969" b="1" dirty="0">
                <a:solidFill>
                  <a:prstClr val="black"/>
                </a:solidFill>
                <a:latin typeface="ＭＳ ゴシック" panose="020B0609070205080204" pitchFamily="49" charset="-128"/>
                <a:ea typeface="ＭＳ ゴシック" panose="020B0609070205080204" pitchFamily="49" charset="-128"/>
              </a:rPr>
              <a:t>3</a:t>
            </a:r>
            <a:r>
              <a:rPr lang="ja-JP" altLang="en-US" sz="969" b="1" dirty="0">
                <a:solidFill>
                  <a:prstClr val="black"/>
                </a:solidFill>
                <a:latin typeface="ＭＳ ゴシック" panose="020B0609070205080204" pitchFamily="49" charset="-128"/>
                <a:ea typeface="ＭＳ ゴシック" panose="020B0609070205080204" pitchFamily="49" charset="-128"/>
              </a:rPr>
              <a:t>台</a:t>
            </a:r>
            <a:r>
              <a:rPr lang="en-US" altLang="ja-JP" sz="969" b="1" dirty="0">
                <a:solidFill>
                  <a:prstClr val="black"/>
                </a:solidFill>
                <a:latin typeface="ＭＳ ゴシック" panose="020B0609070205080204" pitchFamily="49" charset="-128"/>
                <a:ea typeface="ＭＳ ゴシック" panose="020B0609070205080204" pitchFamily="49" charset="-128"/>
              </a:rPr>
              <a:t>10</a:t>
            </a:r>
            <a:r>
              <a:rPr lang="ja-JP" altLang="en-US" sz="969" b="1" dirty="0">
                <a:solidFill>
                  <a:prstClr val="black"/>
                </a:solidFill>
                <a:latin typeface="ＭＳ ゴシック" panose="020B0609070205080204" pitchFamily="49" charset="-128"/>
                <a:ea typeface="ＭＳ ゴシック" panose="020B0609070205080204" pitchFamily="49" charset="-128"/>
              </a:rPr>
              <a:t>人</a:t>
            </a:r>
            <a:endParaRPr lang="en-US" altLang="ja-JP" sz="969" b="1" dirty="0">
              <a:solidFill>
                <a:prstClr val="black"/>
              </a:solidFill>
              <a:latin typeface="ＭＳ ゴシック" panose="020B0609070205080204" pitchFamily="49" charset="-128"/>
              <a:ea typeface="ＭＳ ゴシック" panose="020B0609070205080204" pitchFamily="49" charset="-128"/>
            </a:endParaRPr>
          </a:p>
          <a:p>
            <a:pPr algn="ctr" defTabSz="422041"/>
            <a:r>
              <a:rPr lang="ja-JP" altLang="en-US" sz="969" b="1" dirty="0">
                <a:solidFill>
                  <a:prstClr val="black"/>
                </a:solidFill>
                <a:latin typeface="ＭＳ ゴシック" panose="020B0609070205080204" pitchFamily="49" charset="-128"/>
                <a:ea typeface="ＭＳ ゴシック" panose="020B0609070205080204" pitchFamily="49" charset="-128"/>
              </a:rPr>
              <a:t>（八潮市からも出動）</a:t>
            </a:r>
          </a:p>
          <a:p>
            <a:pPr algn="ctr" defTabSz="422041"/>
            <a:r>
              <a:rPr kumimoji="0" lang="ja-JP" altLang="en-US" sz="969" dirty="0">
                <a:solidFill>
                  <a:prstClr val="black"/>
                </a:solidFill>
                <a:latin typeface="ＭＳ ゴシック" panose="020B0609070205080204" pitchFamily="49" charset="-128"/>
                <a:ea typeface="ＭＳ ゴシック" panose="020B0609070205080204" pitchFamily="49" charset="-128"/>
              </a:rPr>
              <a:t>覚知　</a:t>
            </a:r>
            <a:r>
              <a:rPr kumimoji="0" lang="en-US" altLang="ja-JP" sz="969" dirty="0">
                <a:solidFill>
                  <a:prstClr val="black"/>
                </a:solidFill>
                <a:latin typeface="ＭＳ ゴシック" panose="020B0609070205080204" pitchFamily="49" charset="-128"/>
                <a:ea typeface="ＭＳ ゴシック" panose="020B0609070205080204" pitchFamily="49" charset="-128"/>
              </a:rPr>
              <a:t>08</a:t>
            </a:r>
            <a:r>
              <a:rPr kumimoji="0" lang="ja-JP" altLang="en-US" sz="969" dirty="0">
                <a:solidFill>
                  <a:prstClr val="black"/>
                </a:solidFill>
                <a:latin typeface="ＭＳ ゴシック" panose="020B0609070205080204" pitchFamily="49" charset="-128"/>
                <a:ea typeface="ＭＳ ゴシック" panose="020B0609070205080204" pitchFamily="49" charset="-128"/>
              </a:rPr>
              <a:t>：</a:t>
            </a:r>
            <a:r>
              <a:rPr kumimoji="0" lang="en-US" altLang="ja-JP" sz="969" dirty="0">
                <a:solidFill>
                  <a:prstClr val="black"/>
                </a:solidFill>
                <a:latin typeface="ＭＳ ゴシック" panose="020B0609070205080204" pitchFamily="49" charset="-128"/>
                <a:ea typeface="ＭＳ ゴシック" panose="020B0609070205080204" pitchFamily="49" charset="-128"/>
              </a:rPr>
              <a:t>59</a:t>
            </a:r>
          </a:p>
          <a:p>
            <a:pPr algn="ctr" defTabSz="422041"/>
            <a:r>
              <a:rPr kumimoji="0" lang="ja-JP" altLang="en-US" sz="969" dirty="0">
                <a:solidFill>
                  <a:prstClr val="black"/>
                </a:solidFill>
                <a:latin typeface="ＭＳ ゴシック" panose="020B0609070205080204" pitchFamily="49" charset="-128"/>
                <a:ea typeface="ＭＳ ゴシック" panose="020B0609070205080204" pitchFamily="49" charset="-128"/>
              </a:rPr>
              <a:t>引揚　</a:t>
            </a:r>
            <a:r>
              <a:rPr kumimoji="0" lang="en-US" altLang="ja-JP" sz="969" dirty="0">
                <a:solidFill>
                  <a:prstClr val="black"/>
                </a:solidFill>
                <a:latin typeface="ＭＳ ゴシック" panose="020B0609070205080204" pitchFamily="49" charset="-128"/>
                <a:ea typeface="ＭＳ ゴシック" panose="020B0609070205080204" pitchFamily="49" charset="-128"/>
              </a:rPr>
              <a:t>09</a:t>
            </a:r>
            <a:r>
              <a:rPr kumimoji="0" lang="ja-JP" altLang="en-US" sz="969" dirty="0">
                <a:solidFill>
                  <a:prstClr val="black"/>
                </a:solidFill>
                <a:latin typeface="ＭＳ ゴシック" panose="020B0609070205080204" pitchFamily="49" charset="-128"/>
                <a:ea typeface="ＭＳ ゴシック" panose="020B0609070205080204" pitchFamily="49" charset="-128"/>
              </a:rPr>
              <a:t>：</a:t>
            </a:r>
            <a:r>
              <a:rPr kumimoji="0" lang="en-US" altLang="ja-JP" sz="969" dirty="0">
                <a:solidFill>
                  <a:prstClr val="black"/>
                </a:solidFill>
                <a:latin typeface="ＭＳ ゴシック" panose="020B0609070205080204" pitchFamily="49" charset="-128"/>
                <a:ea typeface="ＭＳ ゴシック" panose="020B0609070205080204" pitchFamily="49" charset="-128"/>
              </a:rPr>
              <a:t>27</a:t>
            </a:r>
          </a:p>
          <a:p>
            <a:pPr algn="ctr" defTabSz="422041"/>
            <a:r>
              <a:rPr kumimoji="0" lang="en-US" altLang="ja-JP" sz="969" dirty="0">
                <a:solidFill>
                  <a:prstClr val="black"/>
                </a:solidFill>
                <a:latin typeface="ＭＳ ゴシック" panose="020B0609070205080204" pitchFamily="49" charset="-128"/>
                <a:ea typeface="ＭＳ ゴシック" panose="020B0609070205080204" pitchFamily="49" charset="-128"/>
              </a:rPr>
              <a:t>※</a:t>
            </a:r>
            <a:r>
              <a:rPr kumimoji="0" lang="ja-JP" altLang="en-US" sz="969" dirty="0">
                <a:solidFill>
                  <a:prstClr val="black"/>
                </a:solidFill>
                <a:latin typeface="ＭＳ ゴシック" panose="020B0609070205080204" pitchFamily="49" charset="-128"/>
                <a:ea typeface="ＭＳ ゴシック" panose="020B0609070205080204" pitchFamily="49" charset="-128"/>
              </a:rPr>
              <a:t>結果として救助活動なし</a:t>
            </a:r>
            <a:endParaRPr kumimoji="0" lang="en-US" altLang="ja-JP" sz="969" dirty="0">
              <a:solidFill>
                <a:prstClr val="black"/>
              </a:solidFill>
              <a:latin typeface="ＭＳ ゴシック" panose="020B0609070205080204" pitchFamily="49" charset="-128"/>
              <a:ea typeface="ＭＳ ゴシック" panose="020B0609070205080204" pitchFamily="49" charset="-128"/>
            </a:endParaRPr>
          </a:p>
        </p:txBody>
      </p:sp>
      <p:sp>
        <p:nvSpPr>
          <p:cNvPr id="34" name="乗算記号 33">
            <a:extLst>
              <a:ext uri="{FF2B5EF4-FFF2-40B4-BE49-F238E27FC236}">
                <a16:creationId xmlns:a16="http://schemas.microsoft.com/office/drawing/2014/main" id="{AE3485B3-9B9A-4C55-9E30-2A50D4038E70}"/>
              </a:ext>
            </a:extLst>
          </p:cNvPr>
          <p:cNvSpPr/>
          <p:nvPr/>
        </p:nvSpPr>
        <p:spPr>
          <a:xfrm>
            <a:off x="4378820" y="2451771"/>
            <a:ext cx="398814" cy="413647"/>
          </a:xfrm>
          <a:prstGeom prst="mathMultiply">
            <a:avLst>
              <a:gd name="adj1" fmla="val 808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sp>
        <p:nvSpPr>
          <p:cNvPr id="35" name="乗算記号 34">
            <a:extLst>
              <a:ext uri="{FF2B5EF4-FFF2-40B4-BE49-F238E27FC236}">
                <a16:creationId xmlns:a16="http://schemas.microsoft.com/office/drawing/2014/main" id="{5EC8B5D7-7F29-47B9-ADBA-5E62EC163AA1}"/>
              </a:ext>
            </a:extLst>
          </p:cNvPr>
          <p:cNvSpPr/>
          <p:nvPr/>
        </p:nvSpPr>
        <p:spPr>
          <a:xfrm>
            <a:off x="5053970" y="2888970"/>
            <a:ext cx="398814" cy="413647"/>
          </a:xfrm>
          <a:prstGeom prst="mathMultiply">
            <a:avLst>
              <a:gd name="adj1" fmla="val 808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cxnSp>
        <p:nvCxnSpPr>
          <p:cNvPr id="36" name="直線矢印コネクタ 35">
            <a:extLst>
              <a:ext uri="{FF2B5EF4-FFF2-40B4-BE49-F238E27FC236}">
                <a16:creationId xmlns:a16="http://schemas.microsoft.com/office/drawing/2014/main" id="{91225F1D-F849-42CD-8EA5-C6CAC974282A}"/>
              </a:ext>
            </a:extLst>
          </p:cNvPr>
          <p:cNvCxnSpPr>
            <a:cxnSpLocks/>
          </p:cNvCxnSpPr>
          <p:nvPr/>
        </p:nvCxnSpPr>
        <p:spPr>
          <a:xfrm flipV="1">
            <a:off x="4526206" y="3082664"/>
            <a:ext cx="527764" cy="21995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7" name="直線矢印コネクタ 36">
            <a:extLst>
              <a:ext uri="{FF2B5EF4-FFF2-40B4-BE49-F238E27FC236}">
                <a16:creationId xmlns:a16="http://schemas.microsoft.com/office/drawing/2014/main" id="{DAEDA5C3-8F71-434F-A8B7-A405B8853305}"/>
              </a:ext>
            </a:extLst>
          </p:cNvPr>
          <p:cNvCxnSpPr>
            <a:cxnSpLocks/>
            <a:stCxn id="30" idx="6"/>
          </p:cNvCxnSpPr>
          <p:nvPr/>
        </p:nvCxnSpPr>
        <p:spPr>
          <a:xfrm>
            <a:off x="4401365" y="2695771"/>
            <a:ext cx="748130" cy="37152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8" name="直線矢印コネクタ 37">
            <a:extLst>
              <a:ext uri="{FF2B5EF4-FFF2-40B4-BE49-F238E27FC236}">
                <a16:creationId xmlns:a16="http://schemas.microsoft.com/office/drawing/2014/main" id="{22692D67-0F9F-439C-8E8F-F9E82D486DF9}"/>
              </a:ext>
            </a:extLst>
          </p:cNvPr>
          <p:cNvCxnSpPr>
            <a:cxnSpLocks/>
            <a:stCxn id="27" idx="7"/>
            <a:endCxn id="35" idx="3"/>
          </p:cNvCxnSpPr>
          <p:nvPr/>
        </p:nvCxnSpPr>
        <p:spPr>
          <a:xfrm flipV="1">
            <a:off x="4966241" y="3203269"/>
            <a:ext cx="183514" cy="13937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9" name="直線矢印コネクタ 38">
            <a:extLst>
              <a:ext uri="{FF2B5EF4-FFF2-40B4-BE49-F238E27FC236}">
                <a16:creationId xmlns:a16="http://schemas.microsoft.com/office/drawing/2014/main" id="{43EBEA1A-016E-4D3B-8E20-C66CF455945B}"/>
              </a:ext>
            </a:extLst>
          </p:cNvPr>
          <p:cNvCxnSpPr>
            <a:cxnSpLocks/>
          </p:cNvCxnSpPr>
          <p:nvPr/>
        </p:nvCxnSpPr>
        <p:spPr>
          <a:xfrm flipH="1" flipV="1">
            <a:off x="5452785" y="3237348"/>
            <a:ext cx="694904" cy="5711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0" name="直線コネクタ 39">
            <a:extLst>
              <a:ext uri="{FF2B5EF4-FFF2-40B4-BE49-F238E27FC236}">
                <a16:creationId xmlns:a16="http://schemas.microsoft.com/office/drawing/2014/main" id="{1DD585FB-5394-471E-81F1-01A119537C4B}"/>
              </a:ext>
            </a:extLst>
          </p:cNvPr>
          <p:cNvCxnSpPr>
            <a:cxnSpLocks/>
            <a:stCxn id="34" idx="3"/>
          </p:cNvCxnSpPr>
          <p:nvPr/>
        </p:nvCxnSpPr>
        <p:spPr>
          <a:xfrm flipH="1">
            <a:off x="3437261" y="2766071"/>
            <a:ext cx="1037345" cy="401541"/>
          </a:xfrm>
          <a:prstGeom prst="line">
            <a:avLst/>
          </a:prstGeom>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4DA09E5B-112E-4DD9-9190-68D03F66F525}"/>
              </a:ext>
            </a:extLst>
          </p:cNvPr>
          <p:cNvCxnSpPr>
            <a:cxnSpLocks/>
            <a:stCxn id="45" idx="0"/>
            <a:endCxn id="35" idx="2"/>
          </p:cNvCxnSpPr>
          <p:nvPr/>
        </p:nvCxnSpPr>
        <p:spPr>
          <a:xfrm flipH="1" flipV="1">
            <a:off x="5357000" y="3203269"/>
            <a:ext cx="345131" cy="822761"/>
          </a:xfrm>
          <a:prstGeom prst="line">
            <a:avLst/>
          </a:prstGeom>
        </p:spPr>
        <p:style>
          <a:lnRef idx="1">
            <a:schemeClr val="dk1"/>
          </a:lnRef>
          <a:fillRef idx="0">
            <a:schemeClr val="dk1"/>
          </a:fillRef>
          <a:effectRef idx="0">
            <a:schemeClr val="dk1"/>
          </a:effectRef>
          <a:fontRef idx="minor">
            <a:schemeClr val="tx1"/>
          </a:fontRef>
        </p:style>
      </p:cxnSp>
      <p:cxnSp>
        <p:nvCxnSpPr>
          <p:cNvPr id="42" name="直線矢印コネクタ 41">
            <a:extLst>
              <a:ext uri="{FF2B5EF4-FFF2-40B4-BE49-F238E27FC236}">
                <a16:creationId xmlns:a16="http://schemas.microsoft.com/office/drawing/2014/main" id="{E7739495-C5BE-48CC-8E46-887CEB30F27A}"/>
              </a:ext>
            </a:extLst>
          </p:cNvPr>
          <p:cNvCxnSpPr>
            <a:cxnSpLocks/>
          </p:cNvCxnSpPr>
          <p:nvPr/>
        </p:nvCxnSpPr>
        <p:spPr>
          <a:xfrm flipV="1">
            <a:off x="4749387" y="3237348"/>
            <a:ext cx="503008" cy="75324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3" name="曲線コネクタ 45">
            <a:extLst>
              <a:ext uri="{FF2B5EF4-FFF2-40B4-BE49-F238E27FC236}">
                <a16:creationId xmlns:a16="http://schemas.microsoft.com/office/drawing/2014/main" id="{DE500F01-F865-40C9-AD42-5BE78D6B9A82}"/>
              </a:ext>
            </a:extLst>
          </p:cNvPr>
          <p:cNvCxnSpPr>
            <a:stCxn id="31" idx="0"/>
            <a:endCxn id="34" idx="1"/>
          </p:cNvCxnSpPr>
          <p:nvPr/>
        </p:nvCxnSpPr>
        <p:spPr>
          <a:xfrm rot="16200000" flipH="1" flipV="1">
            <a:off x="5040109" y="2071050"/>
            <a:ext cx="121808" cy="838326"/>
          </a:xfrm>
          <a:prstGeom prst="curvedConnector3">
            <a:avLst>
              <a:gd name="adj1" fmla="val -173236"/>
            </a:avLst>
          </a:prstGeom>
          <a:ln w="28575">
            <a:prstDash val="sysDash"/>
            <a:tailEnd type="arrow"/>
          </a:ln>
        </p:spPr>
        <p:style>
          <a:lnRef idx="1">
            <a:schemeClr val="dk1"/>
          </a:lnRef>
          <a:fillRef idx="0">
            <a:schemeClr val="dk1"/>
          </a:fillRef>
          <a:effectRef idx="0">
            <a:schemeClr val="dk1"/>
          </a:effectRef>
          <a:fontRef idx="minor">
            <a:schemeClr val="tx1"/>
          </a:fontRef>
        </p:style>
      </p:cxnSp>
      <p:cxnSp>
        <p:nvCxnSpPr>
          <p:cNvPr id="44" name="曲線コネクタ 54">
            <a:extLst>
              <a:ext uri="{FF2B5EF4-FFF2-40B4-BE49-F238E27FC236}">
                <a16:creationId xmlns:a16="http://schemas.microsoft.com/office/drawing/2014/main" id="{28AA617E-22ED-43F0-913C-780724688F16}"/>
              </a:ext>
            </a:extLst>
          </p:cNvPr>
          <p:cNvCxnSpPr>
            <a:cxnSpLocks/>
          </p:cNvCxnSpPr>
          <p:nvPr/>
        </p:nvCxnSpPr>
        <p:spPr>
          <a:xfrm rot="10800000">
            <a:off x="4738758" y="2572726"/>
            <a:ext cx="1499683" cy="1317328"/>
          </a:xfrm>
          <a:prstGeom prst="curvedConnector3">
            <a:avLst>
              <a:gd name="adj1" fmla="val -40286"/>
            </a:avLst>
          </a:prstGeom>
          <a:ln w="28575">
            <a:prstDash val="sysDash"/>
            <a:tailEnd type="arrow"/>
          </a:ln>
        </p:spPr>
        <p:style>
          <a:lnRef idx="1">
            <a:schemeClr val="dk1"/>
          </a:lnRef>
          <a:fillRef idx="0">
            <a:schemeClr val="dk1"/>
          </a:fillRef>
          <a:effectRef idx="0">
            <a:schemeClr val="dk1"/>
          </a:effectRef>
          <a:fontRef idx="minor">
            <a:schemeClr val="tx1"/>
          </a:fontRef>
        </p:style>
      </p:cxnSp>
      <p:sp>
        <p:nvSpPr>
          <p:cNvPr id="45" name="テキスト ボックス 44">
            <a:extLst>
              <a:ext uri="{FF2B5EF4-FFF2-40B4-BE49-F238E27FC236}">
                <a16:creationId xmlns:a16="http://schemas.microsoft.com/office/drawing/2014/main" id="{D0ACB5F6-7135-47BC-8CE2-68C63F557B66}"/>
              </a:ext>
            </a:extLst>
          </p:cNvPr>
          <p:cNvSpPr txBox="1"/>
          <p:nvPr/>
        </p:nvSpPr>
        <p:spPr>
          <a:xfrm>
            <a:off x="5029220" y="4026030"/>
            <a:ext cx="1345821" cy="941027"/>
          </a:xfrm>
          <a:prstGeom prst="rect">
            <a:avLst/>
          </a:prstGeom>
          <a:solidFill>
            <a:schemeClr val="bg1"/>
          </a:solidFill>
          <a:ln>
            <a:solidFill>
              <a:schemeClr val="tx1"/>
            </a:solidFill>
          </a:ln>
        </p:spPr>
        <p:txBody>
          <a:bodyPr wrap="square" lIns="66462" rIns="66462" bIns="0" rtlCol="0">
            <a:spAutoFit/>
          </a:bodyPr>
          <a:lstStyle/>
          <a:p>
            <a:pPr algn="ctr" defTabSz="422041"/>
            <a:r>
              <a:rPr lang="ja-JP" altLang="en-US" sz="969" b="1" dirty="0">
                <a:solidFill>
                  <a:srgbClr val="FF0000"/>
                </a:solidFill>
                <a:latin typeface="ＭＳ ゴシック" panose="020B0609070205080204" pitchFamily="49" charset="-128"/>
                <a:ea typeface="ＭＳ ゴシック" panose="020B0609070205080204" pitchFamily="49" charset="-128"/>
              </a:rPr>
              <a:t>第</a:t>
            </a:r>
            <a:r>
              <a:rPr lang="en-US" altLang="ja-JP" sz="969" b="1" dirty="0">
                <a:solidFill>
                  <a:srgbClr val="FF0000"/>
                </a:solidFill>
                <a:latin typeface="ＭＳ ゴシック" panose="020B0609070205080204" pitchFamily="49" charset="-128"/>
                <a:ea typeface="ＭＳ ゴシック" panose="020B0609070205080204" pitchFamily="49" charset="-128"/>
              </a:rPr>
              <a:t>1</a:t>
            </a:r>
            <a:r>
              <a:rPr kumimoji="0" lang="ja-JP" altLang="en-US" sz="969" b="1" dirty="0">
                <a:solidFill>
                  <a:srgbClr val="FF0000"/>
                </a:solidFill>
                <a:latin typeface="ＭＳ ゴシック" panose="020B0609070205080204" pitchFamily="49" charset="-128"/>
                <a:ea typeface="ＭＳ ゴシック" panose="020B0609070205080204" pitchFamily="49" charset="-128"/>
              </a:rPr>
              <a:t>事案（建物火災）</a:t>
            </a:r>
            <a:r>
              <a:rPr lang="ja-JP" altLang="en-US" sz="969" b="1" dirty="0">
                <a:solidFill>
                  <a:prstClr val="black"/>
                </a:solidFill>
                <a:latin typeface="ＭＳ ゴシック" panose="020B0609070205080204" pitchFamily="49" charset="-128"/>
                <a:ea typeface="ＭＳ ゴシック" panose="020B0609070205080204" pitchFamily="49" charset="-128"/>
              </a:rPr>
              <a:t>出動規模</a:t>
            </a:r>
            <a:r>
              <a:rPr lang="en-US" altLang="ja-JP" sz="969" b="1" dirty="0">
                <a:solidFill>
                  <a:prstClr val="black"/>
                </a:solidFill>
                <a:latin typeface="ＭＳ ゴシック" panose="020B0609070205080204" pitchFamily="49" charset="-128"/>
                <a:ea typeface="ＭＳ ゴシック" panose="020B0609070205080204" pitchFamily="49" charset="-128"/>
              </a:rPr>
              <a:t>13</a:t>
            </a:r>
            <a:r>
              <a:rPr lang="ja-JP" altLang="en-US" sz="969" b="1" dirty="0">
                <a:solidFill>
                  <a:prstClr val="black"/>
                </a:solidFill>
                <a:latin typeface="ＭＳ ゴシック" panose="020B0609070205080204" pitchFamily="49" charset="-128"/>
                <a:ea typeface="ＭＳ ゴシック" panose="020B0609070205080204" pitchFamily="49" charset="-128"/>
              </a:rPr>
              <a:t>台</a:t>
            </a:r>
            <a:r>
              <a:rPr lang="en-US" altLang="ja-JP" sz="969" b="1" dirty="0">
                <a:solidFill>
                  <a:prstClr val="black"/>
                </a:solidFill>
                <a:latin typeface="ＭＳ ゴシック" panose="020B0609070205080204" pitchFamily="49" charset="-128"/>
                <a:ea typeface="ＭＳ ゴシック" panose="020B0609070205080204" pitchFamily="49" charset="-128"/>
              </a:rPr>
              <a:t>37</a:t>
            </a:r>
            <a:r>
              <a:rPr lang="ja-JP" altLang="en-US" sz="969" b="1" dirty="0">
                <a:solidFill>
                  <a:prstClr val="black"/>
                </a:solidFill>
                <a:latin typeface="ＭＳ ゴシック" panose="020B0609070205080204" pitchFamily="49" charset="-128"/>
                <a:ea typeface="ＭＳ ゴシック" panose="020B0609070205080204" pitchFamily="49" charset="-128"/>
              </a:rPr>
              <a:t>人</a:t>
            </a:r>
            <a:endParaRPr lang="en-US" altLang="ja-JP" sz="969" b="1" dirty="0">
              <a:solidFill>
                <a:srgbClr val="FF0000"/>
              </a:solidFill>
              <a:latin typeface="ＭＳ ゴシック" panose="020B0609070205080204" pitchFamily="49" charset="-128"/>
              <a:ea typeface="ＭＳ ゴシック" panose="020B0609070205080204" pitchFamily="49" charset="-128"/>
            </a:endParaRPr>
          </a:p>
          <a:p>
            <a:pPr algn="ctr" defTabSz="422041"/>
            <a:r>
              <a:rPr kumimoji="0" lang="ja-JP" altLang="en-US" sz="969" dirty="0">
                <a:solidFill>
                  <a:prstClr val="black"/>
                </a:solidFill>
                <a:latin typeface="ＭＳ ゴシック" panose="020B0609070205080204" pitchFamily="49" charset="-128"/>
                <a:ea typeface="ＭＳ ゴシック" panose="020B0609070205080204" pitchFamily="49" charset="-128"/>
              </a:rPr>
              <a:t>覚知　    </a:t>
            </a:r>
            <a:r>
              <a:rPr kumimoji="0" lang="en-US" altLang="ja-JP" sz="969" dirty="0">
                <a:solidFill>
                  <a:prstClr val="black"/>
                </a:solidFill>
                <a:latin typeface="ＭＳ ゴシック" panose="020B0609070205080204" pitchFamily="49" charset="-128"/>
                <a:ea typeface="ＭＳ ゴシック" panose="020B0609070205080204" pitchFamily="49" charset="-128"/>
              </a:rPr>
              <a:t>08</a:t>
            </a:r>
            <a:r>
              <a:rPr kumimoji="0" lang="ja-JP" altLang="en-US" sz="969" dirty="0">
                <a:solidFill>
                  <a:prstClr val="black"/>
                </a:solidFill>
                <a:latin typeface="ＭＳ ゴシック" panose="020B0609070205080204" pitchFamily="49" charset="-128"/>
                <a:ea typeface="ＭＳ ゴシック" panose="020B0609070205080204" pitchFamily="49" charset="-128"/>
              </a:rPr>
              <a:t>：</a:t>
            </a:r>
            <a:r>
              <a:rPr kumimoji="0" lang="en-US" altLang="ja-JP" sz="969" dirty="0">
                <a:solidFill>
                  <a:prstClr val="black"/>
                </a:solidFill>
                <a:latin typeface="ＭＳ ゴシック" panose="020B0609070205080204" pitchFamily="49" charset="-128"/>
                <a:ea typeface="ＭＳ ゴシック" panose="020B0609070205080204" pitchFamily="49" charset="-128"/>
              </a:rPr>
              <a:t>41</a:t>
            </a:r>
          </a:p>
          <a:p>
            <a:pPr algn="ctr" defTabSz="422041"/>
            <a:r>
              <a:rPr kumimoji="0" lang="ja-JP" altLang="en-US" sz="969" dirty="0">
                <a:solidFill>
                  <a:prstClr val="black"/>
                </a:solidFill>
                <a:latin typeface="ＭＳ ゴシック" panose="020B0609070205080204" pitchFamily="49" charset="-128"/>
                <a:ea typeface="ＭＳ ゴシック" panose="020B0609070205080204" pitchFamily="49" charset="-128"/>
              </a:rPr>
              <a:t>放水開始　</a:t>
            </a:r>
            <a:r>
              <a:rPr kumimoji="0" lang="en-US" altLang="ja-JP" sz="969" dirty="0">
                <a:solidFill>
                  <a:prstClr val="black"/>
                </a:solidFill>
                <a:latin typeface="ＭＳ ゴシック" panose="020B0609070205080204" pitchFamily="49" charset="-128"/>
                <a:ea typeface="ＭＳ ゴシック" panose="020B0609070205080204" pitchFamily="49" charset="-128"/>
              </a:rPr>
              <a:t>08</a:t>
            </a:r>
            <a:r>
              <a:rPr kumimoji="0" lang="ja-JP" altLang="en-US" sz="969" dirty="0">
                <a:solidFill>
                  <a:prstClr val="black"/>
                </a:solidFill>
                <a:latin typeface="ＭＳ ゴシック" panose="020B0609070205080204" pitchFamily="49" charset="-128"/>
                <a:ea typeface="ＭＳ ゴシック" panose="020B0609070205080204" pitchFamily="49" charset="-128"/>
              </a:rPr>
              <a:t>：</a:t>
            </a:r>
            <a:r>
              <a:rPr kumimoji="0" lang="en-US" altLang="ja-JP" sz="969" dirty="0">
                <a:solidFill>
                  <a:prstClr val="black"/>
                </a:solidFill>
                <a:latin typeface="ＭＳ ゴシック" panose="020B0609070205080204" pitchFamily="49" charset="-128"/>
                <a:ea typeface="ＭＳ ゴシック" panose="020B0609070205080204" pitchFamily="49" charset="-128"/>
              </a:rPr>
              <a:t>55</a:t>
            </a:r>
          </a:p>
          <a:p>
            <a:pPr algn="ctr" defTabSz="422041"/>
            <a:r>
              <a:rPr kumimoji="0" lang="ja-JP" altLang="en-US" sz="969" dirty="0">
                <a:solidFill>
                  <a:prstClr val="black"/>
                </a:solidFill>
                <a:latin typeface="ＭＳ ゴシック" panose="020B0609070205080204" pitchFamily="49" charset="-128"/>
                <a:ea typeface="ＭＳ ゴシック" panose="020B0609070205080204" pitchFamily="49" charset="-128"/>
              </a:rPr>
              <a:t>放水終了　</a:t>
            </a:r>
            <a:r>
              <a:rPr kumimoji="0" lang="en-US" altLang="ja-JP" sz="969" dirty="0">
                <a:solidFill>
                  <a:prstClr val="black"/>
                </a:solidFill>
                <a:latin typeface="ＭＳ ゴシック" panose="020B0609070205080204" pitchFamily="49" charset="-128"/>
                <a:ea typeface="ＭＳ ゴシック" panose="020B0609070205080204" pitchFamily="49" charset="-128"/>
              </a:rPr>
              <a:t>13</a:t>
            </a:r>
            <a:r>
              <a:rPr kumimoji="0" lang="ja-JP" altLang="en-US" sz="969" dirty="0">
                <a:solidFill>
                  <a:prstClr val="black"/>
                </a:solidFill>
                <a:latin typeface="ＭＳ ゴシック" panose="020B0609070205080204" pitchFamily="49" charset="-128"/>
                <a:ea typeface="ＭＳ ゴシック" panose="020B0609070205080204" pitchFamily="49" charset="-128"/>
              </a:rPr>
              <a:t>：</a:t>
            </a:r>
            <a:r>
              <a:rPr kumimoji="0" lang="en-US" altLang="ja-JP" sz="969" dirty="0">
                <a:solidFill>
                  <a:prstClr val="black"/>
                </a:solidFill>
                <a:latin typeface="ＭＳ ゴシック" panose="020B0609070205080204" pitchFamily="49" charset="-128"/>
                <a:ea typeface="ＭＳ ゴシック" panose="020B0609070205080204" pitchFamily="49" charset="-128"/>
              </a:rPr>
              <a:t>05</a:t>
            </a:r>
          </a:p>
          <a:p>
            <a:pPr algn="ctr" defTabSz="422041"/>
            <a:r>
              <a:rPr kumimoji="0" lang="ja-JP" altLang="en-US" sz="969" dirty="0">
                <a:solidFill>
                  <a:prstClr val="black"/>
                </a:solidFill>
                <a:latin typeface="ＭＳ ゴシック" panose="020B0609070205080204" pitchFamily="49" charset="-128"/>
                <a:ea typeface="ＭＳ ゴシック" panose="020B0609070205080204" pitchFamily="49" charset="-128"/>
              </a:rPr>
              <a:t>引揚　    </a:t>
            </a:r>
            <a:r>
              <a:rPr kumimoji="0" lang="en-US" altLang="ja-JP" sz="969" dirty="0">
                <a:solidFill>
                  <a:prstClr val="black"/>
                </a:solidFill>
                <a:latin typeface="ＭＳ ゴシック" panose="020B0609070205080204" pitchFamily="49" charset="-128"/>
                <a:ea typeface="ＭＳ ゴシック" panose="020B0609070205080204" pitchFamily="49" charset="-128"/>
              </a:rPr>
              <a:t>15</a:t>
            </a:r>
            <a:r>
              <a:rPr kumimoji="0" lang="ja-JP" altLang="en-US" sz="969" dirty="0">
                <a:solidFill>
                  <a:prstClr val="black"/>
                </a:solidFill>
                <a:latin typeface="ＭＳ ゴシック" panose="020B0609070205080204" pitchFamily="49" charset="-128"/>
                <a:ea typeface="ＭＳ ゴシック" panose="020B0609070205080204" pitchFamily="49" charset="-128"/>
              </a:rPr>
              <a:t>：</a:t>
            </a:r>
            <a:r>
              <a:rPr kumimoji="0" lang="en-US" altLang="ja-JP" sz="969" dirty="0">
                <a:solidFill>
                  <a:prstClr val="black"/>
                </a:solidFill>
                <a:latin typeface="ＭＳ ゴシック" panose="020B0609070205080204" pitchFamily="49" charset="-128"/>
                <a:ea typeface="ＭＳ ゴシック" panose="020B0609070205080204" pitchFamily="49" charset="-128"/>
              </a:rPr>
              <a:t>10</a:t>
            </a:r>
            <a:r>
              <a:rPr kumimoji="0" lang="ja-JP" altLang="en-US" sz="969" dirty="0">
                <a:solidFill>
                  <a:prstClr val="black"/>
                </a:solidFill>
                <a:latin typeface="ＭＳ ゴシック" panose="020B0609070205080204" pitchFamily="49" charset="-128"/>
                <a:ea typeface="ＭＳ ゴシック" panose="020B0609070205080204" pitchFamily="49" charset="-128"/>
              </a:rPr>
              <a:t>　</a:t>
            </a:r>
            <a:endParaRPr lang="ja-JP" altLang="en-US" sz="969" dirty="0">
              <a:solidFill>
                <a:prstClr val="black"/>
              </a:solidFill>
              <a:latin typeface="ＭＳ ゴシック" panose="020B0609070205080204" pitchFamily="49" charset="-128"/>
              <a:ea typeface="ＭＳ ゴシック" panose="020B0609070205080204" pitchFamily="49" charset="-128"/>
            </a:endParaRPr>
          </a:p>
        </p:txBody>
      </p:sp>
      <p:sp>
        <p:nvSpPr>
          <p:cNvPr id="46" name="テキスト ボックス 45">
            <a:extLst>
              <a:ext uri="{FF2B5EF4-FFF2-40B4-BE49-F238E27FC236}">
                <a16:creationId xmlns:a16="http://schemas.microsoft.com/office/drawing/2014/main" id="{84BB4BC6-7C74-4401-A8C8-2FB327001F5A}"/>
              </a:ext>
            </a:extLst>
          </p:cNvPr>
          <p:cNvSpPr txBox="1"/>
          <p:nvPr/>
        </p:nvSpPr>
        <p:spPr>
          <a:xfrm>
            <a:off x="488948" y="1861422"/>
            <a:ext cx="2928834" cy="603820"/>
          </a:xfrm>
          <a:prstGeom prst="rect">
            <a:avLst/>
          </a:prstGeom>
          <a:noFill/>
          <a:ln>
            <a:noFill/>
          </a:ln>
        </p:spPr>
        <p:txBody>
          <a:bodyPr wrap="square" rtlCol="0">
            <a:spAutoFit/>
          </a:bodyPr>
          <a:lstStyle/>
          <a:p>
            <a:pPr defTabSz="422041"/>
            <a:r>
              <a:rPr lang="ja-JP" altLang="en-US" sz="1108" b="1" dirty="0">
                <a:solidFill>
                  <a:prstClr val="black"/>
                </a:solidFill>
                <a:latin typeface="Calibri" panose="020F0502020204030204"/>
                <a:ea typeface="游ゴシック" panose="020B0400000000000000" pitchFamily="50" charset="-128"/>
              </a:rPr>
              <a:t>　広域化による出動可能部隊数の確保</a:t>
            </a:r>
            <a:r>
              <a:rPr lang="ja-JP" altLang="en-US" sz="1108" dirty="0">
                <a:solidFill>
                  <a:prstClr val="black"/>
                </a:solidFill>
                <a:latin typeface="Calibri" panose="020F0502020204030204"/>
                <a:ea typeface="游ゴシック" panose="020B0400000000000000" pitchFamily="50" charset="-128"/>
              </a:rPr>
              <a:t>により、</a:t>
            </a:r>
            <a:r>
              <a:rPr lang="ja-JP" altLang="en-US" sz="1108" b="1" dirty="0">
                <a:solidFill>
                  <a:prstClr val="black"/>
                </a:solidFill>
                <a:latin typeface="Calibri" panose="020F0502020204030204"/>
                <a:ea typeface="游ゴシック" panose="020B0400000000000000" pitchFamily="50" charset="-128"/>
              </a:rPr>
              <a:t>複数の事案に同時に対応することが可能</a:t>
            </a:r>
            <a:r>
              <a:rPr lang="ja-JP" altLang="en-US" sz="1108" dirty="0">
                <a:solidFill>
                  <a:prstClr val="black"/>
                </a:solidFill>
                <a:latin typeface="Calibri" panose="020F0502020204030204"/>
                <a:ea typeface="游ゴシック" panose="020B0400000000000000" pitchFamily="50" charset="-128"/>
              </a:rPr>
              <a:t>となり、円滑に対応することができた。</a:t>
            </a:r>
            <a:endParaRPr lang="en-US" altLang="ja-JP" sz="1108" dirty="0">
              <a:solidFill>
                <a:prstClr val="black"/>
              </a:solidFill>
              <a:latin typeface="Calibri" panose="020F0502020204030204"/>
              <a:ea typeface="游ゴシック" panose="020B0400000000000000" pitchFamily="50" charset="-128"/>
            </a:endParaRPr>
          </a:p>
        </p:txBody>
      </p:sp>
      <p:cxnSp>
        <p:nvCxnSpPr>
          <p:cNvPr id="47" name="直線矢印コネクタ 46">
            <a:extLst>
              <a:ext uri="{FF2B5EF4-FFF2-40B4-BE49-F238E27FC236}">
                <a16:creationId xmlns:a16="http://schemas.microsoft.com/office/drawing/2014/main" id="{731E0D2B-115F-47AB-A6BD-7D4F3D21732B}"/>
              </a:ext>
            </a:extLst>
          </p:cNvPr>
          <p:cNvCxnSpPr/>
          <p:nvPr/>
        </p:nvCxnSpPr>
        <p:spPr>
          <a:xfrm>
            <a:off x="2717559" y="4711616"/>
            <a:ext cx="508153"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8F44FE3B-F67D-43B8-8BA7-E331618CE287}"/>
              </a:ext>
            </a:extLst>
          </p:cNvPr>
          <p:cNvSpPr txBox="1"/>
          <p:nvPr/>
        </p:nvSpPr>
        <p:spPr>
          <a:xfrm>
            <a:off x="3158124" y="4598836"/>
            <a:ext cx="1255472" cy="262829"/>
          </a:xfrm>
          <a:prstGeom prst="rect">
            <a:avLst/>
          </a:prstGeom>
          <a:noFill/>
        </p:spPr>
        <p:txBody>
          <a:bodyPr wrap="none" rtlCol="0">
            <a:spAutoFit/>
          </a:bodyPr>
          <a:lstStyle/>
          <a:p>
            <a:pPr defTabSz="422041"/>
            <a:r>
              <a:rPr lang="ja-JP" altLang="en-US" sz="1108" dirty="0">
                <a:solidFill>
                  <a:prstClr val="black"/>
                </a:solidFill>
                <a:latin typeface="Calibri" panose="020F0502020204030204"/>
                <a:ea typeface="游ゴシック" panose="020B0400000000000000" pitchFamily="50" charset="-128"/>
              </a:rPr>
              <a:t>第</a:t>
            </a:r>
            <a:r>
              <a:rPr lang="en-US" altLang="ja-JP" sz="1108" dirty="0">
                <a:solidFill>
                  <a:prstClr val="black"/>
                </a:solidFill>
                <a:latin typeface="Calibri" panose="020F0502020204030204"/>
                <a:ea typeface="游ゴシック" panose="020B0400000000000000" pitchFamily="50" charset="-128"/>
              </a:rPr>
              <a:t>1</a:t>
            </a:r>
            <a:r>
              <a:rPr kumimoji="0" lang="ja-JP" altLang="en-US" sz="1108" dirty="0">
                <a:solidFill>
                  <a:prstClr val="black"/>
                </a:solidFill>
                <a:latin typeface="Calibri" panose="020F0502020204030204"/>
                <a:ea typeface="游ゴシック" panose="020B0400000000000000" pitchFamily="50" charset="-128"/>
              </a:rPr>
              <a:t>事案への出動</a:t>
            </a:r>
            <a:endParaRPr lang="ja-JP" altLang="en-US" sz="1108" dirty="0">
              <a:solidFill>
                <a:prstClr val="black"/>
              </a:solidFill>
              <a:latin typeface="Calibri" panose="020F0502020204030204"/>
              <a:ea typeface="游ゴシック" panose="020B0400000000000000" pitchFamily="50" charset="-128"/>
            </a:endParaRPr>
          </a:p>
        </p:txBody>
      </p:sp>
      <p:cxnSp>
        <p:nvCxnSpPr>
          <p:cNvPr id="49" name="直線矢印コネクタ 48">
            <a:extLst>
              <a:ext uri="{FF2B5EF4-FFF2-40B4-BE49-F238E27FC236}">
                <a16:creationId xmlns:a16="http://schemas.microsoft.com/office/drawing/2014/main" id="{A9AD9357-9E48-411C-98DA-F5F010CC3097}"/>
              </a:ext>
            </a:extLst>
          </p:cNvPr>
          <p:cNvCxnSpPr/>
          <p:nvPr/>
        </p:nvCxnSpPr>
        <p:spPr>
          <a:xfrm>
            <a:off x="6147688" y="2540152"/>
            <a:ext cx="508153" cy="0"/>
          </a:xfrm>
          <a:prstGeom prst="straightConnector1">
            <a:avLst/>
          </a:prstGeom>
          <a:ln w="28575">
            <a:prstDash val="sysDash"/>
            <a:tailEnd type="arrow"/>
          </a:ln>
        </p:spPr>
        <p:style>
          <a:lnRef idx="1">
            <a:schemeClr val="dk1"/>
          </a:lnRef>
          <a:fillRef idx="0">
            <a:schemeClr val="dk1"/>
          </a:fillRef>
          <a:effectRef idx="0">
            <a:schemeClr val="dk1"/>
          </a:effectRef>
          <a:fontRef idx="minor">
            <a:schemeClr val="tx1"/>
          </a:fontRef>
        </p:style>
      </p:cxnSp>
      <p:sp>
        <p:nvSpPr>
          <p:cNvPr id="50" name="テキスト ボックス 49">
            <a:extLst>
              <a:ext uri="{FF2B5EF4-FFF2-40B4-BE49-F238E27FC236}">
                <a16:creationId xmlns:a16="http://schemas.microsoft.com/office/drawing/2014/main" id="{A7202DCB-39F6-43A9-8E1F-BEA5E3A0D532}"/>
              </a:ext>
            </a:extLst>
          </p:cNvPr>
          <p:cNvSpPr txBox="1"/>
          <p:nvPr/>
        </p:nvSpPr>
        <p:spPr>
          <a:xfrm>
            <a:off x="6140438" y="2582230"/>
            <a:ext cx="1255472" cy="262829"/>
          </a:xfrm>
          <a:prstGeom prst="rect">
            <a:avLst/>
          </a:prstGeom>
          <a:noFill/>
        </p:spPr>
        <p:txBody>
          <a:bodyPr wrap="none" rtlCol="0">
            <a:spAutoFit/>
          </a:bodyPr>
          <a:lstStyle/>
          <a:p>
            <a:pPr defTabSz="422041"/>
            <a:r>
              <a:rPr lang="ja-JP" altLang="en-US" sz="1108" dirty="0">
                <a:solidFill>
                  <a:prstClr val="black"/>
                </a:solidFill>
                <a:latin typeface="Calibri" panose="020F0502020204030204"/>
                <a:ea typeface="游ゴシック" panose="020B0400000000000000" pitchFamily="50" charset="-128"/>
              </a:rPr>
              <a:t>第</a:t>
            </a:r>
            <a:r>
              <a:rPr lang="en-US" altLang="ja-JP" sz="1108" dirty="0">
                <a:solidFill>
                  <a:prstClr val="black"/>
                </a:solidFill>
                <a:latin typeface="Calibri" panose="020F0502020204030204"/>
                <a:ea typeface="游ゴシック" panose="020B0400000000000000" pitchFamily="50" charset="-128"/>
              </a:rPr>
              <a:t>2</a:t>
            </a:r>
            <a:r>
              <a:rPr kumimoji="0" lang="ja-JP" altLang="en-US" sz="1108" dirty="0">
                <a:solidFill>
                  <a:prstClr val="black"/>
                </a:solidFill>
                <a:latin typeface="Calibri" panose="020F0502020204030204"/>
                <a:ea typeface="游ゴシック" panose="020B0400000000000000" pitchFamily="50" charset="-128"/>
              </a:rPr>
              <a:t>事案への出動</a:t>
            </a:r>
            <a:endParaRPr lang="ja-JP" altLang="en-US" sz="1108" dirty="0">
              <a:solidFill>
                <a:prstClr val="black"/>
              </a:solidFill>
              <a:latin typeface="Calibri" panose="020F0502020204030204"/>
              <a:ea typeface="游ゴシック" panose="020B0400000000000000" pitchFamily="50" charset="-128"/>
            </a:endParaRPr>
          </a:p>
        </p:txBody>
      </p:sp>
      <p:sp>
        <p:nvSpPr>
          <p:cNvPr id="57" name="正方形/長方形 56">
            <a:extLst>
              <a:ext uri="{FF2B5EF4-FFF2-40B4-BE49-F238E27FC236}">
                <a16:creationId xmlns:a16="http://schemas.microsoft.com/office/drawing/2014/main" id="{71058B7B-CA45-4C55-A419-C2DD28A2AA8D}"/>
              </a:ext>
            </a:extLst>
          </p:cNvPr>
          <p:cNvSpPr/>
          <p:nvPr/>
        </p:nvSpPr>
        <p:spPr>
          <a:xfrm>
            <a:off x="6461244" y="5831625"/>
            <a:ext cx="3110396" cy="603755"/>
          </a:xfrm>
          <a:prstGeom prst="rect">
            <a:avLst/>
          </a:prstGeom>
        </p:spPr>
        <p:txBody>
          <a:bodyPr wrap="square">
            <a:spAutoFit/>
          </a:bodyPr>
          <a:lstStyle/>
          <a:p>
            <a:pPr defTabSz="422041"/>
            <a:r>
              <a:rPr kumimoji="0" lang="ja-JP" altLang="en-US" sz="831" dirty="0">
                <a:solidFill>
                  <a:prstClr val="black"/>
                </a:solidFill>
                <a:latin typeface="ＭＳ 明朝" panose="02020609040205080304" pitchFamily="17" charset="-128"/>
                <a:ea typeface="ＭＳ 明朝" panose="02020609040205080304" pitchFamily="17" charset="-128"/>
              </a:rPr>
              <a:t>（注）１　左記表は、中高層火災への初動体制に関するもの</a:t>
            </a:r>
          </a:p>
          <a:p>
            <a:pPr marL="526087" indent="-526087" defTabSz="422041"/>
            <a:r>
              <a:rPr kumimoji="0" lang="ja-JP" altLang="en-US" sz="831" dirty="0">
                <a:solidFill>
                  <a:prstClr val="black"/>
                </a:solidFill>
                <a:latin typeface="ＭＳ 明朝" panose="02020609040205080304" pitchFamily="17" charset="-128"/>
                <a:ea typeface="ＭＳ 明朝" panose="02020609040205080304" pitchFamily="17" charset="-128"/>
              </a:rPr>
              <a:t>　　　２　乗換運用している車両は、「保有台数」と「出動台数」の差と「二次災害運用可能部隊」数が一致しないものもある。</a:t>
            </a:r>
          </a:p>
        </p:txBody>
      </p:sp>
      <p:sp>
        <p:nvSpPr>
          <p:cNvPr id="51" name="角丸四角形 5">
            <a:extLst>
              <a:ext uri="{FF2B5EF4-FFF2-40B4-BE49-F238E27FC236}">
                <a16:creationId xmlns:a16="http://schemas.microsoft.com/office/drawing/2014/main" id="{5A58FD49-897F-4C03-BE24-2198A605976E}"/>
              </a:ext>
            </a:extLst>
          </p:cNvPr>
          <p:cNvSpPr/>
          <p:nvPr/>
        </p:nvSpPr>
        <p:spPr>
          <a:xfrm>
            <a:off x="467646" y="1583929"/>
            <a:ext cx="4681849" cy="262372"/>
          </a:xfrm>
          <a:prstGeom prst="roundRect">
            <a:avLst>
              <a:gd name="adj" fmla="val 26678"/>
            </a:avLst>
          </a:prstGeom>
          <a:ln/>
        </p:spPr>
        <p:style>
          <a:lnRef idx="2">
            <a:schemeClr val="dk1"/>
          </a:lnRef>
          <a:fillRef idx="1">
            <a:schemeClr val="lt1"/>
          </a:fillRef>
          <a:effectRef idx="0">
            <a:schemeClr val="dk1"/>
          </a:effectRef>
          <a:fontRef idx="minor">
            <a:schemeClr val="dk1"/>
          </a:fontRef>
        </p:style>
        <p:txBody>
          <a:bodyPr rtlCol="0" anchor="ctr"/>
          <a:lstStyle/>
          <a:p>
            <a:pPr algn="ctr" defTabSz="422041"/>
            <a:r>
              <a:rPr kumimoji="0" lang="ja-JP" altLang="en-US" sz="1292" b="1" dirty="0">
                <a:solidFill>
                  <a:prstClr val="black"/>
                </a:solidFill>
                <a:latin typeface="ＭＳ ゴシック" panose="020B0609070205080204" pitchFamily="49" charset="-128"/>
                <a:ea typeface="ＭＳ ゴシック" panose="020B0609070205080204" pitchFamily="49" charset="-128"/>
              </a:rPr>
              <a:t>広域化により出動部隊数が増えた事例（草加八潮消防局</a:t>
            </a:r>
            <a:r>
              <a:rPr kumimoji="0" lang="en-US" altLang="ja-JP" sz="1108" b="1" baseline="30000" dirty="0">
                <a:solidFill>
                  <a:prstClr val="black"/>
                </a:solidFill>
                <a:latin typeface="ＭＳ ゴシック" panose="020B0609070205080204" pitchFamily="49" charset="-128"/>
                <a:ea typeface="ＭＳ ゴシック" panose="020B0609070205080204" pitchFamily="49" charset="-128"/>
              </a:rPr>
              <a:t>※</a:t>
            </a:r>
            <a:r>
              <a:rPr kumimoji="0" lang="ja-JP" altLang="en-US" sz="1292" b="1" dirty="0">
                <a:solidFill>
                  <a:prstClr val="black"/>
                </a:solidFill>
                <a:latin typeface="ＭＳ ゴシック" panose="020B0609070205080204" pitchFamily="49" charset="-128"/>
                <a:ea typeface="ＭＳ ゴシック" panose="020B0609070205080204" pitchFamily="49" charset="-128"/>
              </a:rPr>
              <a:t>）</a:t>
            </a:r>
          </a:p>
        </p:txBody>
      </p:sp>
      <p:graphicFrame>
        <p:nvGraphicFramePr>
          <p:cNvPr id="24" name="表 23">
            <a:extLst>
              <a:ext uri="{FF2B5EF4-FFF2-40B4-BE49-F238E27FC236}">
                <a16:creationId xmlns:a16="http://schemas.microsoft.com/office/drawing/2014/main" id="{75BBD541-1705-41EF-8159-1056BF47D3FB}"/>
              </a:ext>
            </a:extLst>
          </p:cNvPr>
          <p:cNvGraphicFramePr>
            <a:graphicFrameLocks noGrp="1"/>
          </p:cNvGraphicFramePr>
          <p:nvPr>
            <p:extLst/>
          </p:nvPr>
        </p:nvGraphicFramePr>
        <p:xfrm>
          <a:off x="1068729" y="5096971"/>
          <a:ext cx="3003260" cy="1423198"/>
        </p:xfrm>
        <a:graphic>
          <a:graphicData uri="http://schemas.openxmlformats.org/drawingml/2006/table">
            <a:tbl>
              <a:tblPr firstRow="1" firstCol="1" bandRow="1">
                <a:tableStyleId>{5C22544A-7EE6-4342-B048-85BDC9FD1C3A}</a:tableStyleId>
              </a:tblPr>
              <a:tblGrid>
                <a:gridCol w="759126">
                  <a:extLst>
                    <a:ext uri="{9D8B030D-6E8A-4147-A177-3AD203B41FA5}">
                      <a16:colId xmlns:a16="http://schemas.microsoft.com/office/drawing/2014/main" val="20000"/>
                    </a:ext>
                  </a:extLst>
                </a:gridCol>
                <a:gridCol w="673636">
                  <a:extLst>
                    <a:ext uri="{9D8B030D-6E8A-4147-A177-3AD203B41FA5}">
                      <a16:colId xmlns:a16="http://schemas.microsoft.com/office/drawing/2014/main" val="20001"/>
                    </a:ext>
                  </a:extLst>
                </a:gridCol>
                <a:gridCol w="785249">
                  <a:extLst>
                    <a:ext uri="{9D8B030D-6E8A-4147-A177-3AD203B41FA5}">
                      <a16:colId xmlns:a16="http://schemas.microsoft.com/office/drawing/2014/main" val="20002"/>
                    </a:ext>
                  </a:extLst>
                </a:gridCol>
                <a:gridCol w="785249">
                  <a:extLst>
                    <a:ext uri="{9D8B030D-6E8A-4147-A177-3AD203B41FA5}">
                      <a16:colId xmlns:a16="http://schemas.microsoft.com/office/drawing/2014/main" val="20003"/>
                    </a:ext>
                  </a:extLst>
                </a:gridCol>
              </a:tblGrid>
              <a:tr h="245118">
                <a:tc rowSpan="2">
                  <a:txBody>
                    <a:bodyPr/>
                    <a:lstStyle/>
                    <a:p>
                      <a:pPr algn="ctr">
                        <a:lnSpc>
                          <a:spcPct val="115000"/>
                        </a:lnSpc>
                        <a:spcAft>
                          <a:spcPts val="0"/>
                        </a:spcAft>
                      </a:pPr>
                      <a:r>
                        <a:rPr lang="ja-JP" sz="900" dirty="0">
                          <a:effectLst/>
                        </a:rPr>
                        <a:t>車</a:t>
                      </a:r>
                      <a:r>
                        <a:rPr lang="ja-JP" altLang="en-US" sz="900" dirty="0">
                          <a:effectLst/>
                        </a:rPr>
                        <a:t>　</a:t>
                      </a:r>
                      <a:r>
                        <a:rPr lang="ja-JP" sz="900" dirty="0">
                          <a:effectLst/>
                        </a:rPr>
                        <a:t>両</a:t>
                      </a:r>
                      <a:endParaRPr lang="ja-JP" sz="900" b="0" dirty="0">
                        <a:effectLst/>
                        <a:latin typeface="Century"/>
                        <a:ea typeface="ＭＳ 明朝"/>
                        <a:cs typeface="Times New Roman"/>
                      </a:endParaRPr>
                    </a:p>
                  </a:txBody>
                  <a:tcPr marL="63305" marR="6330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3">
                  <a:txBody>
                    <a:bodyPr/>
                    <a:lstStyle/>
                    <a:p>
                      <a:pPr algn="ctr">
                        <a:lnSpc>
                          <a:spcPct val="115000"/>
                        </a:lnSpc>
                        <a:spcAft>
                          <a:spcPts val="0"/>
                        </a:spcAft>
                      </a:pPr>
                      <a:r>
                        <a:rPr lang="ja-JP" altLang="en-US" sz="1000" dirty="0">
                          <a:effectLst/>
                        </a:rPr>
                        <a:t>広域化前（</a:t>
                      </a:r>
                      <a:r>
                        <a:rPr lang="ja-JP" sz="1000" dirty="0">
                          <a:effectLst/>
                        </a:rPr>
                        <a:t>草加</a:t>
                      </a:r>
                      <a:r>
                        <a:rPr lang="ja-JP" altLang="en-US" sz="1000" dirty="0">
                          <a:effectLst/>
                        </a:rPr>
                        <a:t>市</a:t>
                      </a:r>
                      <a:r>
                        <a:rPr lang="ja-JP" sz="1000" dirty="0">
                          <a:effectLst/>
                        </a:rPr>
                        <a:t>消防</a:t>
                      </a:r>
                      <a:r>
                        <a:rPr lang="ja-JP" altLang="en-US" sz="1000" dirty="0">
                          <a:effectLst/>
                        </a:rPr>
                        <a:t>）</a:t>
                      </a:r>
                      <a:endParaRPr lang="ja-JP" sz="1000" b="0" dirty="0">
                        <a:effectLst/>
                        <a:latin typeface="Century"/>
                        <a:ea typeface="ＭＳ 明朝"/>
                        <a:cs typeface="Times New Roman"/>
                      </a:endParaRPr>
                    </a:p>
                  </a:txBody>
                  <a:tcPr marL="63305" marR="6330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63594">
                <a:tc vMerge="1">
                  <a:txBody>
                    <a:bodyPr/>
                    <a:lstStyle/>
                    <a:p>
                      <a:endParaRPr kumimoji="1" lang="ja-JP" altLang="en-US"/>
                    </a:p>
                  </a:txBody>
                  <a:tcPr/>
                </a:tc>
                <a:tc>
                  <a:txBody>
                    <a:bodyPr/>
                    <a:lstStyle/>
                    <a:p>
                      <a:pPr algn="ctr">
                        <a:lnSpc>
                          <a:spcPct val="115000"/>
                        </a:lnSpc>
                        <a:spcAft>
                          <a:spcPts val="0"/>
                        </a:spcAft>
                      </a:pPr>
                      <a:r>
                        <a:rPr lang="ja-JP" sz="800" dirty="0">
                          <a:effectLst/>
                        </a:rPr>
                        <a:t>保有台数</a:t>
                      </a:r>
                      <a:endParaRPr lang="ja-JP" sz="800" b="0" dirty="0">
                        <a:effectLst/>
                        <a:latin typeface="Century"/>
                        <a:ea typeface="ＭＳ 明朝"/>
                        <a:cs typeface="Times New Roman"/>
                      </a:endParaRPr>
                    </a:p>
                  </a:txBody>
                  <a:tcPr marL="63305" marR="63305" marT="0" marB="0" anchor="ctr">
                    <a:solidFill>
                      <a:schemeClr val="accent5">
                        <a:lumMod val="60000"/>
                        <a:lumOff val="40000"/>
                      </a:schemeClr>
                    </a:solidFill>
                  </a:tcPr>
                </a:tc>
                <a:tc>
                  <a:txBody>
                    <a:bodyPr/>
                    <a:lstStyle/>
                    <a:p>
                      <a:pPr algn="ctr">
                        <a:lnSpc>
                          <a:spcPct val="115000"/>
                        </a:lnSpc>
                        <a:spcAft>
                          <a:spcPts val="0"/>
                        </a:spcAft>
                      </a:pPr>
                      <a:r>
                        <a:rPr lang="ja-JP" altLang="en-US" sz="800" dirty="0">
                          <a:effectLst/>
                        </a:rPr>
                        <a:t>初動</a:t>
                      </a:r>
                      <a:r>
                        <a:rPr lang="ja-JP" sz="800" dirty="0">
                          <a:effectLst/>
                        </a:rPr>
                        <a:t>出動台数</a:t>
                      </a:r>
                      <a:endParaRPr lang="ja-JP" sz="800" b="0" dirty="0">
                        <a:effectLst/>
                        <a:latin typeface="Century"/>
                        <a:ea typeface="ＭＳ 明朝"/>
                        <a:cs typeface="Times New Roman"/>
                      </a:endParaRPr>
                    </a:p>
                  </a:txBody>
                  <a:tcPr marL="63305" marR="63305" marT="0" marB="0" anchor="ctr">
                    <a:solidFill>
                      <a:schemeClr val="accent5">
                        <a:lumMod val="60000"/>
                        <a:lumOff val="40000"/>
                      </a:schemeClr>
                    </a:solidFill>
                  </a:tcPr>
                </a:tc>
                <a:tc>
                  <a:txBody>
                    <a:bodyPr/>
                    <a:lstStyle/>
                    <a:p>
                      <a:pPr algn="dist">
                        <a:lnSpc>
                          <a:spcPts val="1100"/>
                        </a:lnSpc>
                        <a:spcAft>
                          <a:spcPts val="0"/>
                        </a:spcAft>
                      </a:pPr>
                      <a:r>
                        <a:rPr lang="ja-JP" sz="800" dirty="0">
                          <a:effectLst/>
                        </a:rPr>
                        <a:t>二次災害</a:t>
                      </a:r>
                    </a:p>
                    <a:p>
                      <a:pPr algn="dist">
                        <a:lnSpc>
                          <a:spcPts val="1100"/>
                        </a:lnSpc>
                        <a:spcAft>
                          <a:spcPts val="0"/>
                        </a:spcAft>
                      </a:pPr>
                      <a:r>
                        <a:rPr lang="ja-JP" sz="800" dirty="0">
                          <a:effectLst/>
                        </a:rPr>
                        <a:t>運用可能部隊</a:t>
                      </a:r>
                      <a:endParaRPr lang="ja-JP" sz="800" b="0" dirty="0">
                        <a:effectLst/>
                        <a:latin typeface="Century"/>
                        <a:ea typeface="ＭＳ 明朝"/>
                        <a:cs typeface="Times New Roman"/>
                      </a:endParaRPr>
                    </a:p>
                  </a:txBody>
                  <a:tcPr marL="63305" marR="63305"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extLst>
                  <a:ext uri="{0D108BD9-81ED-4DB2-BD59-A6C34878D82A}">
                    <a16:rowId xmlns:a16="http://schemas.microsoft.com/office/drawing/2014/main" val="10001"/>
                  </a:ext>
                </a:extLst>
              </a:tr>
              <a:tr h="181298">
                <a:tc>
                  <a:txBody>
                    <a:bodyPr/>
                    <a:lstStyle/>
                    <a:p>
                      <a:pPr algn="dist">
                        <a:lnSpc>
                          <a:spcPct val="115000"/>
                        </a:lnSpc>
                        <a:spcAft>
                          <a:spcPts val="0"/>
                        </a:spcAft>
                      </a:pPr>
                      <a:r>
                        <a:rPr lang="ja-JP" sz="900" dirty="0">
                          <a:solidFill>
                            <a:schemeClr val="tx1"/>
                          </a:solidFill>
                          <a:effectLst/>
                        </a:rPr>
                        <a:t>指揮車</a:t>
                      </a:r>
                      <a:endParaRPr lang="ja-JP" sz="900" b="0" dirty="0">
                        <a:solidFill>
                          <a:schemeClr val="tx1"/>
                        </a:solidFill>
                        <a:effectLst/>
                        <a:latin typeface="Century"/>
                        <a:ea typeface="ＭＳ 明朝"/>
                        <a:cs typeface="Times New Roman"/>
                      </a:endParaRPr>
                    </a:p>
                  </a:txBody>
                  <a:tcPr marL="63305" marR="63305" marT="0" marB="0" anchor="ctr">
                    <a:lnL w="12700" cap="flat" cmpd="sng" algn="ctr">
                      <a:solidFill>
                        <a:schemeClr val="tx1"/>
                      </a:solidFill>
                      <a:prstDash val="solid"/>
                      <a:round/>
                      <a:headEnd type="none" w="med" len="med"/>
                      <a:tailEnd type="none" w="med" len="med"/>
                    </a:lnL>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solidFill>
                            <a:schemeClr val="tx1"/>
                          </a:solidFill>
                          <a:effectLst/>
                        </a:rPr>
                        <a:t>1</a:t>
                      </a:r>
                      <a:endParaRPr lang="ja-JP" sz="1100" b="0" dirty="0">
                        <a:solidFill>
                          <a:schemeClr val="tx1"/>
                        </a:solidFill>
                        <a:effectLst/>
                        <a:latin typeface="Century"/>
                        <a:ea typeface="ＭＳ 明朝"/>
                        <a:cs typeface="Times New Roman"/>
                      </a:endParaRPr>
                    </a:p>
                  </a:txBody>
                  <a:tcPr marL="63305" marR="63305" marT="0" marB="0">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solidFill>
                            <a:schemeClr val="tx1"/>
                          </a:solidFill>
                          <a:effectLst/>
                        </a:rPr>
                        <a:t>1</a:t>
                      </a:r>
                      <a:endParaRPr lang="ja-JP" sz="1100" b="0" dirty="0">
                        <a:solidFill>
                          <a:schemeClr val="tx1"/>
                        </a:solidFill>
                        <a:effectLst/>
                        <a:latin typeface="Century"/>
                        <a:ea typeface="ＭＳ 明朝"/>
                        <a:cs typeface="Times New Roman"/>
                      </a:endParaRPr>
                    </a:p>
                  </a:txBody>
                  <a:tcPr marL="63305" marR="63305" marT="0" marB="0">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solidFill>
                            <a:schemeClr val="tx1"/>
                          </a:solidFill>
                          <a:effectLst/>
                        </a:rPr>
                        <a:t>0</a:t>
                      </a:r>
                      <a:endParaRPr lang="ja-JP" sz="1100" b="0" dirty="0">
                        <a:solidFill>
                          <a:schemeClr val="tx1"/>
                        </a:solidFill>
                        <a:effectLst/>
                        <a:latin typeface="Century"/>
                        <a:ea typeface="ＭＳ 明朝"/>
                        <a:cs typeface="Times New Roman"/>
                      </a:endParaRPr>
                    </a:p>
                  </a:txBody>
                  <a:tcPr marL="63305" marR="63305" marT="0" marB="0">
                    <a:lnR w="12700" cap="flat" cmpd="sng" algn="ctr">
                      <a:solidFill>
                        <a:schemeClr val="tx1"/>
                      </a:solidFill>
                      <a:prstDash val="solid"/>
                      <a:round/>
                      <a:headEnd type="none" w="med" len="med"/>
                      <a:tailEnd type="none" w="med" len="med"/>
                    </a:lnR>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1298">
                <a:tc>
                  <a:txBody>
                    <a:bodyPr/>
                    <a:lstStyle/>
                    <a:p>
                      <a:pPr algn="dist">
                        <a:lnSpc>
                          <a:spcPct val="115000"/>
                        </a:lnSpc>
                        <a:spcAft>
                          <a:spcPts val="0"/>
                        </a:spcAft>
                      </a:pPr>
                      <a:r>
                        <a:rPr lang="ja-JP" sz="900" dirty="0">
                          <a:solidFill>
                            <a:schemeClr val="tx1"/>
                          </a:solidFill>
                          <a:effectLst/>
                        </a:rPr>
                        <a:t>ポンプ車</a:t>
                      </a:r>
                      <a:endParaRPr lang="ja-JP" sz="900" b="0" dirty="0">
                        <a:solidFill>
                          <a:schemeClr val="tx1"/>
                        </a:solidFill>
                        <a:effectLst/>
                        <a:latin typeface="Century"/>
                        <a:ea typeface="ＭＳ 明朝"/>
                        <a:cs typeface="Times New Roman"/>
                      </a:endParaRPr>
                    </a:p>
                  </a:txBody>
                  <a:tcPr marL="63305" marR="63305" marT="0" marB="0" anchor="ctr">
                    <a:lnL w="12700" cap="flat" cmpd="sng" algn="ctr">
                      <a:solidFill>
                        <a:schemeClr val="tx1"/>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solidFill>
                            <a:schemeClr val="tx1"/>
                          </a:solidFill>
                          <a:effectLst/>
                        </a:rPr>
                        <a:t>8</a:t>
                      </a:r>
                      <a:endParaRPr lang="ja-JP" sz="1100" b="0" dirty="0">
                        <a:solidFill>
                          <a:schemeClr val="tx1"/>
                        </a:solidFill>
                        <a:effectLst/>
                        <a:latin typeface="Century"/>
                        <a:ea typeface="ＭＳ 明朝"/>
                        <a:cs typeface="Times New Roman"/>
                      </a:endParaRPr>
                    </a:p>
                  </a:txBody>
                  <a:tcPr marL="63305" marR="63305" marT="0" marB="0">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solidFill>
                            <a:schemeClr val="tx1"/>
                          </a:solidFill>
                          <a:effectLst/>
                        </a:rPr>
                        <a:t>7</a:t>
                      </a:r>
                      <a:endParaRPr lang="ja-JP" sz="1100" b="0" dirty="0">
                        <a:solidFill>
                          <a:schemeClr val="tx1"/>
                        </a:solidFill>
                        <a:effectLst/>
                        <a:latin typeface="Century"/>
                        <a:ea typeface="ＭＳ 明朝"/>
                        <a:cs typeface="Times New Roman"/>
                      </a:endParaRPr>
                    </a:p>
                  </a:txBody>
                  <a:tcPr marL="63305" marR="63305" marT="0" marB="0">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solidFill>
                            <a:schemeClr val="tx1"/>
                          </a:solidFill>
                          <a:effectLst/>
                        </a:rPr>
                        <a:t>1</a:t>
                      </a:r>
                      <a:endParaRPr lang="ja-JP" sz="1100" b="0" dirty="0">
                        <a:solidFill>
                          <a:schemeClr val="tx1"/>
                        </a:solidFill>
                        <a:effectLst/>
                        <a:latin typeface="Century"/>
                        <a:ea typeface="ＭＳ 明朝"/>
                        <a:cs typeface="Times New Roman"/>
                      </a:endParaRPr>
                    </a:p>
                  </a:txBody>
                  <a:tcPr marL="63305" marR="63305" marT="0" marB="0">
                    <a:lnR w="1270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1298">
                <a:tc>
                  <a:txBody>
                    <a:bodyPr/>
                    <a:lstStyle/>
                    <a:p>
                      <a:pPr algn="dist">
                        <a:lnSpc>
                          <a:spcPct val="115000"/>
                        </a:lnSpc>
                        <a:spcAft>
                          <a:spcPts val="0"/>
                        </a:spcAft>
                      </a:pPr>
                      <a:r>
                        <a:rPr lang="ja-JP" sz="900" dirty="0">
                          <a:solidFill>
                            <a:schemeClr val="tx1"/>
                          </a:solidFill>
                          <a:effectLst/>
                        </a:rPr>
                        <a:t>救助工作車</a:t>
                      </a:r>
                      <a:endParaRPr lang="ja-JP" sz="900" b="0" dirty="0">
                        <a:solidFill>
                          <a:schemeClr val="tx1"/>
                        </a:solidFill>
                        <a:effectLst/>
                        <a:latin typeface="Century"/>
                        <a:ea typeface="ＭＳ 明朝"/>
                        <a:cs typeface="Times New Roman"/>
                      </a:endParaRPr>
                    </a:p>
                  </a:txBody>
                  <a:tcPr marL="63305" marR="63305" marT="0" marB="0" anchor="ctr">
                    <a:lnL w="12700" cap="flat" cmpd="sng" algn="ctr">
                      <a:solidFill>
                        <a:schemeClr val="tx1"/>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solidFill>
                            <a:schemeClr val="tx1"/>
                          </a:solidFill>
                          <a:effectLst/>
                        </a:rPr>
                        <a:t>1</a:t>
                      </a:r>
                      <a:endParaRPr lang="ja-JP" sz="1100" b="0" dirty="0">
                        <a:solidFill>
                          <a:schemeClr val="tx1"/>
                        </a:solidFill>
                        <a:effectLst/>
                        <a:latin typeface="Century"/>
                        <a:ea typeface="ＭＳ 明朝"/>
                        <a:cs typeface="Times New Roman"/>
                      </a:endParaRPr>
                    </a:p>
                  </a:txBody>
                  <a:tcPr marL="63305" marR="63305" marT="0" marB="0">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solidFill>
                            <a:schemeClr val="tx1"/>
                          </a:solidFill>
                          <a:effectLst/>
                        </a:rPr>
                        <a:t>1</a:t>
                      </a:r>
                      <a:endParaRPr lang="ja-JP" sz="1100" b="0" dirty="0">
                        <a:solidFill>
                          <a:schemeClr val="tx1"/>
                        </a:solidFill>
                        <a:effectLst/>
                        <a:latin typeface="Century"/>
                        <a:ea typeface="ＭＳ 明朝"/>
                        <a:cs typeface="Times New Roman"/>
                      </a:endParaRPr>
                    </a:p>
                  </a:txBody>
                  <a:tcPr marL="63305" marR="63305" marT="0" marB="0">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solidFill>
                            <a:schemeClr val="tx1"/>
                          </a:solidFill>
                          <a:effectLst/>
                        </a:rPr>
                        <a:t>0</a:t>
                      </a:r>
                      <a:endParaRPr lang="ja-JP" sz="1100" b="0" dirty="0">
                        <a:solidFill>
                          <a:schemeClr val="tx1"/>
                        </a:solidFill>
                        <a:effectLst/>
                        <a:latin typeface="Century"/>
                        <a:ea typeface="ＭＳ 明朝"/>
                        <a:cs typeface="Times New Roman"/>
                      </a:endParaRPr>
                    </a:p>
                  </a:txBody>
                  <a:tcPr marL="63305" marR="63305" marT="0" marB="0">
                    <a:lnR w="1270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1298">
                <a:tc>
                  <a:txBody>
                    <a:bodyPr/>
                    <a:lstStyle/>
                    <a:p>
                      <a:pPr algn="dist">
                        <a:lnSpc>
                          <a:spcPct val="115000"/>
                        </a:lnSpc>
                        <a:spcAft>
                          <a:spcPts val="0"/>
                        </a:spcAft>
                      </a:pPr>
                      <a:r>
                        <a:rPr lang="ja-JP" sz="900" dirty="0">
                          <a:solidFill>
                            <a:schemeClr val="tx1"/>
                          </a:solidFill>
                          <a:effectLst/>
                        </a:rPr>
                        <a:t>はしご車</a:t>
                      </a:r>
                      <a:endParaRPr lang="ja-JP" sz="900" b="0" dirty="0">
                        <a:solidFill>
                          <a:schemeClr val="tx1"/>
                        </a:solidFill>
                        <a:effectLst/>
                        <a:latin typeface="Century"/>
                        <a:ea typeface="ＭＳ 明朝"/>
                        <a:cs typeface="Times New Roman"/>
                      </a:endParaRPr>
                    </a:p>
                  </a:txBody>
                  <a:tcPr marL="63305" marR="63305" marT="0" marB="0" anchor="ctr">
                    <a:lnL w="12700" cap="flat" cmpd="sng" algn="ctr">
                      <a:solidFill>
                        <a:schemeClr val="tx1"/>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a:solidFill>
                            <a:schemeClr val="tx1"/>
                          </a:solidFill>
                          <a:effectLst/>
                        </a:rPr>
                        <a:t>1</a:t>
                      </a:r>
                      <a:endParaRPr lang="ja-JP" sz="1100" b="0">
                        <a:solidFill>
                          <a:schemeClr val="tx1"/>
                        </a:solidFill>
                        <a:effectLst/>
                        <a:latin typeface="Century"/>
                        <a:ea typeface="ＭＳ 明朝"/>
                        <a:cs typeface="Times New Roman"/>
                      </a:endParaRPr>
                    </a:p>
                  </a:txBody>
                  <a:tcPr marL="63305" marR="63305" marT="0" marB="0">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solidFill>
                            <a:schemeClr val="tx1"/>
                          </a:solidFill>
                          <a:effectLst/>
                        </a:rPr>
                        <a:t>1</a:t>
                      </a:r>
                      <a:endParaRPr lang="ja-JP" sz="1100" b="0" dirty="0">
                        <a:solidFill>
                          <a:schemeClr val="tx1"/>
                        </a:solidFill>
                        <a:effectLst/>
                        <a:latin typeface="Century"/>
                        <a:ea typeface="ＭＳ 明朝"/>
                        <a:cs typeface="Times New Roman"/>
                      </a:endParaRPr>
                    </a:p>
                  </a:txBody>
                  <a:tcPr marL="63305" marR="63305" marT="0" marB="0">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solidFill>
                            <a:schemeClr val="tx1"/>
                          </a:solidFill>
                          <a:effectLst/>
                        </a:rPr>
                        <a:t>0</a:t>
                      </a:r>
                      <a:endParaRPr lang="ja-JP" sz="1100" b="0" dirty="0">
                        <a:solidFill>
                          <a:schemeClr val="tx1"/>
                        </a:solidFill>
                        <a:effectLst/>
                        <a:latin typeface="Century"/>
                        <a:ea typeface="ＭＳ 明朝"/>
                        <a:cs typeface="Times New Roman"/>
                      </a:endParaRPr>
                    </a:p>
                  </a:txBody>
                  <a:tcPr marL="63305" marR="63305" marT="0" marB="0">
                    <a:lnR w="1270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81298">
                <a:tc>
                  <a:txBody>
                    <a:bodyPr/>
                    <a:lstStyle/>
                    <a:p>
                      <a:pPr algn="dist">
                        <a:lnSpc>
                          <a:spcPct val="115000"/>
                        </a:lnSpc>
                        <a:spcAft>
                          <a:spcPts val="0"/>
                        </a:spcAft>
                      </a:pPr>
                      <a:r>
                        <a:rPr lang="ja-JP" sz="900" dirty="0">
                          <a:solidFill>
                            <a:schemeClr val="tx1"/>
                          </a:solidFill>
                          <a:effectLst/>
                        </a:rPr>
                        <a:t>救急車</a:t>
                      </a:r>
                      <a:endParaRPr lang="ja-JP" sz="900" b="0" dirty="0">
                        <a:solidFill>
                          <a:schemeClr val="tx1"/>
                        </a:solidFill>
                        <a:effectLst/>
                        <a:latin typeface="Century"/>
                        <a:ea typeface="ＭＳ 明朝"/>
                        <a:cs typeface="Times New Roman"/>
                      </a:endParaRPr>
                    </a:p>
                  </a:txBody>
                  <a:tcPr marL="63305" marR="63305" marT="0" marB="0" anchor="ctr">
                    <a:lnL w="12700" cap="flat" cmpd="sng" algn="ctr">
                      <a:solidFill>
                        <a:schemeClr val="tx1"/>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a:solidFill>
                            <a:schemeClr val="tx1"/>
                          </a:solidFill>
                          <a:effectLst/>
                        </a:rPr>
                        <a:t>7</a:t>
                      </a:r>
                      <a:endParaRPr lang="ja-JP" sz="1100" b="0">
                        <a:solidFill>
                          <a:schemeClr val="tx1"/>
                        </a:solidFill>
                        <a:effectLst/>
                        <a:latin typeface="Century"/>
                        <a:ea typeface="ＭＳ 明朝"/>
                        <a:cs typeface="Times New Roman"/>
                      </a:endParaRPr>
                    </a:p>
                  </a:txBody>
                  <a:tcPr marL="63305" marR="63305" marT="0" marB="0">
                    <a:lnT w="952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solidFill>
                            <a:schemeClr val="tx1"/>
                          </a:solidFill>
                          <a:effectLst/>
                        </a:rPr>
                        <a:t>1</a:t>
                      </a:r>
                      <a:endParaRPr lang="ja-JP" sz="1100" b="0" dirty="0">
                        <a:solidFill>
                          <a:schemeClr val="tx1"/>
                        </a:solidFill>
                        <a:effectLst/>
                        <a:latin typeface="Century"/>
                        <a:ea typeface="ＭＳ 明朝"/>
                        <a:cs typeface="Times New Roman"/>
                      </a:endParaRPr>
                    </a:p>
                  </a:txBody>
                  <a:tcPr marL="63305" marR="63305" marT="0" marB="0">
                    <a:lnT w="952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solidFill>
                            <a:schemeClr val="tx1"/>
                          </a:solidFill>
                          <a:effectLst/>
                        </a:rPr>
                        <a:t>5</a:t>
                      </a:r>
                      <a:endParaRPr lang="ja-JP" sz="1100" b="0" dirty="0">
                        <a:solidFill>
                          <a:schemeClr val="tx1"/>
                        </a:solidFill>
                        <a:effectLst/>
                        <a:latin typeface="Century"/>
                        <a:ea typeface="ＭＳ 明朝"/>
                        <a:cs typeface="Times New Roman"/>
                      </a:endParaRPr>
                    </a:p>
                  </a:txBody>
                  <a:tcPr marL="63305" marR="63305" marT="0" marB="0">
                    <a:lnR w="1270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53" name="表 52">
            <a:extLst>
              <a:ext uri="{FF2B5EF4-FFF2-40B4-BE49-F238E27FC236}">
                <a16:creationId xmlns:a16="http://schemas.microsoft.com/office/drawing/2014/main" id="{5E1F6FB7-327F-437A-B588-B5B60D2B2188}"/>
              </a:ext>
            </a:extLst>
          </p:cNvPr>
          <p:cNvGraphicFramePr>
            <a:graphicFrameLocks noGrp="1"/>
          </p:cNvGraphicFramePr>
          <p:nvPr>
            <p:extLst/>
          </p:nvPr>
        </p:nvGraphicFramePr>
        <p:xfrm>
          <a:off x="4314256" y="5096971"/>
          <a:ext cx="2244134" cy="1423198"/>
        </p:xfrm>
        <a:graphic>
          <a:graphicData uri="http://schemas.openxmlformats.org/drawingml/2006/table">
            <a:tbl>
              <a:tblPr firstRow="1" firstCol="1" bandRow="1">
                <a:tableStyleId>{5C22544A-7EE6-4342-B048-85BDC9FD1C3A}</a:tableStyleId>
              </a:tblPr>
              <a:tblGrid>
                <a:gridCol w="673636">
                  <a:extLst>
                    <a:ext uri="{9D8B030D-6E8A-4147-A177-3AD203B41FA5}">
                      <a16:colId xmlns:a16="http://schemas.microsoft.com/office/drawing/2014/main" val="20007"/>
                    </a:ext>
                  </a:extLst>
                </a:gridCol>
                <a:gridCol w="785249">
                  <a:extLst>
                    <a:ext uri="{9D8B030D-6E8A-4147-A177-3AD203B41FA5}">
                      <a16:colId xmlns:a16="http://schemas.microsoft.com/office/drawing/2014/main" val="20008"/>
                    </a:ext>
                  </a:extLst>
                </a:gridCol>
                <a:gridCol w="785249">
                  <a:extLst>
                    <a:ext uri="{9D8B030D-6E8A-4147-A177-3AD203B41FA5}">
                      <a16:colId xmlns:a16="http://schemas.microsoft.com/office/drawing/2014/main" val="20009"/>
                    </a:ext>
                  </a:extLst>
                </a:gridCol>
              </a:tblGrid>
              <a:tr h="245118">
                <a:tc gridSpan="3">
                  <a:txBody>
                    <a:bodyPr/>
                    <a:lstStyle/>
                    <a:p>
                      <a:pPr algn="ctr">
                        <a:lnSpc>
                          <a:spcPct val="115000"/>
                        </a:lnSpc>
                        <a:spcAft>
                          <a:spcPts val="0"/>
                        </a:spcAft>
                      </a:pPr>
                      <a:r>
                        <a:rPr lang="ja-JP" altLang="en-US" sz="1000" dirty="0">
                          <a:effectLst/>
                        </a:rPr>
                        <a:t>広域化後（</a:t>
                      </a:r>
                      <a:r>
                        <a:rPr lang="ja-JP" sz="1000" dirty="0">
                          <a:effectLst/>
                        </a:rPr>
                        <a:t>草加八潮消防局</a:t>
                      </a:r>
                      <a:r>
                        <a:rPr lang="ja-JP" altLang="en-US" sz="1000" dirty="0">
                          <a:effectLst/>
                        </a:rPr>
                        <a:t>）</a:t>
                      </a:r>
                      <a:endParaRPr lang="ja-JP" sz="1000" b="0" dirty="0">
                        <a:effectLst/>
                        <a:latin typeface="Century"/>
                        <a:ea typeface="ＭＳ 明朝"/>
                        <a:cs typeface="Times New Roman"/>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63594">
                <a:tc>
                  <a:txBody>
                    <a:bodyPr/>
                    <a:lstStyle/>
                    <a:p>
                      <a:pPr algn="ctr">
                        <a:lnSpc>
                          <a:spcPct val="115000"/>
                        </a:lnSpc>
                        <a:spcAft>
                          <a:spcPts val="0"/>
                        </a:spcAft>
                      </a:pPr>
                      <a:r>
                        <a:rPr lang="ja-JP" sz="800" b="0" dirty="0">
                          <a:solidFill>
                            <a:schemeClr val="tx1"/>
                          </a:solidFill>
                          <a:effectLst/>
                        </a:rPr>
                        <a:t>保有台数</a:t>
                      </a:r>
                      <a:endParaRPr lang="ja-JP" sz="800" b="0" dirty="0">
                        <a:solidFill>
                          <a:schemeClr val="tx1"/>
                        </a:solidFill>
                        <a:effectLst/>
                        <a:latin typeface="Century"/>
                        <a:ea typeface="ＭＳ 明朝"/>
                        <a:cs typeface="Times New Roman"/>
                      </a:endParaRPr>
                    </a:p>
                  </a:txBody>
                  <a:tcPr marL="63305" marR="63305" marT="0" marB="0" anchor="ctr">
                    <a:lnL w="12700" cap="flat" cmpd="sng" algn="ctr">
                      <a:solidFill>
                        <a:schemeClr val="tx1"/>
                      </a:solidFill>
                      <a:prstDash val="solid"/>
                      <a:round/>
                      <a:headEnd type="none" w="med" len="med"/>
                      <a:tailEnd type="none" w="med" len="med"/>
                    </a:lnL>
                    <a:solidFill>
                      <a:schemeClr val="accent5">
                        <a:lumMod val="60000"/>
                        <a:lumOff val="40000"/>
                      </a:schemeClr>
                    </a:solidFill>
                  </a:tcPr>
                </a:tc>
                <a:tc>
                  <a:txBody>
                    <a:bodyPr/>
                    <a:lstStyle/>
                    <a:p>
                      <a:pPr algn="ctr">
                        <a:lnSpc>
                          <a:spcPct val="115000"/>
                        </a:lnSpc>
                        <a:spcAft>
                          <a:spcPts val="0"/>
                        </a:spcAft>
                      </a:pPr>
                      <a:r>
                        <a:rPr lang="ja-JP" altLang="en-US" sz="800" dirty="0">
                          <a:effectLst/>
                        </a:rPr>
                        <a:t>初動</a:t>
                      </a:r>
                      <a:r>
                        <a:rPr lang="ja-JP" sz="800" dirty="0">
                          <a:effectLst/>
                        </a:rPr>
                        <a:t>出動台数</a:t>
                      </a:r>
                      <a:endParaRPr lang="ja-JP" sz="800" b="0" dirty="0">
                        <a:effectLst/>
                        <a:latin typeface="Century"/>
                        <a:ea typeface="ＭＳ 明朝"/>
                        <a:cs typeface="Times New Roman"/>
                      </a:endParaRPr>
                    </a:p>
                  </a:txBody>
                  <a:tcPr marL="63305" marR="63305" marT="0" marB="0" anchor="ctr">
                    <a:solidFill>
                      <a:schemeClr val="accent5">
                        <a:lumMod val="60000"/>
                        <a:lumOff val="40000"/>
                      </a:schemeClr>
                    </a:solidFill>
                  </a:tcPr>
                </a:tc>
                <a:tc>
                  <a:txBody>
                    <a:bodyPr/>
                    <a:lstStyle/>
                    <a:p>
                      <a:pPr algn="dist">
                        <a:lnSpc>
                          <a:spcPts val="1100"/>
                        </a:lnSpc>
                        <a:spcAft>
                          <a:spcPts val="0"/>
                        </a:spcAft>
                      </a:pPr>
                      <a:r>
                        <a:rPr lang="ja-JP" sz="800" dirty="0">
                          <a:effectLst/>
                        </a:rPr>
                        <a:t>二次災害</a:t>
                      </a:r>
                    </a:p>
                    <a:p>
                      <a:pPr algn="dist">
                        <a:lnSpc>
                          <a:spcPts val="1100"/>
                        </a:lnSpc>
                        <a:spcAft>
                          <a:spcPts val="0"/>
                        </a:spcAft>
                      </a:pPr>
                      <a:r>
                        <a:rPr lang="ja-JP" sz="800" dirty="0">
                          <a:effectLst/>
                        </a:rPr>
                        <a:t>運用可能部隊</a:t>
                      </a:r>
                      <a:endParaRPr lang="ja-JP" sz="800" b="0" dirty="0">
                        <a:effectLst/>
                        <a:latin typeface="Century"/>
                        <a:ea typeface="ＭＳ 明朝"/>
                        <a:cs typeface="Times New Roman"/>
                      </a:endParaRPr>
                    </a:p>
                  </a:txBody>
                  <a:tcPr marL="63305" marR="63305"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extLst>
                  <a:ext uri="{0D108BD9-81ED-4DB2-BD59-A6C34878D82A}">
                    <a16:rowId xmlns:a16="http://schemas.microsoft.com/office/drawing/2014/main" val="10001"/>
                  </a:ext>
                </a:extLst>
              </a:tr>
              <a:tr h="181298">
                <a:tc>
                  <a:txBody>
                    <a:bodyPr/>
                    <a:lstStyle/>
                    <a:p>
                      <a:pPr algn="ctr">
                        <a:lnSpc>
                          <a:spcPct val="115000"/>
                        </a:lnSpc>
                        <a:spcAft>
                          <a:spcPts val="0"/>
                        </a:spcAft>
                      </a:pPr>
                      <a:r>
                        <a:rPr lang="en-US" sz="1100" b="0" dirty="0">
                          <a:solidFill>
                            <a:schemeClr val="tx1"/>
                          </a:solidFill>
                          <a:effectLst/>
                        </a:rPr>
                        <a:t>2</a:t>
                      </a:r>
                      <a:endParaRPr lang="ja-JP" sz="1100" b="0" dirty="0">
                        <a:solidFill>
                          <a:schemeClr val="tx1"/>
                        </a:solidFill>
                        <a:effectLst/>
                        <a:latin typeface="Century"/>
                        <a:ea typeface="ＭＳ 明朝"/>
                        <a:cs typeface="Times New Roman"/>
                      </a:endParaRPr>
                    </a:p>
                  </a:txBody>
                  <a:tcPr marL="63305" marR="63305" marT="0" marB="0">
                    <a:lnL w="12700" cap="flat" cmpd="sng" algn="ctr">
                      <a:solidFill>
                        <a:schemeClr val="tx1"/>
                      </a:solidFill>
                      <a:prstDash val="solid"/>
                      <a:round/>
                      <a:headEnd type="none" w="med" len="med"/>
                      <a:tailEnd type="none" w="med" len="med"/>
                    </a:lnL>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effectLst/>
                        </a:rPr>
                        <a:t>1</a:t>
                      </a:r>
                      <a:endParaRPr lang="ja-JP" sz="1100" b="0" dirty="0">
                        <a:effectLst/>
                        <a:latin typeface="Century"/>
                        <a:ea typeface="ＭＳ 明朝"/>
                        <a:cs typeface="Times New Roman"/>
                      </a:endParaRPr>
                    </a:p>
                  </a:txBody>
                  <a:tcPr marL="63305" marR="63305" marT="0" marB="0">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effectLst/>
                        </a:rPr>
                        <a:t>1</a:t>
                      </a:r>
                      <a:endParaRPr lang="ja-JP" sz="1100" b="0" dirty="0">
                        <a:effectLst/>
                        <a:latin typeface="Century"/>
                        <a:ea typeface="ＭＳ 明朝"/>
                        <a:cs typeface="Times New Roman"/>
                      </a:endParaRPr>
                    </a:p>
                  </a:txBody>
                  <a:tcPr marL="63305" marR="63305" marT="0" marB="0">
                    <a:lnR w="12700" cap="flat" cmpd="sng" algn="ctr">
                      <a:solidFill>
                        <a:schemeClr val="tx1"/>
                      </a:solidFill>
                      <a:prstDash val="solid"/>
                      <a:round/>
                      <a:headEnd type="none" w="med" len="med"/>
                      <a:tailEnd type="none" w="med" len="med"/>
                    </a:lnR>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1298">
                <a:tc>
                  <a:txBody>
                    <a:bodyPr/>
                    <a:lstStyle/>
                    <a:p>
                      <a:pPr algn="ctr">
                        <a:lnSpc>
                          <a:spcPct val="115000"/>
                        </a:lnSpc>
                        <a:spcAft>
                          <a:spcPts val="0"/>
                        </a:spcAft>
                      </a:pPr>
                      <a:r>
                        <a:rPr lang="en-US" sz="1100" b="0" dirty="0">
                          <a:solidFill>
                            <a:schemeClr val="tx1"/>
                          </a:solidFill>
                          <a:effectLst/>
                        </a:rPr>
                        <a:t>12</a:t>
                      </a:r>
                      <a:endParaRPr lang="ja-JP" sz="1100" b="0" dirty="0">
                        <a:solidFill>
                          <a:schemeClr val="tx1"/>
                        </a:solidFill>
                        <a:effectLst/>
                        <a:latin typeface="Century"/>
                        <a:ea typeface="ＭＳ 明朝"/>
                        <a:cs typeface="Times New Roman"/>
                      </a:endParaRPr>
                    </a:p>
                  </a:txBody>
                  <a:tcPr marL="63305" marR="63305" marT="0" marB="0">
                    <a:lnL w="12700" cap="flat" cmpd="sng" algn="ctr">
                      <a:solidFill>
                        <a:schemeClr val="tx1"/>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effectLst/>
                        </a:rPr>
                        <a:t>7</a:t>
                      </a:r>
                      <a:endParaRPr lang="ja-JP" sz="1100" b="0" dirty="0">
                        <a:effectLst/>
                        <a:latin typeface="Century"/>
                        <a:ea typeface="ＭＳ 明朝"/>
                        <a:cs typeface="Times New Roman"/>
                      </a:endParaRPr>
                    </a:p>
                  </a:txBody>
                  <a:tcPr marL="63305" marR="63305" marT="0" marB="0">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a:effectLst/>
                        </a:rPr>
                        <a:t>4</a:t>
                      </a:r>
                      <a:endParaRPr lang="ja-JP" sz="1100" b="0">
                        <a:effectLst/>
                        <a:latin typeface="Century"/>
                        <a:ea typeface="ＭＳ 明朝"/>
                        <a:cs typeface="Times New Roman"/>
                      </a:endParaRPr>
                    </a:p>
                  </a:txBody>
                  <a:tcPr marL="63305" marR="63305" marT="0" marB="0">
                    <a:lnR w="1270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1298">
                <a:tc>
                  <a:txBody>
                    <a:bodyPr/>
                    <a:lstStyle/>
                    <a:p>
                      <a:pPr algn="ctr">
                        <a:lnSpc>
                          <a:spcPct val="115000"/>
                        </a:lnSpc>
                        <a:spcAft>
                          <a:spcPts val="0"/>
                        </a:spcAft>
                      </a:pPr>
                      <a:r>
                        <a:rPr lang="en-US" sz="1100" b="0" dirty="0">
                          <a:solidFill>
                            <a:schemeClr val="tx1"/>
                          </a:solidFill>
                          <a:effectLst/>
                        </a:rPr>
                        <a:t>2</a:t>
                      </a:r>
                      <a:endParaRPr lang="ja-JP" sz="1100" b="0" dirty="0">
                        <a:solidFill>
                          <a:schemeClr val="tx1"/>
                        </a:solidFill>
                        <a:effectLst/>
                        <a:latin typeface="Century"/>
                        <a:ea typeface="ＭＳ 明朝"/>
                        <a:cs typeface="Times New Roman"/>
                      </a:endParaRPr>
                    </a:p>
                  </a:txBody>
                  <a:tcPr marL="63305" marR="63305" marT="0" marB="0">
                    <a:lnL w="12700" cap="flat" cmpd="sng" algn="ctr">
                      <a:solidFill>
                        <a:schemeClr val="tx1"/>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effectLst/>
                        </a:rPr>
                        <a:t>1</a:t>
                      </a:r>
                      <a:endParaRPr lang="ja-JP" sz="1100" b="0" dirty="0">
                        <a:effectLst/>
                        <a:latin typeface="Century"/>
                        <a:ea typeface="ＭＳ 明朝"/>
                        <a:cs typeface="Times New Roman"/>
                      </a:endParaRPr>
                    </a:p>
                  </a:txBody>
                  <a:tcPr marL="63305" marR="63305" marT="0" marB="0">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effectLst/>
                        </a:rPr>
                        <a:t>1</a:t>
                      </a:r>
                      <a:endParaRPr lang="ja-JP" sz="1100" b="0" dirty="0">
                        <a:effectLst/>
                        <a:latin typeface="Century"/>
                        <a:ea typeface="ＭＳ 明朝"/>
                        <a:cs typeface="Times New Roman"/>
                      </a:endParaRPr>
                    </a:p>
                  </a:txBody>
                  <a:tcPr marL="63305" marR="63305" marT="0" marB="0">
                    <a:lnR w="1270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1298">
                <a:tc>
                  <a:txBody>
                    <a:bodyPr/>
                    <a:lstStyle/>
                    <a:p>
                      <a:pPr algn="ctr">
                        <a:lnSpc>
                          <a:spcPct val="115000"/>
                        </a:lnSpc>
                        <a:spcAft>
                          <a:spcPts val="0"/>
                        </a:spcAft>
                      </a:pPr>
                      <a:r>
                        <a:rPr lang="en-US" sz="1100" b="0" dirty="0">
                          <a:solidFill>
                            <a:schemeClr val="tx1"/>
                          </a:solidFill>
                          <a:effectLst/>
                        </a:rPr>
                        <a:t>2</a:t>
                      </a:r>
                      <a:endParaRPr lang="ja-JP" sz="1100" b="0" dirty="0">
                        <a:solidFill>
                          <a:schemeClr val="tx1"/>
                        </a:solidFill>
                        <a:effectLst/>
                        <a:latin typeface="Century"/>
                        <a:ea typeface="ＭＳ 明朝"/>
                        <a:cs typeface="Times New Roman"/>
                      </a:endParaRPr>
                    </a:p>
                  </a:txBody>
                  <a:tcPr marL="63305" marR="63305" marT="0" marB="0">
                    <a:lnL w="12700" cap="flat" cmpd="sng" algn="ctr">
                      <a:solidFill>
                        <a:schemeClr val="tx1"/>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effectLst/>
                        </a:rPr>
                        <a:t>1</a:t>
                      </a:r>
                      <a:endParaRPr lang="ja-JP" sz="1100" b="0" dirty="0">
                        <a:effectLst/>
                        <a:latin typeface="Century"/>
                        <a:ea typeface="ＭＳ 明朝"/>
                        <a:cs typeface="Times New Roman"/>
                      </a:endParaRPr>
                    </a:p>
                  </a:txBody>
                  <a:tcPr marL="63305" marR="63305" marT="0" marB="0">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effectLst/>
                        </a:rPr>
                        <a:t>1</a:t>
                      </a:r>
                      <a:endParaRPr lang="ja-JP" sz="1100" b="0" dirty="0">
                        <a:effectLst/>
                        <a:latin typeface="Century"/>
                        <a:ea typeface="ＭＳ 明朝"/>
                        <a:cs typeface="Times New Roman"/>
                      </a:endParaRPr>
                    </a:p>
                  </a:txBody>
                  <a:tcPr marL="63305" marR="63305" marT="0" marB="0">
                    <a:lnR w="1270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81298">
                <a:tc>
                  <a:txBody>
                    <a:bodyPr/>
                    <a:lstStyle/>
                    <a:p>
                      <a:pPr algn="ctr">
                        <a:lnSpc>
                          <a:spcPct val="115000"/>
                        </a:lnSpc>
                        <a:spcAft>
                          <a:spcPts val="0"/>
                        </a:spcAft>
                      </a:pPr>
                      <a:r>
                        <a:rPr lang="en-US" sz="1100" b="0" dirty="0">
                          <a:solidFill>
                            <a:schemeClr val="tx1"/>
                          </a:solidFill>
                          <a:effectLst/>
                        </a:rPr>
                        <a:t>10</a:t>
                      </a:r>
                      <a:endParaRPr lang="ja-JP" sz="1100" b="0" dirty="0">
                        <a:solidFill>
                          <a:schemeClr val="tx1"/>
                        </a:solidFill>
                        <a:effectLst/>
                        <a:latin typeface="Century"/>
                        <a:ea typeface="ＭＳ 明朝"/>
                        <a:cs typeface="Times New Roman"/>
                      </a:endParaRPr>
                    </a:p>
                  </a:txBody>
                  <a:tcPr marL="63305" marR="63305" marT="0" marB="0">
                    <a:lnL w="12700" cap="flat" cmpd="sng" algn="ctr">
                      <a:solidFill>
                        <a:schemeClr val="tx1"/>
                      </a:solidFill>
                      <a:prstDash val="solid"/>
                      <a:round/>
                      <a:headEnd type="none" w="med" len="med"/>
                      <a:tailEnd type="none" w="med" len="med"/>
                    </a:lnL>
                    <a:lnT w="952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effectLst/>
                        </a:rPr>
                        <a:t>1</a:t>
                      </a:r>
                      <a:endParaRPr lang="ja-JP" sz="1100" b="0" dirty="0">
                        <a:effectLst/>
                        <a:latin typeface="Century"/>
                        <a:ea typeface="ＭＳ 明朝"/>
                        <a:cs typeface="Times New Roman"/>
                      </a:endParaRPr>
                    </a:p>
                  </a:txBody>
                  <a:tcPr marL="63305" marR="63305" marT="0" marB="0">
                    <a:lnT w="952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100" dirty="0">
                          <a:effectLst/>
                        </a:rPr>
                        <a:t>8</a:t>
                      </a:r>
                      <a:endParaRPr lang="ja-JP" sz="1100" b="0" dirty="0">
                        <a:effectLst/>
                        <a:latin typeface="Century"/>
                        <a:ea typeface="ＭＳ 明朝"/>
                        <a:cs typeface="Times New Roman"/>
                      </a:endParaRPr>
                    </a:p>
                  </a:txBody>
                  <a:tcPr marL="63305" marR="63305" marT="0" marB="0">
                    <a:lnR w="1270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2" name="矢印: 右 1">
            <a:extLst>
              <a:ext uri="{FF2B5EF4-FFF2-40B4-BE49-F238E27FC236}">
                <a16:creationId xmlns:a16="http://schemas.microsoft.com/office/drawing/2014/main" id="{BFE627F5-7740-45D9-8BB3-13C2F8D5E92C}"/>
              </a:ext>
            </a:extLst>
          </p:cNvPr>
          <p:cNvSpPr/>
          <p:nvPr/>
        </p:nvSpPr>
        <p:spPr>
          <a:xfrm>
            <a:off x="4093585" y="5234140"/>
            <a:ext cx="199072" cy="1079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a:solidFill>
                <a:prstClr val="white"/>
              </a:solidFill>
              <a:latin typeface="Calibri" panose="020F0502020204030204"/>
              <a:ea typeface="游ゴシック" panose="020B0400000000000000" pitchFamily="50" charset="-128"/>
            </a:endParaRPr>
          </a:p>
        </p:txBody>
      </p:sp>
      <p:sp>
        <p:nvSpPr>
          <p:cNvPr id="54" name="テキスト ボックス 53">
            <a:extLst>
              <a:ext uri="{FF2B5EF4-FFF2-40B4-BE49-F238E27FC236}">
                <a16:creationId xmlns:a16="http://schemas.microsoft.com/office/drawing/2014/main" id="{8BB91198-781A-41B1-922B-AC3AF434846C}"/>
              </a:ext>
            </a:extLst>
          </p:cNvPr>
          <p:cNvSpPr txBox="1"/>
          <p:nvPr/>
        </p:nvSpPr>
        <p:spPr>
          <a:xfrm>
            <a:off x="3299273" y="2269871"/>
            <a:ext cx="575002" cy="374546"/>
          </a:xfrm>
          <a:prstGeom prst="rect">
            <a:avLst/>
          </a:prstGeom>
          <a:solidFill>
            <a:schemeClr val="bg2"/>
          </a:solidFill>
          <a:ln>
            <a:solidFill>
              <a:schemeClr val="tx1"/>
            </a:solidFill>
          </a:ln>
        </p:spPr>
        <p:txBody>
          <a:bodyPr wrap="square" tIns="33231" rIns="66462" bIns="0" rtlCol="0">
            <a:spAutoFit/>
          </a:bodyPr>
          <a:lstStyle/>
          <a:p>
            <a:pPr defTabSz="422041"/>
            <a:r>
              <a:rPr lang="ja-JP" altLang="en-US" sz="1108" b="1" dirty="0">
                <a:solidFill>
                  <a:prstClr val="black"/>
                </a:solidFill>
                <a:latin typeface="Calibri" panose="020F0502020204030204"/>
                <a:ea typeface="游ゴシック" panose="020B0400000000000000" pitchFamily="50" charset="-128"/>
              </a:rPr>
              <a:t>草加市</a:t>
            </a:r>
          </a:p>
        </p:txBody>
      </p:sp>
      <p:sp>
        <p:nvSpPr>
          <p:cNvPr id="55" name="テキスト ボックス 54">
            <a:extLst>
              <a:ext uri="{FF2B5EF4-FFF2-40B4-BE49-F238E27FC236}">
                <a16:creationId xmlns:a16="http://schemas.microsoft.com/office/drawing/2014/main" id="{188F0C8A-2F27-4BD4-88A7-9A5D14125F1F}"/>
              </a:ext>
            </a:extLst>
          </p:cNvPr>
          <p:cNvSpPr txBox="1"/>
          <p:nvPr/>
        </p:nvSpPr>
        <p:spPr>
          <a:xfrm>
            <a:off x="6604009" y="3739114"/>
            <a:ext cx="575002" cy="374546"/>
          </a:xfrm>
          <a:prstGeom prst="rect">
            <a:avLst/>
          </a:prstGeom>
          <a:solidFill>
            <a:schemeClr val="bg2"/>
          </a:solidFill>
          <a:ln>
            <a:solidFill>
              <a:schemeClr val="tx1"/>
            </a:solidFill>
          </a:ln>
        </p:spPr>
        <p:txBody>
          <a:bodyPr wrap="square" tIns="33231" rIns="66462" bIns="0" rtlCol="0">
            <a:spAutoFit/>
          </a:bodyPr>
          <a:lstStyle/>
          <a:p>
            <a:pPr defTabSz="422041"/>
            <a:r>
              <a:rPr lang="ja-JP" altLang="en-US" sz="1108" b="1" dirty="0">
                <a:solidFill>
                  <a:prstClr val="black"/>
                </a:solidFill>
                <a:latin typeface="Calibri" panose="020F0502020204030204"/>
                <a:ea typeface="游ゴシック" panose="020B0400000000000000" pitchFamily="50" charset="-128"/>
              </a:rPr>
              <a:t>八潮市</a:t>
            </a:r>
          </a:p>
        </p:txBody>
      </p:sp>
      <p:sp>
        <p:nvSpPr>
          <p:cNvPr id="56" name="正方形/長方形 55">
            <a:extLst>
              <a:ext uri="{FF2B5EF4-FFF2-40B4-BE49-F238E27FC236}">
                <a16:creationId xmlns:a16="http://schemas.microsoft.com/office/drawing/2014/main" id="{4AC76169-9532-4ACA-977C-087B08A97E3A}"/>
              </a:ext>
            </a:extLst>
          </p:cNvPr>
          <p:cNvSpPr/>
          <p:nvPr/>
        </p:nvSpPr>
        <p:spPr>
          <a:xfrm>
            <a:off x="5202224" y="1621730"/>
            <a:ext cx="3075468" cy="234360"/>
          </a:xfrm>
          <a:prstGeom prst="rect">
            <a:avLst/>
          </a:prstGeom>
        </p:spPr>
        <p:txBody>
          <a:bodyPr wrap="square">
            <a:spAutoFit/>
          </a:bodyPr>
          <a:lstStyle/>
          <a:p>
            <a:pPr defTabSz="422041"/>
            <a:r>
              <a:rPr kumimoji="0" lang="en-US" altLang="ja-JP" sz="923" dirty="0">
                <a:solidFill>
                  <a:prstClr val="black"/>
                </a:solidFill>
                <a:latin typeface="ＭＳ 明朝" panose="02020609040205080304" pitchFamily="17" charset="-128"/>
                <a:ea typeface="ＭＳ 明朝" panose="02020609040205080304" pitchFamily="17" charset="-128"/>
              </a:rPr>
              <a:t>※</a:t>
            </a:r>
            <a:r>
              <a:rPr kumimoji="0" lang="ja-JP" altLang="en-US" sz="923" dirty="0">
                <a:solidFill>
                  <a:prstClr val="black"/>
                </a:solidFill>
                <a:latin typeface="ＭＳ 明朝" panose="02020609040205080304" pitchFamily="17" charset="-128"/>
                <a:ea typeface="ＭＳ 明朝" panose="02020609040205080304" pitchFamily="17" charset="-128"/>
              </a:rPr>
              <a:t>広域化により平成２８年に草加八潮消防局発足</a:t>
            </a:r>
          </a:p>
        </p:txBody>
      </p:sp>
      <p:sp>
        <p:nvSpPr>
          <p:cNvPr id="59" name="テキスト ボックス 58">
            <a:extLst>
              <a:ext uri="{FF2B5EF4-FFF2-40B4-BE49-F238E27FC236}">
                <a16:creationId xmlns:a16="http://schemas.microsoft.com/office/drawing/2014/main" id="{4E625D37-1B9B-4D28-9162-B7FD89AEC153}"/>
              </a:ext>
            </a:extLst>
          </p:cNvPr>
          <p:cNvSpPr txBox="1"/>
          <p:nvPr/>
        </p:nvSpPr>
        <p:spPr>
          <a:xfrm>
            <a:off x="6781810" y="2033389"/>
            <a:ext cx="1326004" cy="262829"/>
          </a:xfrm>
          <a:prstGeom prst="rect">
            <a:avLst/>
          </a:prstGeom>
          <a:noFill/>
          <a:ln>
            <a:solidFill>
              <a:schemeClr val="tx1"/>
            </a:solidFill>
          </a:ln>
        </p:spPr>
        <p:txBody>
          <a:bodyPr wrap="none" rtlCol="0">
            <a:spAutoFit/>
          </a:bodyPr>
          <a:lstStyle/>
          <a:p>
            <a:pPr defTabSz="422041"/>
            <a:r>
              <a:rPr lang="ja-JP" altLang="en-US" sz="1108" dirty="0">
                <a:solidFill>
                  <a:prstClr val="black"/>
                </a:solidFill>
                <a:latin typeface="Calibri" panose="020F0502020204030204"/>
                <a:ea typeface="游ゴシック" panose="020B0400000000000000" pitchFamily="50" charset="-128"/>
              </a:rPr>
              <a:t>平成２９年の事例</a:t>
            </a:r>
          </a:p>
        </p:txBody>
      </p:sp>
      <p:sp>
        <p:nvSpPr>
          <p:cNvPr id="60" name="テキスト ボックス 59">
            <a:extLst>
              <a:ext uri="{FF2B5EF4-FFF2-40B4-BE49-F238E27FC236}">
                <a16:creationId xmlns:a16="http://schemas.microsoft.com/office/drawing/2014/main" id="{1BDA9D43-155D-4540-9029-BBEE213037F6}"/>
              </a:ext>
            </a:extLst>
          </p:cNvPr>
          <p:cNvSpPr txBox="1"/>
          <p:nvPr/>
        </p:nvSpPr>
        <p:spPr>
          <a:xfrm>
            <a:off x="4621211" y="3422171"/>
            <a:ext cx="518091" cy="291105"/>
          </a:xfrm>
          <a:prstGeom prst="rect">
            <a:avLst/>
          </a:prstGeom>
          <a:noFill/>
        </p:spPr>
        <p:txBody>
          <a:bodyPr wrap="none" rtlCol="0">
            <a:spAutoFit/>
          </a:bodyPr>
          <a:lstStyle/>
          <a:p>
            <a:pPr defTabSz="422041"/>
            <a:r>
              <a:rPr lang="ja-JP" altLang="en-US" sz="646" dirty="0">
                <a:solidFill>
                  <a:prstClr val="black"/>
                </a:solidFill>
                <a:latin typeface="Calibri" panose="020F0502020204030204"/>
                <a:ea typeface="游ゴシック" panose="020B0400000000000000" pitchFamily="50" charset="-128"/>
              </a:rPr>
              <a:t>消防署</a:t>
            </a:r>
            <a:endParaRPr lang="en-US" altLang="ja-JP" sz="646" dirty="0">
              <a:solidFill>
                <a:prstClr val="black"/>
              </a:solidFill>
              <a:latin typeface="Calibri" panose="020F0502020204030204"/>
              <a:ea typeface="游ゴシック" panose="020B0400000000000000" pitchFamily="50" charset="-128"/>
            </a:endParaRPr>
          </a:p>
          <a:p>
            <a:pPr defTabSz="422041"/>
            <a:r>
              <a:rPr lang="ja-JP" altLang="en-US" sz="646" dirty="0">
                <a:solidFill>
                  <a:prstClr val="black"/>
                </a:solidFill>
                <a:latin typeface="Calibri" panose="020F0502020204030204"/>
                <a:ea typeface="游ゴシック" panose="020B0400000000000000" pitchFamily="50" charset="-128"/>
              </a:rPr>
              <a:t>（本部）</a:t>
            </a:r>
          </a:p>
        </p:txBody>
      </p:sp>
      <p:sp>
        <p:nvSpPr>
          <p:cNvPr id="61" name="テキスト ボックス 60">
            <a:extLst>
              <a:ext uri="{FF2B5EF4-FFF2-40B4-BE49-F238E27FC236}">
                <a16:creationId xmlns:a16="http://schemas.microsoft.com/office/drawing/2014/main" id="{DF4A78C6-7D8A-4911-8FE4-0E7F89CCEACE}"/>
              </a:ext>
            </a:extLst>
          </p:cNvPr>
          <p:cNvSpPr txBox="1"/>
          <p:nvPr/>
        </p:nvSpPr>
        <p:spPr>
          <a:xfrm>
            <a:off x="5814666" y="3807844"/>
            <a:ext cx="434734" cy="191719"/>
          </a:xfrm>
          <a:prstGeom prst="rect">
            <a:avLst/>
          </a:prstGeom>
          <a:noFill/>
        </p:spPr>
        <p:txBody>
          <a:bodyPr wrap="none" rtlCol="0">
            <a:spAutoFit/>
          </a:bodyPr>
          <a:lstStyle/>
          <a:p>
            <a:pPr defTabSz="422041"/>
            <a:r>
              <a:rPr lang="ja-JP" altLang="en-US" sz="646" dirty="0">
                <a:solidFill>
                  <a:prstClr val="black"/>
                </a:solidFill>
                <a:latin typeface="Calibri" panose="020F0502020204030204"/>
                <a:ea typeface="游ゴシック" panose="020B0400000000000000" pitchFamily="50" charset="-128"/>
              </a:rPr>
              <a:t>消防署</a:t>
            </a:r>
          </a:p>
        </p:txBody>
      </p:sp>
      <p:sp>
        <p:nvSpPr>
          <p:cNvPr id="62" name="テキスト ボックス 61">
            <a:extLst>
              <a:ext uri="{FF2B5EF4-FFF2-40B4-BE49-F238E27FC236}">
                <a16:creationId xmlns:a16="http://schemas.microsoft.com/office/drawing/2014/main" id="{4258A1E2-6633-4838-B0FB-643ECDA46FB8}"/>
              </a:ext>
            </a:extLst>
          </p:cNvPr>
          <p:cNvSpPr txBox="1"/>
          <p:nvPr/>
        </p:nvSpPr>
        <p:spPr>
          <a:xfrm>
            <a:off x="4323430" y="3379026"/>
            <a:ext cx="351378" cy="191719"/>
          </a:xfrm>
          <a:prstGeom prst="rect">
            <a:avLst/>
          </a:prstGeom>
          <a:noFill/>
        </p:spPr>
        <p:txBody>
          <a:bodyPr wrap="none" rtlCol="0">
            <a:spAutoFit/>
          </a:bodyPr>
          <a:lstStyle/>
          <a:p>
            <a:pPr defTabSz="422041"/>
            <a:r>
              <a:rPr lang="ja-JP" altLang="en-US" sz="646" dirty="0">
                <a:solidFill>
                  <a:prstClr val="black"/>
                </a:solidFill>
                <a:latin typeface="Calibri" panose="020F0502020204030204"/>
                <a:ea typeface="游ゴシック" panose="020B0400000000000000" pitchFamily="50" charset="-128"/>
              </a:rPr>
              <a:t>分署</a:t>
            </a:r>
          </a:p>
        </p:txBody>
      </p:sp>
      <p:sp>
        <p:nvSpPr>
          <p:cNvPr id="63" name="テキスト ボックス 62">
            <a:extLst>
              <a:ext uri="{FF2B5EF4-FFF2-40B4-BE49-F238E27FC236}">
                <a16:creationId xmlns:a16="http://schemas.microsoft.com/office/drawing/2014/main" id="{612C4C50-90B2-42C9-BBC2-7D1B88D99ED8}"/>
              </a:ext>
            </a:extLst>
          </p:cNvPr>
          <p:cNvSpPr txBox="1"/>
          <p:nvPr/>
        </p:nvSpPr>
        <p:spPr>
          <a:xfrm>
            <a:off x="4560905" y="4100685"/>
            <a:ext cx="351378" cy="191719"/>
          </a:xfrm>
          <a:prstGeom prst="rect">
            <a:avLst/>
          </a:prstGeom>
          <a:noFill/>
        </p:spPr>
        <p:txBody>
          <a:bodyPr wrap="none" rtlCol="0">
            <a:spAutoFit/>
          </a:bodyPr>
          <a:lstStyle/>
          <a:p>
            <a:pPr defTabSz="422041"/>
            <a:r>
              <a:rPr lang="ja-JP" altLang="en-US" sz="646" dirty="0">
                <a:solidFill>
                  <a:prstClr val="black"/>
                </a:solidFill>
                <a:latin typeface="Calibri" panose="020F0502020204030204"/>
                <a:ea typeface="游ゴシック" panose="020B0400000000000000" pitchFamily="50" charset="-128"/>
              </a:rPr>
              <a:t>分署</a:t>
            </a:r>
          </a:p>
        </p:txBody>
      </p:sp>
      <p:sp>
        <p:nvSpPr>
          <p:cNvPr id="64" name="テキスト ボックス 63">
            <a:extLst>
              <a:ext uri="{FF2B5EF4-FFF2-40B4-BE49-F238E27FC236}">
                <a16:creationId xmlns:a16="http://schemas.microsoft.com/office/drawing/2014/main" id="{4580F28F-F934-42AB-BF8C-8242942C36F1}"/>
              </a:ext>
            </a:extLst>
          </p:cNvPr>
          <p:cNvSpPr txBox="1"/>
          <p:nvPr/>
        </p:nvSpPr>
        <p:spPr>
          <a:xfrm>
            <a:off x="5235537" y="2368385"/>
            <a:ext cx="351378" cy="191719"/>
          </a:xfrm>
          <a:prstGeom prst="rect">
            <a:avLst/>
          </a:prstGeom>
          <a:noFill/>
        </p:spPr>
        <p:txBody>
          <a:bodyPr wrap="none" rtlCol="0">
            <a:spAutoFit/>
          </a:bodyPr>
          <a:lstStyle/>
          <a:p>
            <a:pPr defTabSz="422041"/>
            <a:r>
              <a:rPr lang="ja-JP" altLang="en-US" sz="646" dirty="0">
                <a:solidFill>
                  <a:prstClr val="black"/>
                </a:solidFill>
                <a:latin typeface="Calibri" panose="020F0502020204030204"/>
                <a:ea typeface="游ゴシック" panose="020B0400000000000000" pitchFamily="50" charset="-128"/>
              </a:rPr>
              <a:t>分署</a:t>
            </a:r>
          </a:p>
        </p:txBody>
      </p:sp>
      <p:sp>
        <p:nvSpPr>
          <p:cNvPr id="65" name="テキスト ボックス 64">
            <a:extLst>
              <a:ext uri="{FF2B5EF4-FFF2-40B4-BE49-F238E27FC236}">
                <a16:creationId xmlns:a16="http://schemas.microsoft.com/office/drawing/2014/main" id="{383A9E3D-3769-428F-80C9-DF71FE0EF8AC}"/>
              </a:ext>
            </a:extLst>
          </p:cNvPr>
          <p:cNvSpPr txBox="1"/>
          <p:nvPr/>
        </p:nvSpPr>
        <p:spPr>
          <a:xfrm>
            <a:off x="4045494" y="2532057"/>
            <a:ext cx="351378" cy="191719"/>
          </a:xfrm>
          <a:prstGeom prst="rect">
            <a:avLst/>
          </a:prstGeom>
          <a:noFill/>
        </p:spPr>
        <p:txBody>
          <a:bodyPr wrap="none" rtlCol="0">
            <a:spAutoFit/>
          </a:bodyPr>
          <a:lstStyle/>
          <a:p>
            <a:pPr defTabSz="422041"/>
            <a:r>
              <a:rPr lang="ja-JP" altLang="en-US" sz="646" dirty="0">
                <a:solidFill>
                  <a:prstClr val="black"/>
                </a:solidFill>
                <a:latin typeface="Calibri" panose="020F0502020204030204"/>
                <a:ea typeface="游ゴシック" panose="020B0400000000000000" pitchFamily="50" charset="-128"/>
              </a:rPr>
              <a:t>分署</a:t>
            </a:r>
          </a:p>
        </p:txBody>
      </p:sp>
    </p:spTree>
    <p:extLst>
      <p:ext uri="{BB962C8B-B14F-4D97-AF65-F5344CB8AC3E}">
        <p14:creationId xmlns:p14="http://schemas.microsoft.com/office/powerpoint/2010/main" val="344491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id="{585B8450-591D-4BC3-9A64-8F3249069670}"/>
              </a:ext>
            </a:extLst>
          </p:cNvPr>
          <p:cNvSpPr>
            <a:spLocks/>
          </p:cNvSpPr>
          <p:nvPr/>
        </p:nvSpPr>
        <p:spPr bwMode="auto">
          <a:xfrm>
            <a:off x="381000" y="263770"/>
            <a:ext cx="9144000" cy="432000"/>
          </a:xfrm>
          <a:prstGeom prst="roundRect">
            <a:avLst>
              <a:gd name="adj" fmla="val 16667"/>
            </a:avLst>
          </a:prstGeom>
          <a:solidFill>
            <a:srgbClr val="66CCFF"/>
          </a:solidFill>
          <a:ln>
            <a:headEnd/>
            <a:tailEnd/>
          </a:ln>
        </p:spPr>
        <p:style>
          <a:lnRef idx="1">
            <a:schemeClr val="accent5"/>
          </a:lnRef>
          <a:fillRef idx="2">
            <a:schemeClr val="accent5"/>
          </a:fillRef>
          <a:effectRef idx="1">
            <a:schemeClr val="accent5"/>
          </a:effectRef>
          <a:fontRef idx="minor">
            <a:schemeClr val="dk1"/>
          </a:fontRef>
        </p:style>
        <p:txBody>
          <a:bodyPr lIns="68543" tIns="0" rIns="68543" bIns="8205" anchor="ctr" anchorCtr="1"/>
          <a:lstStyle/>
          <a:p>
            <a:pPr algn="ctr" defTabSz="422041"/>
            <a:r>
              <a:rPr kumimoji="0" lang="ja-JP" altLang="en-US" sz="1846" dirty="0">
                <a:solidFill>
                  <a:prstClr val="white"/>
                </a:solidFill>
                <a:effectLst>
                  <a:outerShdw blurRad="38100" dist="38100" dir="2700000" algn="ctr" rotWithShape="0">
                    <a:srgbClr val="000000"/>
                  </a:outerShdw>
                </a:effectLst>
                <a:latin typeface="ＤＦ特太ゴシック体" pitchFamily="49" charset="-128"/>
                <a:ea typeface="ＤＦ特太ゴシック体" pitchFamily="49" charset="-128"/>
              </a:rPr>
              <a:t>大規模災害時における広域化等による効果④ ～統一指揮下での部隊運用～</a:t>
            </a:r>
          </a:p>
        </p:txBody>
      </p:sp>
      <p:sp>
        <p:nvSpPr>
          <p:cNvPr id="4" name="正方形/長方形 3">
            <a:extLst>
              <a:ext uri="{FF2B5EF4-FFF2-40B4-BE49-F238E27FC236}">
                <a16:creationId xmlns:a16="http://schemas.microsoft.com/office/drawing/2014/main" id="{3CBC2F30-CFE0-4C0E-8967-9820B541F1E6}"/>
              </a:ext>
            </a:extLst>
          </p:cNvPr>
          <p:cNvSpPr/>
          <p:nvPr/>
        </p:nvSpPr>
        <p:spPr>
          <a:xfrm>
            <a:off x="509154" y="790673"/>
            <a:ext cx="8887695" cy="631706"/>
          </a:xfrm>
          <a:prstGeom prst="rect">
            <a:avLst/>
          </a:prstGeom>
          <a:ln w="28575"/>
        </p:spPr>
        <p:style>
          <a:lnRef idx="2">
            <a:schemeClr val="accent5"/>
          </a:lnRef>
          <a:fillRef idx="1">
            <a:schemeClr val="lt1"/>
          </a:fillRef>
          <a:effectRef idx="0">
            <a:schemeClr val="accent5"/>
          </a:effectRef>
          <a:fontRef idx="minor">
            <a:schemeClr val="dk1"/>
          </a:fontRef>
        </p:style>
        <p:txBody>
          <a:bodyPr lIns="166154" tIns="33231" rIns="33231" bIns="33231" rtlCol="0" anchor="ctr"/>
          <a:lstStyle/>
          <a:p>
            <a:pPr defTabSz="422041"/>
            <a:r>
              <a:rPr kumimoji="0" lang="ja-JP" altLang="en-US" sz="1662" dirty="0">
                <a:solidFill>
                  <a:prstClr val="black"/>
                </a:solidFill>
                <a:latin typeface="ＭＳ ゴシック" panose="020B0609070205080204" pitchFamily="49" charset="-128"/>
                <a:ea typeface="ＭＳ ゴシック" panose="020B0609070205080204" pitchFamily="49" charset="-128"/>
              </a:rPr>
              <a:t>　消防の広域化により、統一された指揮命令系統の下、迅速に多くの部隊を円滑に運用することが可能。</a:t>
            </a:r>
            <a:endParaRPr kumimoji="0" lang="en-US" altLang="ja-JP" sz="1662" dirty="0">
              <a:solidFill>
                <a:prstClr val="black"/>
              </a:solidFill>
              <a:latin typeface="ＭＳ ゴシック" panose="020B0609070205080204" pitchFamily="49" charset="-128"/>
              <a:ea typeface="ＭＳ ゴシック" panose="020B0609070205080204" pitchFamily="49" charset="-128"/>
            </a:endParaRPr>
          </a:p>
        </p:txBody>
      </p:sp>
      <p:sp>
        <p:nvSpPr>
          <p:cNvPr id="27" name="正方形/長方形 26">
            <a:extLst>
              <a:ext uri="{FF2B5EF4-FFF2-40B4-BE49-F238E27FC236}">
                <a16:creationId xmlns:a16="http://schemas.microsoft.com/office/drawing/2014/main" id="{FCF3A42F-1A19-4261-9FEA-884BDAB3E171}"/>
              </a:ext>
            </a:extLst>
          </p:cNvPr>
          <p:cNvSpPr/>
          <p:nvPr/>
        </p:nvSpPr>
        <p:spPr>
          <a:xfrm>
            <a:off x="493695" y="4114503"/>
            <a:ext cx="8903152" cy="1859052"/>
          </a:xfrm>
          <a:prstGeom prst="rect">
            <a:avLst/>
          </a:prstGeom>
          <a:no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dirty="0">
              <a:solidFill>
                <a:prstClr val="white"/>
              </a:solidFill>
              <a:latin typeface="MS UI Gothic" panose="020B0600070205080204" pitchFamily="50" charset="-128"/>
              <a:ea typeface="MS UI Gothic" panose="020B0600070205080204" pitchFamily="50" charset="-128"/>
            </a:endParaRPr>
          </a:p>
        </p:txBody>
      </p:sp>
      <p:sp>
        <p:nvSpPr>
          <p:cNvPr id="53" name="テキスト ボックス 52">
            <a:extLst>
              <a:ext uri="{FF2B5EF4-FFF2-40B4-BE49-F238E27FC236}">
                <a16:creationId xmlns:a16="http://schemas.microsoft.com/office/drawing/2014/main" id="{18E1D706-58DB-4B17-846B-8B096D3C7657}"/>
              </a:ext>
            </a:extLst>
          </p:cNvPr>
          <p:cNvSpPr txBox="1"/>
          <p:nvPr/>
        </p:nvSpPr>
        <p:spPr>
          <a:xfrm>
            <a:off x="600501" y="4182655"/>
            <a:ext cx="5002134" cy="291170"/>
          </a:xfrm>
          <a:prstGeom prst="rect">
            <a:avLst/>
          </a:prstGeom>
          <a:noFill/>
        </p:spPr>
        <p:txBody>
          <a:bodyPr wrap="square" rtlCol="0">
            <a:spAutoFit/>
          </a:bodyPr>
          <a:lstStyle/>
          <a:p>
            <a:pPr defTabSz="422041" fontAlgn="ctr"/>
            <a:r>
              <a:rPr lang="ja-JP" altLang="en-US" sz="1292"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rPr>
              <a:t>■</a:t>
            </a:r>
            <a:r>
              <a:rPr kumimoji="0" lang="ja-JP" altLang="en-US" sz="1292" dirty="0">
                <a:solidFill>
                  <a:prstClr val="black"/>
                </a:solidFill>
                <a:latin typeface="MS UI Gothic" panose="020B0600070205080204" pitchFamily="50" charset="-128"/>
                <a:ea typeface="MS UI Gothic" panose="020B0600070205080204" pitchFamily="50" charset="-128"/>
              </a:rPr>
              <a:t>奈良県広域消防組合消防本部（</a:t>
            </a:r>
            <a:r>
              <a:rPr kumimoji="0" lang="en-US" altLang="ja-JP" sz="1292" dirty="0">
                <a:solidFill>
                  <a:prstClr val="black"/>
                </a:solidFill>
                <a:latin typeface="MS UI Gothic" panose="020B0600070205080204" pitchFamily="50" charset="-128"/>
                <a:ea typeface="MS UI Gothic" panose="020B0600070205080204" pitchFamily="50" charset="-128"/>
              </a:rPr>
              <a:t>H26.4.1 </a:t>
            </a:r>
            <a:r>
              <a:rPr kumimoji="0" lang="ja-JP" altLang="en-US" sz="1292" dirty="0">
                <a:solidFill>
                  <a:prstClr val="black"/>
                </a:solidFill>
                <a:latin typeface="MS UI Gothic" panose="020B0600070205080204" pitchFamily="50" charset="-128"/>
                <a:ea typeface="MS UI Gothic" panose="020B0600070205080204" pitchFamily="50" charset="-128"/>
              </a:rPr>
              <a:t>　</a:t>
            </a:r>
            <a:r>
              <a:rPr kumimoji="0" lang="en-US" altLang="ja-JP" sz="1292" dirty="0">
                <a:solidFill>
                  <a:prstClr val="black"/>
                </a:solidFill>
                <a:latin typeface="MS UI Gothic" panose="020B0600070205080204" pitchFamily="50" charset="-128"/>
                <a:ea typeface="MS UI Gothic" panose="020B0600070205080204" pitchFamily="50" charset="-128"/>
              </a:rPr>
              <a:t>11</a:t>
            </a:r>
            <a:r>
              <a:rPr kumimoji="0" lang="ja-JP" altLang="en-US" sz="1292" dirty="0">
                <a:solidFill>
                  <a:prstClr val="black"/>
                </a:solidFill>
                <a:latin typeface="MS UI Gothic" panose="020B0600070205080204" pitchFamily="50" charset="-128"/>
                <a:ea typeface="MS UI Gothic" panose="020B0600070205080204" pitchFamily="50" charset="-128"/>
              </a:rPr>
              <a:t>本部</a:t>
            </a:r>
            <a:r>
              <a:rPr kumimoji="0" lang="en-US" altLang="ja-JP" sz="1292" dirty="0">
                <a:solidFill>
                  <a:prstClr val="black"/>
                </a:solidFill>
                <a:latin typeface="MS UI Gothic" panose="020B0600070205080204" pitchFamily="50" charset="-128"/>
                <a:ea typeface="MS UI Gothic" panose="020B0600070205080204" pitchFamily="50" charset="-128"/>
              </a:rPr>
              <a:t>1</a:t>
            </a:r>
            <a:r>
              <a:rPr kumimoji="0" lang="ja-JP" altLang="en-US" sz="1292" dirty="0">
                <a:solidFill>
                  <a:prstClr val="black"/>
                </a:solidFill>
                <a:latin typeface="MS UI Gothic" panose="020B0600070205080204" pitchFamily="50" charset="-128"/>
                <a:ea typeface="MS UI Gothic" panose="020B0600070205080204" pitchFamily="50" charset="-128"/>
              </a:rPr>
              <a:t>村による広域化）</a:t>
            </a:r>
            <a:endParaRPr kumimoji="0" lang="en-US" altLang="ja-JP" sz="1292" dirty="0">
              <a:solidFill>
                <a:prstClr val="black"/>
              </a:solidFill>
              <a:latin typeface="MS UI Gothic" panose="020B0600070205080204" pitchFamily="50" charset="-128"/>
              <a:ea typeface="MS UI Gothic" panose="020B0600070205080204" pitchFamily="50" charset="-128"/>
            </a:endParaRPr>
          </a:p>
        </p:txBody>
      </p:sp>
      <p:sp>
        <p:nvSpPr>
          <p:cNvPr id="55" name="正方形/長方形 54">
            <a:extLst>
              <a:ext uri="{FF2B5EF4-FFF2-40B4-BE49-F238E27FC236}">
                <a16:creationId xmlns:a16="http://schemas.microsoft.com/office/drawing/2014/main" id="{06C26812-D34C-490B-ACEC-FBA7C0E0B7B5}"/>
              </a:ext>
            </a:extLst>
          </p:cNvPr>
          <p:cNvSpPr/>
          <p:nvPr/>
        </p:nvSpPr>
        <p:spPr>
          <a:xfrm>
            <a:off x="5363664" y="4460273"/>
            <a:ext cx="4048640" cy="1228670"/>
          </a:xfrm>
          <a:prstGeom prst="rect">
            <a:avLst/>
          </a:prstGeom>
        </p:spPr>
        <p:txBody>
          <a:bodyPr wrap="square">
            <a:spAutoFit/>
          </a:bodyPr>
          <a:lstStyle/>
          <a:p>
            <a:pPr defTabSz="422041"/>
            <a:r>
              <a:rPr kumimoji="0" lang="en-US" altLang="ja-JP" sz="1292"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a:t>
            </a:r>
            <a:r>
              <a:rPr kumimoji="0" lang="zh-TW" altLang="en-US" sz="1292" b="1" dirty="0">
                <a:solidFill>
                  <a:prstClr val="black"/>
                </a:solidFill>
                <a:latin typeface="MS UI Gothic" panose="020B0600070205080204" pitchFamily="50" charset="-128"/>
                <a:ea typeface="MS UI Gothic" panose="020B0600070205080204" pitchFamily="50" charset="-128"/>
              </a:rPr>
              <a:t>十津川村林野火災</a:t>
            </a:r>
            <a:r>
              <a:rPr kumimoji="0" lang="en-US" altLang="ja-JP" sz="1292" b="1" dirty="0">
                <a:solidFill>
                  <a:prstClr val="black"/>
                </a:solidFill>
                <a:latin typeface="MS UI Gothic" panose="020B0600070205080204" pitchFamily="50" charset="-128"/>
                <a:ea typeface="MS UI Gothic" panose="020B0600070205080204" pitchFamily="50" charset="-128"/>
              </a:rPr>
              <a:t>】</a:t>
            </a:r>
            <a:r>
              <a:rPr kumimoji="0" lang="ja-JP" altLang="en-US" sz="1292" b="1" dirty="0">
                <a:solidFill>
                  <a:prstClr val="black"/>
                </a:solidFill>
                <a:latin typeface="MS UI Gothic" panose="020B0600070205080204" pitchFamily="50" charset="-128"/>
                <a:ea typeface="MS UI Gothic" panose="020B0600070205080204" pitchFamily="50" charset="-128"/>
              </a:rPr>
              <a:t>（</a:t>
            </a:r>
            <a:r>
              <a:rPr kumimoji="0" lang="en-US" altLang="ja-JP" sz="1292" b="1" dirty="0">
                <a:solidFill>
                  <a:prstClr val="black"/>
                </a:solidFill>
                <a:latin typeface="MS UI Gothic" panose="020B0600070205080204" pitchFamily="50" charset="-128"/>
                <a:ea typeface="MS UI Gothic" panose="020B0600070205080204" pitchFamily="50" charset="-128"/>
              </a:rPr>
              <a:t>H28.8.8</a:t>
            </a:r>
            <a:r>
              <a:rPr kumimoji="0" lang="ja-JP" altLang="en-US" sz="1292" b="1" dirty="0">
                <a:solidFill>
                  <a:prstClr val="black"/>
                </a:solidFill>
                <a:latin typeface="MS UI Gothic" panose="020B0600070205080204" pitchFamily="50" charset="-128"/>
                <a:ea typeface="MS UI Gothic" panose="020B0600070205080204" pitchFamily="50" charset="-128"/>
              </a:rPr>
              <a:t>～</a:t>
            </a:r>
            <a:r>
              <a:rPr kumimoji="0" lang="en-US" altLang="ja-JP" sz="1292" b="1" dirty="0">
                <a:solidFill>
                  <a:prstClr val="black"/>
                </a:solidFill>
                <a:latin typeface="MS UI Gothic" panose="020B0600070205080204" pitchFamily="50" charset="-128"/>
                <a:ea typeface="MS UI Gothic" panose="020B0600070205080204" pitchFamily="50" charset="-128"/>
              </a:rPr>
              <a:t>9</a:t>
            </a:r>
            <a:r>
              <a:rPr kumimoji="0" lang="ja-JP" altLang="en-US" sz="1292" b="1" dirty="0">
                <a:solidFill>
                  <a:prstClr val="black"/>
                </a:solidFill>
                <a:latin typeface="MS UI Gothic" panose="020B0600070205080204" pitchFamily="50" charset="-128"/>
                <a:ea typeface="MS UI Gothic" panose="020B0600070205080204" pitchFamily="50" charset="-128"/>
              </a:rPr>
              <a:t>）</a:t>
            </a:r>
            <a:endParaRPr kumimoji="0" lang="en-US" altLang="ja-JP" sz="1292" b="1" dirty="0">
              <a:solidFill>
                <a:prstClr val="black"/>
              </a:solidFill>
              <a:latin typeface="MS UI Gothic" panose="020B0600070205080204" pitchFamily="50" charset="-128"/>
              <a:ea typeface="MS UI Gothic" panose="020B0600070205080204" pitchFamily="50" charset="-128"/>
            </a:endParaRPr>
          </a:p>
          <a:p>
            <a:pPr marL="167058" indent="-167058" defTabSz="422041"/>
            <a:r>
              <a:rPr kumimoji="0" lang="ja-JP" altLang="en-US" sz="1292" dirty="0">
                <a:solidFill>
                  <a:prstClr val="black"/>
                </a:solidFill>
                <a:latin typeface="MS UI Gothic" panose="020B0600070205080204" pitchFamily="50" charset="-128"/>
                <a:ea typeface="MS UI Gothic" panose="020B0600070205080204" pitchFamily="50" charset="-128"/>
              </a:rPr>
              <a:t>○夜間の発災ではあったが、火災の拡大に伴い、統一された指揮命令系統の下、消火隊等を市町村域を越えて円滑に増隊出動させるなど、効果的な活動が実現</a:t>
            </a:r>
            <a:endParaRPr kumimoji="0" lang="en-US" altLang="ja-JP" sz="1292" dirty="0">
              <a:solidFill>
                <a:prstClr val="black"/>
              </a:solidFill>
              <a:latin typeface="MS UI Gothic" panose="020B0600070205080204" pitchFamily="50" charset="-128"/>
              <a:ea typeface="MS UI Gothic" panose="020B0600070205080204" pitchFamily="50" charset="-128"/>
            </a:endParaRPr>
          </a:p>
          <a:p>
            <a:pPr marL="334116" indent="-169989" defTabSz="422041"/>
            <a:r>
              <a:rPr kumimoji="0" lang="en-US" altLang="ja-JP" sz="1108"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r>
              <a:rPr kumimoji="0" lang="ja-JP" altLang="en-US" sz="1108"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奈良県広域消防組合単独で、</a:t>
            </a:r>
            <a:r>
              <a:rPr kumimoji="0" lang="ja-JP" altLang="en-US" sz="1108" dirty="0">
                <a:solidFill>
                  <a:prstClr val="black"/>
                </a:solidFill>
                <a:latin typeface="ＭＳ 明朝" panose="02020609040205080304" pitchFamily="17" charset="-128"/>
                <a:ea typeface="ＭＳ 明朝" panose="02020609040205080304" pitchFamily="17" charset="-128"/>
              </a:rPr>
              <a:t>２日間延べ２９隊８９名が対応</a:t>
            </a:r>
            <a:endParaRPr kumimoji="0" lang="en-US" altLang="ja-JP" sz="1108"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p:txBody>
      </p:sp>
      <p:sp>
        <p:nvSpPr>
          <p:cNvPr id="56" name="正方形/長方形 55">
            <a:extLst>
              <a:ext uri="{FF2B5EF4-FFF2-40B4-BE49-F238E27FC236}">
                <a16:creationId xmlns:a16="http://schemas.microsoft.com/office/drawing/2014/main" id="{EF2BED37-9CD2-4FB8-AD9D-37767D23C165}"/>
              </a:ext>
            </a:extLst>
          </p:cNvPr>
          <p:cNvSpPr/>
          <p:nvPr/>
        </p:nvSpPr>
        <p:spPr>
          <a:xfrm>
            <a:off x="493695" y="1942463"/>
            <a:ext cx="8903152" cy="1968556"/>
          </a:xfrm>
          <a:prstGeom prst="rect">
            <a:avLst/>
          </a:prstGeom>
          <a:no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dirty="0">
              <a:solidFill>
                <a:prstClr val="white"/>
              </a:solidFill>
              <a:latin typeface="MS UI Gothic" panose="020B0600070205080204" pitchFamily="50" charset="-128"/>
              <a:ea typeface="MS UI Gothic" panose="020B0600070205080204" pitchFamily="50" charset="-128"/>
            </a:endParaRPr>
          </a:p>
        </p:txBody>
      </p:sp>
      <p:sp>
        <p:nvSpPr>
          <p:cNvPr id="57" name="テキスト ボックス 56">
            <a:extLst>
              <a:ext uri="{FF2B5EF4-FFF2-40B4-BE49-F238E27FC236}">
                <a16:creationId xmlns:a16="http://schemas.microsoft.com/office/drawing/2014/main" id="{9DBBDBDD-E7F5-476E-BC5A-339ACCDA75AA}"/>
              </a:ext>
            </a:extLst>
          </p:cNvPr>
          <p:cNvSpPr txBox="1"/>
          <p:nvPr/>
        </p:nvSpPr>
        <p:spPr>
          <a:xfrm>
            <a:off x="650002" y="2038394"/>
            <a:ext cx="4079481" cy="291170"/>
          </a:xfrm>
          <a:prstGeom prst="rect">
            <a:avLst/>
          </a:prstGeom>
          <a:noFill/>
        </p:spPr>
        <p:txBody>
          <a:bodyPr wrap="square" rtlCol="0">
            <a:spAutoFit/>
          </a:bodyPr>
          <a:lstStyle/>
          <a:p>
            <a:pPr defTabSz="422041" fontAlgn="ctr"/>
            <a:r>
              <a:rPr lang="ja-JP" altLang="en-US" sz="1292"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rPr>
              <a:t>■とかち広域消防局</a:t>
            </a:r>
            <a:r>
              <a:rPr kumimoji="0" lang="ja-JP" altLang="en-US" sz="1292" dirty="0">
                <a:solidFill>
                  <a:prstClr val="black"/>
                </a:solidFill>
                <a:latin typeface="MS UI Gothic" panose="020B0600070205080204" pitchFamily="50" charset="-128"/>
                <a:ea typeface="MS UI Gothic" panose="020B0600070205080204" pitchFamily="50" charset="-128"/>
              </a:rPr>
              <a:t>（</a:t>
            </a:r>
            <a:r>
              <a:rPr kumimoji="0" lang="en-US" altLang="ja-JP" sz="1292" dirty="0">
                <a:solidFill>
                  <a:prstClr val="black"/>
                </a:solidFill>
                <a:latin typeface="MS UI Gothic" panose="020B0600070205080204" pitchFamily="50" charset="-128"/>
                <a:ea typeface="MS UI Gothic" panose="020B0600070205080204" pitchFamily="50" charset="-128"/>
              </a:rPr>
              <a:t>H28.4.1 </a:t>
            </a:r>
            <a:r>
              <a:rPr kumimoji="0" lang="ja-JP" altLang="en-US" sz="1292" dirty="0">
                <a:solidFill>
                  <a:prstClr val="black"/>
                </a:solidFill>
                <a:latin typeface="MS UI Gothic" panose="020B0600070205080204" pitchFamily="50" charset="-128"/>
                <a:ea typeface="MS UI Gothic" panose="020B0600070205080204" pitchFamily="50" charset="-128"/>
              </a:rPr>
              <a:t>　</a:t>
            </a:r>
            <a:r>
              <a:rPr kumimoji="0" lang="en-US" altLang="ja-JP" sz="1292" dirty="0">
                <a:solidFill>
                  <a:prstClr val="black"/>
                </a:solidFill>
                <a:latin typeface="MS UI Gothic" panose="020B0600070205080204" pitchFamily="50" charset="-128"/>
                <a:ea typeface="MS UI Gothic" panose="020B0600070205080204" pitchFamily="50" charset="-128"/>
              </a:rPr>
              <a:t>6</a:t>
            </a:r>
            <a:r>
              <a:rPr kumimoji="0" lang="ja-JP" altLang="en-US" sz="1292" dirty="0">
                <a:solidFill>
                  <a:prstClr val="black"/>
                </a:solidFill>
                <a:latin typeface="MS UI Gothic" panose="020B0600070205080204" pitchFamily="50" charset="-128"/>
                <a:ea typeface="MS UI Gothic" panose="020B0600070205080204" pitchFamily="50" charset="-128"/>
              </a:rPr>
              <a:t>本部による広域化）</a:t>
            </a:r>
            <a:endParaRPr kumimoji="0" lang="en-US" altLang="ja-JP" sz="1292" dirty="0">
              <a:solidFill>
                <a:prstClr val="black"/>
              </a:solidFill>
              <a:latin typeface="MS UI Gothic" panose="020B0600070205080204" pitchFamily="50" charset="-128"/>
              <a:ea typeface="MS UI Gothic" panose="020B0600070205080204" pitchFamily="50" charset="-128"/>
            </a:endParaRPr>
          </a:p>
        </p:txBody>
      </p:sp>
      <p:sp>
        <p:nvSpPr>
          <p:cNvPr id="58" name="正方形/長方形 57">
            <a:extLst>
              <a:ext uri="{FF2B5EF4-FFF2-40B4-BE49-F238E27FC236}">
                <a16:creationId xmlns:a16="http://schemas.microsoft.com/office/drawing/2014/main" id="{3F769BED-900A-474B-BC44-CFCF6203C628}"/>
              </a:ext>
            </a:extLst>
          </p:cNvPr>
          <p:cNvSpPr/>
          <p:nvPr/>
        </p:nvSpPr>
        <p:spPr>
          <a:xfrm>
            <a:off x="5363665" y="2358964"/>
            <a:ext cx="3986233" cy="1427507"/>
          </a:xfrm>
          <a:prstGeom prst="rect">
            <a:avLst/>
          </a:prstGeom>
        </p:spPr>
        <p:txBody>
          <a:bodyPr wrap="square">
            <a:spAutoFit/>
          </a:bodyPr>
          <a:lstStyle/>
          <a:p>
            <a:pPr defTabSz="422041"/>
            <a:r>
              <a:rPr kumimoji="0" lang="en-US" altLang="ja-JP" sz="1292" b="1"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a:t>
            </a:r>
            <a:r>
              <a:rPr kumimoji="0" lang="ja-JP" altLang="en-US" sz="1292" b="1"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平成</a:t>
            </a:r>
            <a:r>
              <a:rPr kumimoji="0" lang="en-US" altLang="ja-JP" sz="1292" b="1"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28</a:t>
            </a:r>
            <a:r>
              <a:rPr kumimoji="0" lang="ja-JP" altLang="en-US" sz="1292" b="1"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年台風災害</a:t>
            </a:r>
            <a:r>
              <a:rPr kumimoji="0" lang="en-US" altLang="ja-JP" sz="1292" b="1"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a:t>
            </a:r>
            <a:r>
              <a:rPr kumimoji="0" lang="ja-JP" altLang="en-US" sz="1292" b="1" dirty="0">
                <a:solidFill>
                  <a:prstClr val="black"/>
                </a:solidFill>
                <a:latin typeface="MS UI Gothic" panose="020B0600070205080204" pitchFamily="50" charset="-128"/>
                <a:ea typeface="MS UI Gothic" panose="020B0600070205080204" pitchFamily="50" charset="-128"/>
              </a:rPr>
              <a:t>（</a:t>
            </a:r>
            <a:r>
              <a:rPr kumimoji="0" lang="en-US" altLang="ja-JP" sz="1292" b="1" dirty="0">
                <a:solidFill>
                  <a:prstClr val="black"/>
                </a:solidFill>
                <a:latin typeface="MS UI Gothic" panose="020B0600070205080204" pitchFamily="50" charset="-128"/>
                <a:ea typeface="MS UI Gothic" panose="020B0600070205080204" pitchFamily="50" charset="-128"/>
              </a:rPr>
              <a:t>H28.8.17</a:t>
            </a:r>
            <a:r>
              <a:rPr kumimoji="0" lang="ja-JP" altLang="en-US" sz="1292" b="1" dirty="0">
                <a:solidFill>
                  <a:prstClr val="black"/>
                </a:solidFill>
                <a:latin typeface="MS UI Gothic" panose="020B0600070205080204" pitchFamily="50" charset="-128"/>
                <a:ea typeface="MS UI Gothic" panose="020B0600070205080204" pitchFamily="50" charset="-128"/>
              </a:rPr>
              <a:t>～</a:t>
            </a:r>
            <a:r>
              <a:rPr kumimoji="0" lang="en-US" altLang="ja-JP" sz="1292" b="1" dirty="0">
                <a:solidFill>
                  <a:prstClr val="black"/>
                </a:solidFill>
                <a:latin typeface="MS UI Gothic" panose="020B0600070205080204" pitchFamily="50" charset="-128"/>
                <a:ea typeface="MS UI Gothic" panose="020B0600070205080204" pitchFamily="50" charset="-128"/>
              </a:rPr>
              <a:t>23</a:t>
            </a:r>
            <a:r>
              <a:rPr kumimoji="0" lang="ja-JP" altLang="en-US" sz="1292" b="1" dirty="0" err="1">
                <a:solidFill>
                  <a:prstClr val="black"/>
                </a:solidFill>
                <a:latin typeface="MS UI Gothic" panose="020B0600070205080204" pitchFamily="50" charset="-128"/>
                <a:ea typeface="MS UI Gothic" panose="020B0600070205080204" pitchFamily="50" charset="-128"/>
              </a:rPr>
              <a:t>、</a:t>
            </a:r>
            <a:r>
              <a:rPr kumimoji="0" lang="en-US" altLang="ja-JP" sz="1292" b="1" dirty="0">
                <a:solidFill>
                  <a:prstClr val="black"/>
                </a:solidFill>
                <a:latin typeface="MS UI Gothic" panose="020B0600070205080204" pitchFamily="50" charset="-128"/>
                <a:ea typeface="MS UI Gothic" panose="020B0600070205080204" pitchFamily="50" charset="-128"/>
              </a:rPr>
              <a:t>30</a:t>
            </a:r>
            <a:r>
              <a:rPr kumimoji="0" lang="ja-JP" altLang="en-US" sz="1292" b="1" dirty="0">
                <a:solidFill>
                  <a:prstClr val="black"/>
                </a:solidFill>
                <a:latin typeface="MS UI Gothic" panose="020B0600070205080204" pitchFamily="50" charset="-128"/>
                <a:ea typeface="MS UI Gothic" panose="020B0600070205080204" pitchFamily="50" charset="-128"/>
              </a:rPr>
              <a:t>～</a:t>
            </a:r>
            <a:r>
              <a:rPr kumimoji="0" lang="en-US" altLang="ja-JP" sz="1292" b="1" dirty="0">
                <a:solidFill>
                  <a:prstClr val="black"/>
                </a:solidFill>
                <a:latin typeface="MS UI Gothic" panose="020B0600070205080204" pitchFamily="50" charset="-128"/>
                <a:ea typeface="MS UI Gothic" panose="020B0600070205080204" pitchFamily="50" charset="-128"/>
              </a:rPr>
              <a:t>31</a:t>
            </a:r>
            <a:r>
              <a:rPr kumimoji="0" lang="ja-JP" altLang="en-US" sz="1292" b="1" dirty="0">
                <a:solidFill>
                  <a:prstClr val="black"/>
                </a:solidFill>
                <a:latin typeface="MS UI Gothic" panose="020B0600070205080204" pitchFamily="50" charset="-128"/>
                <a:ea typeface="MS UI Gothic" panose="020B0600070205080204" pitchFamily="50" charset="-128"/>
              </a:rPr>
              <a:t>）</a:t>
            </a:r>
            <a:endParaRPr kumimoji="0" lang="en-US" altLang="ja-JP" sz="1292" b="1" dirty="0">
              <a:solidFill>
                <a:prstClr val="black"/>
              </a:solidFill>
              <a:latin typeface="MS UI Gothic" panose="020B0600070205080204" pitchFamily="50" charset="-128"/>
              <a:ea typeface="MS UI Gothic" panose="020B0600070205080204" pitchFamily="50" charset="-128"/>
            </a:endParaRPr>
          </a:p>
          <a:p>
            <a:pPr marL="167058" indent="-167058" defTabSz="422041"/>
            <a:r>
              <a:rPr kumimoji="0" lang="ja-JP" altLang="en-US" sz="1292" dirty="0">
                <a:solidFill>
                  <a:prstClr val="black"/>
                </a:solidFill>
                <a:latin typeface="MS UI Gothic" panose="020B0600070205080204" pitchFamily="50" charset="-128"/>
                <a:ea typeface="MS UI Gothic" panose="020B0600070205080204" pitchFamily="50" charset="-128"/>
              </a:rPr>
              <a:t>○統一された指揮命令系統の下、救助隊等を市町村域を越えて円滑に増隊出動させるなど、効果的な活動が実現</a:t>
            </a:r>
            <a:endParaRPr kumimoji="0" lang="en-US" altLang="ja-JP" sz="1292" dirty="0">
              <a:solidFill>
                <a:prstClr val="black"/>
              </a:solidFill>
              <a:latin typeface="MS UI Gothic" panose="020B0600070205080204" pitchFamily="50" charset="-128"/>
              <a:ea typeface="MS UI Gothic" panose="020B0600070205080204" pitchFamily="50" charset="-128"/>
            </a:endParaRPr>
          </a:p>
          <a:p>
            <a:pPr marL="316531" indent="-152404" defTabSz="422041"/>
            <a:r>
              <a:rPr kumimoji="0" lang="en-US" altLang="ja-JP" sz="1108" dirty="0">
                <a:solidFill>
                  <a:prstClr val="black"/>
                </a:solidFill>
                <a:latin typeface="ＭＳ 明朝" panose="02020609040205080304" pitchFamily="17" charset="-128"/>
                <a:ea typeface="ＭＳ 明朝" panose="02020609040205080304" pitchFamily="17" charset="-128"/>
              </a:rPr>
              <a:t>※</a:t>
            </a:r>
            <a:r>
              <a:rPr kumimoji="0" lang="ja-JP" altLang="en-US" sz="1108" dirty="0">
                <a:solidFill>
                  <a:prstClr val="black"/>
                </a:solidFill>
                <a:latin typeface="ＭＳ 明朝" panose="02020609040205080304" pitchFamily="17" charset="-128"/>
                <a:ea typeface="ＭＳ 明朝" panose="02020609040205080304" pitchFamily="17" charset="-128"/>
              </a:rPr>
              <a:t>とかち広域消防局</a:t>
            </a:r>
            <a:r>
              <a:rPr kumimoji="0" lang="ja-JP" altLang="en-US" sz="1108"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単独</a:t>
            </a:r>
            <a:r>
              <a:rPr kumimoji="0" lang="ja-JP" altLang="en-US" sz="1108" dirty="0">
                <a:solidFill>
                  <a:prstClr val="black"/>
                </a:solidFill>
                <a:latin typeface="ＭＳ 明朝" panose="02020609040205080304" pitchFamily="17" charset="-128"/>
                <a:ea typeface="ＭＳ 明朝" panose="02020609040205080304" pitchFamily="17" charset="-128"/>
              </a:rPr>
              <a:t>で、救助出動など２５１件の出動に対し、延べ４４４隊、１</a:t>
            </a:r>
            <a:r>
              <a:rPr kumimoji="0" lang="en-US" altLang="ja-JP" sz="1108" dirty="0">
                <a:solidFill>
                  <a:prstClr val="black"/>
                </a:solidFill>
                <a:latin typeface="ＭＳ 明朝" panose="02020609040205080304" pitchFamily="17" charset="-128"/>
                <a:ea typeface="ＭＳ 明朝" panose="02020609040205080304" pitchFamily="17" charset="-128"/>
              </a:rPr>
              <a:t>,</a:t>
            </a:r>
            <a:r>
              <a:rPr kumimoji="0" lang="ja-JP" altLang="en-US" sz="1108" dirty="0">
                <a:solidFill>
                  <a:prstClr val="black"/>
                </a:solidFill>
                <a:latin typeface="ＭＳ 明朝" panose="02020609040205080304" pitchFamily="17" charset="-128"/>
                <a:ea typeface="ＭＳ 明朝" panose="02020609040205080304" pitchFamily="17" charset="-128"/>
              </a:rPr>
              <a:t>５６８人が対応</a:t>
            </a:r>
            <a:endParaRPr kumimoji="0" lang="en-US" altLang="ja-JP" sz="1108" dirty="0">
              <a:solidFill>
                <a:prstClr val="black"/>
              </a:solidFill>
              <a:latin typeface="ＭＳ 明朝" panose="02020609040205080304" pitchFamily="17" charset="-128"/>
              <a:ea typeface="ＭＳ 明朝" panose="02020609040205080304" pitchFamily="17" charset="-128"/>
            </a:endParaRPr>
          </a:p>
          <a:p>
            <a:pPr marL="167058" indent="-167058" defTabSz="422041"/>
            <a:endParaRPr kumimoji="0" lang="ja-JP" altLang="en-US" sz="1292" dirty="0">
              <a:solidFill>
                <a:prstClr val="black"/>
              </a:solidFill>
              <a:latin typeface="MS UI Gothic" panose="020B0600070205080204" pitchFamily="50" charset="-128"/>
              <a:ea typeface="MS UI Gothic" panose="020B0600070205080204" pitchFamily="50" charset="-128"/>
            </a:endParaRPr>
          </a:p>
        </p:txBody>
      </p:sp>
      <p:pic>
        <p:nvPicPr>
          <p:cNvPr id="3" name="図 2">
            <a:extLst>
              <a:ext uri="{FF2B5EF4-FFF2-40B4-BE49-F238E27FC236}">
                <a16:creationId xmlns:a16="http://schemas.microsoft.com/office/drawing/2014/main" id="{2995A3ED-DFCB-4A64-A1F3-4DE9E5E5F09C}"/>
              </a:ext>
            </a:extLst>
          </p:cNvPr>
          <p:cNvPicPr>
            <a:picLocks noChangeAspect="1"/>
          </p:cNvPicPr>
          <p:nvPr/>
        </p:nvPicPr>
        <p:blipFill>
          <a:blip r:embed="rId2"/>
          <a:stretch>
            <a:fillRect/>
          </a:stretch>
        </p:blipFill>
        <p:spPr>
          <a:xfrm>
            <a:off x="3171899" y="2346001"/>
            <a:ext cx="2080748" cy="1445553"/>
          </a:xfrm>
          <a:prstGeom prst="rect">
            <a:avLst/>
          </a:prstGeom>
        </p:spPr>
      </p:pic>
      <p:pic>
        <p:nvPicPr>
          <p:cNvPr id="5" name="図 4">
            <a:extLst>
              <a:ext uri="{FF2B5EF4-FFF2-40B4-BE49-F238E27FC236}">
                <a16:creationId xmlns:a16="http://schemas.microsoft.com/office/drawing/2014/main" id="{F763C867-BCA3-48CE-B86A-5139EA8C91B1}"/>
              </a:ext>
            </a:extLst>
          </p:cNvPr>
          <p:cNvPicPr>
            <a:picLocks noChangeAspect="1"/>
          </p:cNvPicPr>
          <p:nvPr/>
        </p:nvPicPr>
        <p:blipFill>
          <a:blip r:embed="rId3"/>
          <a:stretch>
            <a:fillRect/>
          </a:stretch>
        </p:blipFill>
        <p:spPr>
          <a:xfrm>
            <a:off x="851937" y="2353149"/>
            <a:ext cx="2080747" cy="1417050"/>
          </a:xfrm>
          <a:prstGeom prst="rect">
            <a:avLst/>
          </a:prstGeom>
        </p:spPr>
      </p:pic>
      <p:sp>
        <p:nvSpPr>
          <p:cNvPr id="33" name="角丸四角形 5">
            <a:extLst>
              <a:ext uri="{FF2B5EF4-FFF2-40B4-BE49-F238E27FC236}">
                <a16:creationId xmlns:a16="http://schemas.microsoft.com/office/drawing/2014/main" id="{111877D9-3D3C-4B97-84F8-A04D84ECA2B8}"/>
              </a:ext>
            </a:extLst>
          </p:cNvPr>
          <p:cNvSpPr/>
          <p:nvPr/>
        </p:nvSpPr>
        <p:spPr>
          <a:xfrm>
            <a:off x="493695" y="1563086"/>
            <a:ext cx="3982566" cy="218638"/>
          </a:xfrm>
          <a:prstGeom prst="roundRect">
            <a:avLst>
              <a:gd name="adj" fmla="val 2667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r>
              <a:rPr kumimoji="0" lang="ja-JP" altLang="en-US" sz="1292" b="1" dirty="0">
                <a:solidFill>
                  <a:prstClr val="black"/>
                </a:solidFill>
                <a:latin typeface="Calibri" panose="020F0502020204030204"/>
                <a:ea typeface="游ゴシック" panose="020B0400000000000000" pitchFamily="50" charset="-128"/>
              </a:rPr>
              <a:t>広域化により</a:t>
            </a:r>
            <a:r>
              <a:rPr kumimoji="0" lang="ja-JP" altLang="en-US" sz="1292" b="1"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大規模災害時の対応が強化された例</a:t>
            </a:r>
            <a:endParaRPr kumimoji="0" lang="ja-JP" altLang="en-US" sz="1292" b="1" dirty="0">
              <a:solidFill>
                <a:prstClr val="black"/>
              </a:solidFill>
              <a:latin typeface="Calibri" panose="020F0502020204030204"/>
              <a:ea typeface="游ゴシック" panose="020B0400000000000000" pitchFamily="50" charset="-128"/>
            </a:endParaRPr>
          </a:p>
        </p:txBody>
      </p:sp>
      <p:pic>
        <p:nvPicPr>
          <p:cNvPr id="9" name="図 8">
            <a:extLst>
              <a:ext uri="{FF2B5EF4-FFF2-40B4-BE49-F238E27FC236}">
                <a16:creationId xmlns:a16="http://schemas.microsoft.com/office/drawing/2014/main" id="{7B0BFF08-59F0-4C0C-80BA-07FEF907B2E6}"/>
              </a:ext>
            </a:extLst>
          </p:cNvPr>
          <p:cNvPicPr>
            <a:picLocks noChangeAspect="1"/>
          </p:cNvPicPr>
          <p:nvPr/>
        </p:nvPicPr>
        <p:blipFill>
          <a:blip r:embed="rId4"/>
          <a:stretch>
            <a:fillRect/>
          </a:stretch>
        </p:blipFill>
        <p:spPr>
          <a:xfrm>
            <a:off x="836306" y="4499804"/>
            <a:ext cx="2096377" cy="1310805"/>
          </a:xfrm>
          <a:prstGeom prst="rect">
            <a:avLst/>
          </a:prstGeom>
        </p:spPr>
      </p:pic>
      <p:pic>
        <p:nvPicPr>
          <p:cNvPr id="29" name="図 28">
            <a:extLst>
              <a:ext uri="{FF2B5EF4-FFF2-40B4-BE49-F238E27FC236}">
                <a16:creationId xmlns:a16="http://schemas.microsoft.com/office/drawing/2014/main" id="{9A94C94C-CBF0-4370-8B7D-8BECA986F040}"/>
              </a:ext>
            </a:extLst>
          </p:cNvPr>
          <p:cNvPicPr>
            <a:picLocks noChangeAspect="1"/>
          </p:cNvPicPr>
          <p:nvPr/>
        </p:nvPicPr>
        <p:blipFill>
          <a:blip r:embed="rId5"/>
          <a:stretch>
            <a:fillRect/>
          </a:stretch>
        </p:blipFill>
        <p:spPr>
          <a:xfrm>
            <a:off x="3158063" y="4505014"/>
            <a:ext cx="2096377" cy="1310806"/>
          </a:xfrm>
          <a:prstGeom prst="rect">
            <a:avLst/>
          </a:prstGeom>
        </p:spPr>
      </p:pic>
    </p:spTree>
    <p:extLst>
      <p:ext uri="{BB962C8B-B14F-4D97-AF65-F5344CB8AC3E}">
        <p14:creationId xmlns:p14="http://schemas.microsoft.com/office/powerpoint/2010/main" val="75976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id="{585B8450-591D-4BC3-9A64-8F3249069670}"/>
              </a:ext>
            </a:extLst>
          </p:cNvPr>
          <p:cNvSpPr>
            <a:spLocks/>
          </p:cNvSpPr>
          <p:nvPr/>
        </p:nvSpPr>
        <p:spPr bwMode="auto">
          <a:xfrm>
            <a:off x="381000" y="263770"/>
            <a:ext cx="9144000" cy="432000"/>
          </a:xfrm>
          <a:prstGeom prst="roundRect">
            <a:avLst>
              <a:gd name="adj" fmla="val 16667"/>
            </a:avLst>
          </a:prstGeom>
          <a:solidFill>
            <a:srgbClr val="66CCFF"/>
          </a:solidFill>
          <a:ln>
            <a:headEnd/>
            <a:tailEnd/>
          </a:ln>
        </p:spPr>
        <p:style>
          <a:lnRef idx="1">
            <a:schemeClr val="accent5"/>
          </a:lnRef>
          <a:fillRef idx="2">
            <a:schemeClr val="accent5"/>
          </a:fillRef>
          <a:effectRef idx="1">
            <a:schemeClr val="accent5"/>
          </a:effectRef>
          <a:fontRef idx="minor">
            <a:schemeClr val="dk1"/>
          </a:fontRef>
        </p:style>
        <p:txBody>
          <a:bodyPr lIns="68543" tIns="0" rIns="68543" bIns="8205" anchor="ctr" anchorCtr="1"/>
          <a:lstStyle/>
          <a:p>
            <a:pPr algn="ctr" defTabSz="422041">
              <a:defRPr/>
            </a:pPr>
            <a:r>
              <a:rPr kumimoji="0" lang="ja-JP" altLang="en-US" sz="1754" dirty="0">
                <a:solidFill>
                  <a:prstClr val="white"/>
                </a:solidFill>
                <a:effectLst>
                  <a:outerShdw blurRad="38100" dist="38100" dir="2700000" algn="ctr" rotWithShape="0">
                    <a:srgbClr val="000000"/>
                  </a:outerShdw>
                </a:effectLst>
                <a:latin typeface="ＤＦ特太ゴシック体" pitchFamily="49" charset="-128"/>
                <a:ea typeface="ＤＦ特太ゴシック体" pitchFamily="49" charset="-128"/>
              </a:rPr>
              <a:t>大規模災害時における広域化等による効果⑤ ～広域化による経験・ノウハウの共有～</a:t>
            </a:r>
          </a:p>
        </p:txBody>
      </p:sp>
      <p:sp>
        <p:nvSpPr>
          <p:cNvPr id="9" name="正方形/長方形 8">
            <a:extLst>
              <a:ext uri="{FF2B5EF4-FFF2-40B4-BE49-F238E27FC236}">
                <a16:creationId xmlns:a16="http://schemas.microsoft.com/office/drawing/2014/main" id="{BBF18323-4F7E-4F47-851A-8E9D650EB718}"/>
              </a:ext>
            </a:extLst>
          </p:cNvPr>
          <p:cNvSpPr/>
          <p:nvPr/>
        </p:nvSpPr>
        <p:spPr>
          <a:xfrm>
            <a:off x="491299" y="784662"/>
            <a:ext cx="8908652" cy="948695"/>
          </a:xfrm>
          <a:prstGeom prst="rect">
            <a:avLst/>
          </a:prstGeom>
          <a:ln w="25400"/>
        </p:spPr>
        <p:style>
          <a:lnRef idx="2">
            <a:schemeClr val="accent5"/>
          </a:lnRef>
          <a:fillRef idx="1">
            <a:schemeClr val="lt1"/>
          </a:fillRef>
          <a:effectRef idx="0">
            <a:schemeClr val="accent5"/>
          </a:effectRef>
          <a:fontRef idx="minor">
            <a:schemeClr val="dk1"/>
          </a:fontRef>
        </p:style>
        <p:txBody>
          <a:bodyPr lIns="166154" tIns="33231" rIns="33231" bIns="33231" rtlCol="0" anchor="ctr"/>
          <a:lstStyle/>
          <a:p>
            <a:pPr defTabSz="422041"/>
            <a:r>
              <a:rPr kumimoji="0" lang="ja-JP" altLang="en-US" sz="1662" dirty="0">
                <a:solidFill>
                  <a:prstClr val="black"/>
                </a:solidFill>
                <a:latin typeface="ＭＳ ゴシック" panose="020B0609070205080204" pitchFamily="49" charset="-128"/>
                <a:ea typeface="ＭＳ ゴシック" panose="020B0609070205080204" pitchFamily="49" charset="-128"/>
              </a:rPr>
              <a:t>　</a:t>
            </a:r>
            <a:r>
              <a:rPr kumimoji="0" lang="ja-JP" altLang="ja-JP" sz="1662" dirty="0">
                <a:solidFill>
                  <a:prstClr val="black"/>
                </a:solidFill>
                <a:latin typeface="ＭＳ ゴシック" panose="020B0609070205080204" pitchFamily="49" charset="-128"/>
                <a:ea typeface="ＭＳ ゴシック" panose="020B0609070205080204" pitchFamily="49" charset="-128"/>
              </a:rPr>
              <a:t>消防の広域化</a:t>
            </a:r>
            <a:r>
              <a:rPr kumimoji="0" lang="ja-JP" altLang="en-US" sz="1662" dirty="0">
                <a:solidFill>
                  <a:prstClr val="black"/>
                </a:solidFill>
                <a:latin typeface="ＭＳ ゴシック" panose="020B0609070205080204" pitchFamily="49" charset="-128"/>
                <a:ea typeface="ＭＳ ゴシック" panose="020B0609070205080204" pitchFamily="49" charset="-128"/>
              </a:rPr>
              <a:t>に伴い、大規模災害時における経験や知識の共有ができ、スムーズな災害対応が図れたことや、火災の発生件数が少ない地域が広域化することにより、火災対応の経験がある職員が増え、火災対応能力の向上につながった事例がみられた。</a:t>
            </a:r>
            <a:endParaRPr kumimoji="0" lang="en-US" altLang="ja-JP" sz="1662" dirty="0">
              <a:solidFill>
                <a:prstClr val="black"/>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0B24833C-6825-4F24-9581-FF7E46D8437C}"/>
              </a:ext>
            </a:extLst>
          </p:cNvPr>
          <p:cNvSpPr txBox="1"/>
          <p:nvPr/>
        </p:nvSpPr>
        <p:spPr>
          <a:xfrm>
            <a:off x="689122" y="3254574"/>
            <a:ext cx="2998695" cy="291170"/>
          </a:xfrm>
          <a:prstGeom prst="rect">
            <a:avLst/>
          </a:prstGeom>
          <a:noFill/>
        </p:spPr>
        <p:txBody>
          <a:bodyPr wrap="square" rtlCol="0">
            <a:spAutoFit/>
          </a:bodyPr>
          <a:lstStyle/>
          <a:p>
            <a:pPr defTabSz="422041"/>
            <a:r>
              <a:rPr lang="ja-JP" altLang="en-US" sz="1292" dirty="0">
                <a:solidFill>
                  <a:prstClr val="black"/>
                </a:solidFill>
                <a:latin typeface="MS UI Gothic" panose="020B0600070205080204" pitchFamily="50" charset="-128"/>
                <a:ea typeface="MS UI Gothic" panose="020B0600070205080204" pitchFamily="50" charset="-128"/>
              </a:rPr>
              <a:t>＜自然災害への対応能力の強化＞</a:t>
            </a:r>
          </a:p>
        </p:txBody>
      </p:sp>
      <p:sp>
        <p:nvSpPr>
          <p:cNvPr id="24" name="テキスト ボックス 23">
            <a:extLst>
              <a:ext uri="{FF2B5EF4-FFF2-40B4-BE49-F238E27FC236}">
                <a16:creationId xmlns:a16="http://schemas.microsoft.com/office/drawing/2014/main" id="{0EF43B52-E410-41DE-AE50-8C35F02F5315}"/>
              </a:ext>
            </a:extLst>
          </p:cNvPr>
          <p:cNvSpPr txBox="1"/>
          <p:nvPr/>
        </p:nvSpPr>
        <p:spPr>
          <a:xfrm>
            <a:off x="689123" y="2912284"/>
            <a:ext cx="3369833" cy="319639"/>
          </a:xfrm>
          <a:prstGeom prst="rect">
            <a:avLst/>
          </a:prstGeom>
          <a:solidFill>
            <a:schemeClr val="accent1">
              <a:lumMod val="20000"/>
              <a:lumOff val="80000"/>
            </a:schemeClr>
          </a:solidFill>
          <a:ln>
            <a:noFill/>
          </a:ln>
        </p:spPr>
        <p:txBody>
          <a:bodyPr wrap="none" rtlCol="0">
            <a:spAutoFit/>
          </a:bodyPr>
          <a:lstStyle/>
          <a:p>
            <a:pPr defTabSz="422041"/>
            <a:r>
              <a:rPr lang="ja-JP" altLang="en-US" sz="1477" dirty="0">
                <a:solidFill>
                  <a:prstClr val="black"/>
                </a:solidFill>
                <a:latin typeface="MS UI Gothic" panose="020B0600070205080204" pitchFamily="50" charset="-128"/>
                <a:ea typeface="MS UI Gothic" panose="020B0600070205080204" pitchFamily="50" charset="-128"/>
              </a:rPr>
              <a:t>大規模災害時における経験や知識の共有</a:t>
            </a:r>
          </a:p>
        </p:txBody>
      </p:sp>
      <p:sp>
        <p:nvSpPr>
          <p:cNvPr id="2" name="テキスト ボックス 1">
            <a:extLst>
              <a:ext uri="{FF2B5EF4-FFF2-40B4-BE49-F238E27FC236}">
                <a16:creationId xmlns:a16="http://schemas.microsoft.com/office/drawing/2014/main" id="{43DF50CD-A5E7-4898-A15A-6C0F434ED5C0}"/>
              </a:ext>
            </a:extLst>
          </p:cNvPr>
          <p:cNvSpPr txBox="1"/>
          <p:nvPr/>
        </p:nvSpPr>
        <p:spPr>
          <a:xfrm>
            <a:off x="797307" y="3618203"/>
            <a:ext cx="4196417" cy="1086516"/>
          </a:xfrm>
          <a:prstGeom prst="rect">
            <a:avLst/>
          </a:prstGeom>
          <a:noFill/>
        </p:spPr>
        <p:txBody>
          <a:bodyPr wrap="square" rtlCol="0">
            <a:spAutoFit/>
          </a:bodyPr>
          <a:lstStyle/>
          <a:p>
            <a:pPr marL="162662" indent="-162662" defTabSz="422041"/>
            <a:r>
              <a:rPr kumimoji="0" lang="ja-JP" altLang="en-US" sz="1292" dirty="0">
                <a:solidFill>
                  <a:prstClr val="black"/>
                </a:solidFill>
                <a:latin typeface="メイリオ" panose="020B0604030504040204" pitchFamily="50" charset="-128"/>
                <a:ea typeface="メイリオ" panose="020B0604030504040204" pitchFamily="50" charset="-128"/>
              </a:rPr>
              <a:t>○　広域化により新たに管轄区域となった地域において、台風災害に伴う河川氾濫時の救助活動（水難救助ボートの活用等）を経験したことで、その後、管轄内の他市町村における大雨災害においても経験を活かし、スムーズな対応が図れた。</a:t>
            </a:r>
            <a:endParaRPr lang="ja-JP" altLang="en-US" sz="1292" dirty="0">
              <a:solidFill>
                <a:prstClr val="black"/>
              </a:solidFill>
              <a:latin typeface="メイリオ" panose="020B0604030504040204" pitchFamily="50" charset="-128"/>
              <a:ea typeface="メイリオ" panose="020B0604030504040204" pitchFamily="50" charset="-128"/>
            </a:endParaRPr>
          </a:p>
        </p:txBody>
      </p:sp>
      <p:sp>
        <p:nvSpPr>
          <p:cNvPr id="18" name="Text Box 40">
            <a:extLst>
              <a:ext uri="{FF2B5EF4-FFF2-40B4-BE49-F238E27FC236}">
                <a16:creationId xmlns:a16="http://schemas.microsoft.com/office/drawing/2014/main" id="{C0F2D182-A24B-4C1A-A42C-B40F4259EA2A}"/>
              </a:ext>
            </a:extLst>
          </p:cNvPr>
          <p:cNvSpPr txBox="1">
            <a:spLocks noChangeArrowheads="1"/>
          </p:cNvSpPr>
          <p:nvPr/>
        </p:nvSpPr>
        <p:spPr bwMode="auto">
          <a:xfrm>
            <a:off x="5421577" y="3110662"/>
            <a:ext cx="1714777" cy="359655"/>
          </a:xfrm>
          <a:prstGeom prst="rect">
            <a:avLst/>
          </a:prstGeom>
          <a:noFill/>
          <a:ln w="9525" algn="ctr">
            <a:noFill/>
            <a:miter lim="800000"/>
            <a:headEnd/>
            <a:tailEnd/>
          </a:ln>
        </p:spPr>
        <p:txBody>
          <a:bodyPr lIns="68580" tIns="8206" rIns="68580" bIns="8206"/>
          <a:lstStyle/>
          <a:p>
            <a:pPr algn="ctr" defTabSz="422041" fontAlgn="base">
              <a:spcBef>
                <a:spcPct val="0"/>
              </a:spcBef>
              <a:spcAft>
                <a:spcPct val="0"/>
              </a:spcAft>
            </a:pPr>
            <a:r>
              <a:rPr kumimoji="0" lang="en-US" altLang="ja-JP" sz="1292" b="1" dirty="0">
                <a:solidFill>
                  <a:srgbClr val="3A4972"/>
                </a:solidFill>
                <a:latin typeface="MS UI Gothic" panose="020B0600070205080204" pitchFamily="50" charset="-128"/>
                <a:ea typeface="MS UI Gothic" panose="020B0600070205080204" pitchFamily="50" charset="-128"/>
              </a:rPr>
              <a:t>A</a:t>
            </a:r>
            <a:r>
              <a:rPr kumimoji="0" lang="ja-JP" altLang="en-US" sz="1292" b="1" dirty="0">
                <a:solidFill>
                  <a:srgbClr val="3A4972"/>
                </a:solidFill>
                <a:latin typeface="MS UI Gothic" panose="020B0600070205080204" pitchFamily="50" charset="-128"/>
                <a:ea typeface="MS UI Gothic" panose="020B0600070205080204" pitchFamily="50" charset="-128"/>
              </a:rPr>
              <a:t>市（旧</a:t>
            </a:r>
            <a:r>
              <a:rPr kumimoji="0" lang="en-US" altLang="ja-JP" sz="1292" b="1" dirty="0">
                <a:solidFill>
                  <a:srgbClr val="3A4972"/>
                </a:solidFill>
                <a:latin typeface="MS UI Gothic" panose="020B0600070205080204" pitchFamily="50" charset="-128"/>
                <a:ea typeface="MS UI Gothic" panose="020B0600070205080204" pitchFamily="50" charset="-128"/>
              </a:rPr>
              <a:t>A</a:t>
            </a:r>
            <a:r>
              <a:rPr kumimoji="0" lang="ja-JP" altLang="en-US" sz="1292" b="1" dirty="0">
                <a:solidFill>
                  <a:srgbClr val="3A4972"/>
                </a:solidFill>
                <a:latin typeface="MS UI Gothic" panose="020B0600070205080204" pitchFamily="50" charset="-128"/>
                <a:ea typeface="MS UI Gothic" panose="020B0600070205080204" pitchFamily="50" charset="-128"/>
              </a:rPr>
              <a:t>消防本部）</a:t>
            </a:r>
            <a:endParaRPr kumimoji="0" lang="en-US" altLang="ja-JP" sz="1292" b="1" dirty="0">
              <a:solidFill>
                <a:srgbClr val="3A4972"/>
              </a:solidFill>
              <a:latin typeface="MS UI Gothic" panose="020B0600070205080204" pitchFamily="50" charset="-128"/>
              <a:ea typeface="MS UI Gothic" panose="020B0600070205080204" pitchFamily="50" charset="-128"/>
            </a:endParaRPr>
          </a:p>
          <a:p>
            <a:pPr algn="ctr" defTabSz="422041" fontAlgn="base">
              <a:spcBef>
                <a:spcPct val="0"/>
              </a:spcBef>
              <a:spcAft>
                <a:spcPct val="0"/>
              </a:spcAft>
            </a:pPr>
            <a:endParaRPr kumimoji="0" lang="ja-JP" altLang="en-US" sz="1292" b="1" dirty="0">
              <a:solidFill>
                <a:srgbClr val="3A4972"/>
              </a:solidFill>
              <a:latin typeface="MS UI Gothic" panose="020B0600070205080204" pitchFamily="50" charset="-128"/>
              <a:ea typeface="MS UI Gothic" panose="020B0600070205080204" pitchFamily="50" charset="-128"/>
            </a:endParaRPr>
          </a:p>
        </p:txBody>
      </p:sp>
      <p:sp>
        <p:nvSpPr>
          <p:cNvPr id="19" name="Text Box 40">
            <a:extLst>
              <a:ext uri="{FF2B5EF4-FFF2-40B4-BE49-F238E27FC236}">
                <a16:creationId xmlns:a16="http://schemas.microsoft.com/office/drawing/2014/main" id="{2158726D-4F77-4335-AE0F-B537EA8B5D69}"/>
              </a:ext>
            </a:extLst>
          </p:cNvPr>
          <p:cNvSpPr txBox="1">
            <a:spLocks noChangeArrowheads="1"/>
          </p:cNvSpPr>
          <p:nvPr/>
        </p:nvSpPr>
        <p:spPr bwMode="auto">
          <a:xfrm>
            <a:off x="7284912" y="3114407"/>
            <a:ext cx="1681644" cy="359655"/>
          </a:xfrm>
          <a:prstGeom prst="rect">
            <a:avLst/>
          </a:prstGeom>
          <a:noFill/>
          <a:ln w="9525" algn="ctr">
            <a:noFill/>
            <a:miter lim="800000"/>
            <a:headEnd/>
            <a:tailEnd/>
          </a:ln>
        </p:spPr>
        <p:txBody>
          <a:bodyPr lIns="68580" tIns="8206" rIns="68580" bIns="8206"/>
          <a:lstStyle/>
          <a:p>
            <a:pPr algn="ctr" defTabSz="422041" fontAlgn="base">
              <a:spcBef>
                <a:spcPct val="0"/>
              </a:spcBef>
              <a:spcAft>
                <a:spcPct val="0"/>
              </a:spcAft>
            </a:pPr>
            <a:r>
              <a:rPr kumimoji="0" lang="en-US" altLang="ja-JP" sz="1292" b="1" dirty="0">
                <a:solidFill>
                  <a:srgbClr val="3A4972"/>
                </a:solidFill>
                <a:latin typeface="MS UI Gothic" panose="020B0600070205080204" pitchFamily="50" charset="-128"/>
                <a:ea typeface="MS UI Gothic" panose="020B0600070205080204" pitchFamily="50" charset="-128"/>
              </a:rPr>
              <a:t>B</a:t>
            </a:r>
            <a:r>
              <a:rPr kumimoji="0" lang="ja-JP" altLang="en-US" sz="1292" b="1" dirty="0">
                <a:solidFill>
                  <a:srgbClr val="3A4972"/>
                </a:solidFill>
                <a:latin typeface="MS UI Gothic" panose="020B0600070205080204" pitchFamily="50" charset="-128"/>
                <a:ea typeface="MS UI Gothic" panose="020B0600070205080204" pitchFamily="50" charset="-128"/>
              </a:rPr>
              <a:t>市（旧</a:t>
            </a:r>
            <a:r>
              <a:rPr kumimoji="0" lang="en-US" altLang="ja-JP" sz="1292" b="1" dirty="0">
                <a:solidFill>
                  <a:srgbClr val="3A4972"/>
                </a:solidFill>
                <a:latin typeface="MS UI Gothic" panose="020B0600070205080204" pitchFamily="50" charset="-128"/>
                <a:ea typeface="MS UI Gothic" panose="020B0600070205080204" pitchFamily="50" charset="-128"/>
              </a:rPr>
              <a:t>B</a:t>
            </a:r>
            <a:r>
              <a:rPr kumimoji="0" lang="ja-JP" altLang="en-US" sz="1292" b="1" dirty="0">
                <a:solidFill>
                  <a:srgbClr val="3A4972"/>
                </a:solidFill>
                <a:latin typeface="MS UI Gothic" panose="020B0600070205080204" pitchFamily="50" charset="-128"/>
                <a:ea typeface="MS UI Gothic" panose="020B0600070205080204" pitchFamily="50" charset="-128"/>
              </a:rPr>
              <a:t>消防本部）</a:t>
            </a:r>
            <a:endParaRPr kumimoji="0" lang="en-US" altLang="ja-JP" sz="1292" b="1" dirty="0">
              <a:solidFill>
                <a:srgbClr val="3A4972"/>
              </a:solidFill>
              <a:latin typeface="MS UI Gothic" panose="020B0600070205080204" pitchFamily="50" charset="-128"/>
              <a:ea typeface="MS UI Gothic" panose="020B0600070205080204" pitchFamily="50" charset="-128"/>
            </a:endParaRPr>
          </a:p>
        </p:txBody>
      </p:sp>
      <p:sp>
        <p:nvSpPr>
          <p:cNvPr id="21" name="四角形: 角を丸くする 20">
            <a:extLst>
              <a:ext uri="{FF2B5EF4-FFF2-40B4-BE49-F238E27FC236}">
                <a16:creationId xmlns:a16="http://schemas.microsoft.com/office/drawing/2014/main" id="{333B8841-4736-4F2C-92FD-777F64794CC5}"/>
              </a:ext>
            </a:extLst>
          </p:cNvPr>
          <p:cNvSpPr/>
          <p:nvPr/>
        </p:nvSpPr>
        <p:spPr>
          <a:xfrm>
            <a:off x="5403003" y="2644664"/>
            <a:ext cx="3521612" cy="2794958"/>
          </a:xfrm>
          <a:prstGeom prst="roundRect">
            <a:avLst>
              <a:gd name="adj" fmla="val 883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2954">
              <a:solidFill>
                <a:prstClr val="white"/>
              </a:solidFill>
              <a:latin typeface="Calibri" panose="020F0502020204030204"/>
              <a:ea typeface="游ゴシック" panose="020B0400000000000000" pitchFamily="50" charset="-128"/>
            </a:endParaRPr>
          </a:p>
        </p:txBody>
      </p:sp>
      <p:pic>
        <p:nvPicPr>
          <p:cNvPr id="29" name="Picture 31" descr="消防署１">
            <a:extLst>
              <a:ext uri="{FF2B5EF4-FFF2-40B4-BE49-F238E27FC236}">
                <a16:creationId xmlns:a16="http://schemas.microsoft.com/office/drawing/2014/main" id="{38259A98-492C-4049-8CA8-C34FCBEBB14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7595775" y="3618204"/>
            <a:ext cx="311615" cy="420756"/>
          </a:xfrm>
          <a:prstGeom prst="rect">
            <a:avLst/>
          </a:prstGeom>
          <a:noFill/>
          <a:ln w="9525">
            <a:noFill/>
            <a:miter lim="800000"/>
            <a:headEnd/>
            <a:tailEnd/>
          </a:ln>
        </p:spPr>
      </p:pic>
      <p:pic>
        <p:nvPicPr>
          <p:cNvPr id="33" name="Picture 31" descr="消防署１">
            <a:extLst>
              <a:ext uri="{FF2B5EF4-FFF2-40B4-BE49-F238E27FC236}">
                <a16:creationId xmlns:a16="http://schemas.microsoft.com/office/drawing/2014/main" id="{D8D08018-0D46-425A-AA69-88FC4B0FED2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7908552" y="3516012"/>
            <a:ext cx="311615" cy="420756"/>
          </a:xfrm>
          <a:prstGeom prst="rect">
            <a:avLst/>
          </a:prstGeom>
          <a:noFill/>
          <a:ln w="9525">
            <a:noFill/>
            <a:miter lim="800000"/>
            <a:headEnd/>
            <a:tailEnd/>
          </a:ln>
        </p:spPr>
      </p:pic>
      <p:sp>
        <p:nvSpPr>
          <p:cNvPr id="34" name="爆発 2 46">
            <a:extLst>
              <a:ext uri="{FF2B5EF4-FFF2-40B4-BE49-F238E27FC236}">
                <a16:creationId xmlns:a16="http://schemas.microsoft.com/office/drawing/2014/main" id="{A8706CFA-9858-42F5-A9F5-87F30BD43EE9}"/>
              </a:ext>
            </a:extLst>
          </p:cNvPr>
          <p:cNvSpPr/>
          <p:nvPr/>
        </p:nvSpPr>
        <p:spPr>
          <a:xfrm>
            <a:off x="7667808" y="3735577"/>
            <a:ext cx="1059900" cy="955545"/>
          </a:xfrm>
          <a:prstGeom prst="irregularSeal2">
            <a:avLst/>
          </a:prstGeom>
          <a:solidFill>
            <a:srgbClr val="E25B00"/>
          </a:solidFill>
          <a:ln>
            <a:solidFill>
              <a:srgbClr val="E25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0" lang="ja-JP" altLang="en-US" sz="2954" dirty="0">
              <a:solidFill>
                <a:srgbClr val="3A4972"/>
              </a:solidFill>
              <a:latin typeface="MS UI Gothic" panose="020B0600070205080204" pitchFamily="50" charset="-128"/>
              <a:ea typeface="MS UI Gothic" panose="020B0600070205080204" pitchFamily="50" charset="-128"/>
            </a:endParaRPr>
          </a:p>
        </p:txBody>
      </p:sp>
      <p:sp>
        <p:nvSpPr>
          <p:cNvPr id="35" name="Text Box 40">
            <a:extLst>
              <a:ext uri="{FF2B5EF4-FFF2-40B4-BE49-F238E27FC236}">
                <a16:creationId xmlns:a16="http://schemas.microsoft.com/office/drawing/2014/main" id="{007769EE-910A-440C-8E02-21C67F9116AF}"/>
              </a:ext>
            </a:extLst>
          </p:cNvPr>
          <p:cNvSpPr txBox="1">
            <a:spLocks noChangeArrowheads="1"/>
          </p:cNvSpPr>
          <p:nvPr/>
        </p:nvSpPr>
        <p:spPr bwMode="auto">
          <a:xfrm>
            <a:off x="6337212" y="2742963"/>
            <a:ext cx="1728828" cy="359655"/>
          </a:xfrm>
          <a:prstGeom prst="rect">
            <a:avLst/>
          </a:prstGeom>
          <a:noFill/>
          <a:ln w="9525" algn="ctr">
            <a:noFill/>
            <a:miter lim="800000"/>
            <a:headEnd/>
            <a:tailEnd/>
          </a:ln>
        </p:spPr>
        <p:txBody>
          <a:bodyPr lIns="68580" tIns="8206" rIns="68580" bIns="8206"/>
          <a:lstStyle/>
          <a:p>
            <a:pPr algn="ctr" defTabSz="422041" fontAlgn="base">
              <a:spcBef>
                <a:spcPct val="0"/>
              </a:spcBef>
              <a:spcAft>
                <a:spcPct val="0"/>
              </a:spcAft>
            </a:pPr>
            <a:r>
              <a:rPr kumimoji="0" lang="ja-JP" altLang="en-US" sz="1662" dirty="0">
                <a:solidFill>
                  <a:srgbClr val="3A4972"/>
                </a:solidFill>
                <a:latin typeface="MS UI Gothic" panose="020B0600070205080204" pitchFamily="50" charset="-128"/>
                <a:ea typeface="MS UI Gothic" panose="020B0600070205080204" pitchFamily="50" charset="-128"/>
              </a:rPr>
              <a:t>＜</a:t>
            </a:r>
            <a:r>
              <a:rPr kumimoji="0" lang="en-US" altLang="ja-JP" sz="1662" dirty="0">
                <a:solidFill>
                  <a:srgbClr val="3A4972"/>
                </a:solidFill>
                <a:latin typeface="MS UI Gothic" panose="020B0600070205080204" pitchFamily="50" charset="-128"/>
                <a:ea typeface="MS UI Gothic" panose="020B0600070205080204" pitchFamily="50" charset="-128"/>
              </a:rPr>
              <a:t>AB</a:t>
            </a:r>
            <a:r>
              <a:rPr kumimoji="0" lang="ja-JP" altLang="en-US" sz="1662" dirty="0">
                <a:solidFill>
                  <a:srgbClr val="3A4972"/>
                </a:solidFill>
                <a:latin typeface="MS UI Gothic" panose="020B0600070205080204" pitchFamily="50" charset="-128"/>
                <a:ea typeface="MS UI Gothic" panose="020B0600070205080204" pitchFamily="50" charset="-128"/>
              </a:rPr>
              <a:t>消防本部＞</a:t>
            </a:r>
            <a:endParaRPr kumimoji="0" lang="en-US" altLang="ja-JP" sz="1662" dirty="0">
              <a:solidFill>
                <a:srgbClr val="3A4972"/>
              </a:solidFill>
              <a:latin typeface="MS UI Gothic" panose="020B0600070205080204" pitchFamily="50" charset="-128"/>
              <a:ea typeface="MS UI Gothic" panose="020B0600070205080204" pitchFamily="50" charset="-128"/>
            </a:endParaRPr>
          </a:p>
        </p:txBody>
      </p:sp>
      <p:cxnSp>
        <p:nvCxnSpPr>
          <p:cNvPr id="36" name="直線コネクタ 35">
            <a:extLst>
              <a:ext uri="{FF2B5EF4-FFF2-40B4-BE49-F238E27FC236}">
                <a16:creationId xmlns:a16="http://schemas.microsoft.com/office/drawing/2014/main" id="{EB833066-FACA-4830-86F1-3AD847446EC4}"/>
              </a:ext>
            </a:extLst>
          </p:cNvPr>
          <p:cNvCxnSpPr>
            <a:cxnSpLocks/>
          </p:cNvCxnSpPr>
          <p:nvPr/>
        </p:nvCxnSpPr>
        <p:spPr>
          <a:xfrm flipH="1">
            <a:off x="7198175" y="3077573"/>
            <a:ext cx="1" cy="2215613"/>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CB77FF05-3DE1-45BD-A169-3D9C5A0AA65C}"/>
              </a:ext>
            </a:extLst>
          </p:cNvPr>
          <p:cNvCxnSpPr>
            <a:cxnSpLocks/>
          </p:cNvCxnSpPr>
          <p:nvPr/>
        </p:nvCxnSpPr>
        <p:spPr>
          <a:xfrm flipH="1">
            <a:off x="6885765" y="4266471"/>
            <a:ext cx="76611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 Box 40">
            <a:extLst>
              <a:ext uri="{FF2B5EF4-FFF2-40B4-BE49-F238E27FC236}">
                <a16:creationId xmlns:a16="http://schemas.microsoft.com/office/drawing/2014/main" id="{B6D681B3-867C-4C3E-B42D-4C1B6583021B}"/>
              </a:ext>
            </a:extLst>
          </p:cNvPr>
          <p:cNvSpPr txBox="1">
            <a:spLocks noChangeArrowheads="1"/>
          </p:cNvSpPr>
          <p:nvPr/>
        </p:nvSpPr>
        <p:spPr bwMode="auto">
          <a:xfrm>
            <a:off x="8049639" y="4505810"/>
            <a:ext cx="732906" cy="359655"/>
          </a:xfrm>
          <a:prstGeom prst="rect">
            <a:avLst/>
          </a:prstGeom>
          <a:noFill/>
          <a:ln w="9525" algn="ctr">
            <a:noFill/>
            <a:miter lim="800000"/>
            <a:headEnd/>
            <a:tailEnd/>
          </a:ln>
        </p:spPr>
        <p:txBody>
          <a:bodyPr lIns="68580" tIns="8206" rIns="68580" bIns="8206"/>
          <a:lstStyle/>
          <a:p>
            <a:pPr algn="ctr" defTabSz="422041" fontAlgn="base">
              <a:spcBef>
                <a:spcPct val="0"/>
              </a:spcBef>
              <a:spcAft>
                <a:spcPct val="0"/>
              </a:spcAft>
            </a:pPr>
            <a:r>
              <a:rPr kumimoji="0" lang="ja-JP" altLang="en-US" sz="1662" b="1" dirty="0">
                <a:solidFill>
                  <a:srgbClr val="3A4972"/>
                </a:solidFill>
                <a:latin typeface="MS UI Gothic" panose="020B0600070205080204" pitchFamily="50" charset="-128"/>
                <a:ea typeface="MS UI Gothic" panose="020B0600070205080204" pitchFamily="50" charset="-128"/>
              </a:rPr>
              <a:t>被災</a:t>
            </a:r>
            <a:endParaRPr kumimoji="0" lang="en-US" altLang="ja-JP" sz="1662" b="1" dirty="0">
              <a:solidFill>
                <a:srgbClr val="3A4972"/>
              </a:solidFill>
              <a:latin typeface="MS UI Gothic" panose="020B0600070205080204" pitchFamily="50" charset="-128"/>
              <a:ea typeface="MS UI Gothic" panose="020B0600070205080204" pitchFamily="50" charset="-128"/>
            </a:endParaRPr>
          </a:p>
        </p:txBody>
      </p:sp>
      <p:sp>
        <p:nvSpPr>
          <p:cNvPr id="43" name="Text Box 40">
            <a:extLst>
              <a:ext uri="{FF2B5EF4-FFF2-40B4-BE49-F238E27FC236}">
                <a16:creationId xmlns:a16="http://schemas.microsoft.com/office/drawing/2014/main" id="{035C9C1E-AF43-4603-898E-90C64A49AC19}"/>
              </a:ext>
            </a:extLst>
          </p:cNvPr>
          <p:cNvSpPr txBox="1">
            <a:spLocks noChangeArrowheads="1"/>
          </p:cNvSpPr>
          <p:nvPr/>
        </p:nvSpPr>
        <p:spPr bwMode="auto">
          <a:xfrm>
            <a:off x="5542595" y="3859012"/>
            <a:ext cx="1390494" cy="835343"/>
          </a:xfrm>
          <a:prstGeom prst="rect">
            <a:avLst/>
          </a:prstGeom>
          <a:noFill/>
          <a:ln w="9525" algn="ctr">
            <a:solidFill>
              <a:schemeClr val="tx1"/>
            </a:solidFill>
            <a:prstDash val="dash"/>
            <a:miter lim="800000"/>
            <a:headEnd/>
            <a:tailEnd/>
          </a:ln>
        </p:spPr>
        <p:txBody>
          <a:bodyPr lIns="68580" tIns="66462" rIns="68580" bIns="8206"/>
          <a:lstStyle/>
          <a:p>
            <a:pPr defTabSz="422041" fontAlgn="base">
              <a:spcBef>
                <a:spcPct val="0"/>
              </a:spcBef>
              <a:spcAft>
                <a:spcPct val="0"/>
              </a:spcAft>
            </a:pPr>
            <a:r>
              <a:rPr kumimoji="0" lang="ja-JP" altLang="en-US" sz="1477" b="1" dirty="0">
                <a:solidFill>
                  <a:prstClr val="black"/>
                </a:solidFill>
                <a:latin typeface="MS UI Gothic" panose="020B0600070205080204" pitchFamily="50" charset="-128"/>
                <a:ea typeface="MS UI Gothic" panose="020B0600070205080204" pitchFamily="50" charset="-128"/>
              </a:rPr>
              <a:t>広域化により、災害対応のノウハウを共有</a:t>
            </a:r>
          </a:p>
        </p:txBody>
      </p:sp>
      <p:sp>
        <p:nvSpPr>
          <p:cNvPr id="47" name="Text Box 40">
            <a:extLst>
              <a:ext uri="{FF2B5EF4-FFF2-40B4-BE49-F238E27FC236}">
                <a16:creationId xmlns:a16="http://schemas.microsoft.com/office/drawing/2014/main" id="{816DB8D4-964C-4056-A0DA-8C2B501E929B}"/>
              </a:ext>
            </a:extLst>
          </p:cNvPr>
          <p:cNvSpPr txBox="1">
            <a:spLocks noChangeArrowheads="1"/>
          </p:cNvSpPr>
          <p:nvPr/>
        </p:nvSpPr>
        <p:spPr bwMode="auto">
          <a:xfrm>
            <a:off x="7555962" y="4802601"/>
            <a:ext cx="1192704" cy="279220"/>
          </a:xfrm>
          <a:prstGeom prst="rect">
            <a:avLst/>
          </a:prstGeom>
          <a:noFill/>
          <a:ln w="9525" algn="ctr">
            <a:solidFill>
              <a:schemeClr val="tx1"/>
            </a:solidFill>
            <a:miter lim="800000"/>
            <a:headEnd/>
            <a:tailEnd/>
          </a:ln>
        </p:spPr>
        <p:txBody>
          <a:bodyPr lIns="68580" tIns="33231" rIns="68580" bIns="8206"/>
          <a:lstStyle/>
          <a:p>
            <a:pPr algn="ctr" defTabSz="422041" fontAlgn="base">
              <a:spcBef>
                <a:spcPct val="0"/>
              </a:spcBef>
              <a:spcAft>
                <a:spcPct val="0"/>
              </a:spcAft>
            </a:pPr>
            <a:r>
              <a:rPr kumimoji="0" lang="ja-JP" altLang="en-US" sz="1292" b="1" dirty="0">
                <a:solidFill>
                  <a:prstClr val="black"/>
                </a:solidFill>
                <a:latin typeface="MS UI Gothic" panose="020B0600070205080204" pitchFamily="50" charset="-128"/>
                <a:ea typeface="MS UI Gothic" panose="020B0600070205080204" pitchFamily="50" charset="-128"/>
              </a:rPr>
              <a:t>災害対応実施</a:t>
            </a:r>
          </a:p>
        </p:txBody>
      </p:sp>
    </p:spTree>
    <p:extLst>
      <p:ext uri="{BB962C8B-B14F-4D97-AF65-F5344CB8AC3E}">
        <p14:creationId xmlns:p14="http://schemas.microsoft.com/office/powerpoint/2010/main" val="979368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1000" y="372464"/>
            <a:ext cx="8280000" cy="720000"/>
          </a:xfrm>
        </p:spPr>
        <p:txBody>
          <a:bodyPr>
            <a:normAutofit/>
          </a:bodyPr>
          <a:lstStyle/>
          <a:p>
            <a:r>
              <a:rPr lang="ja-JP" altLang="en-US" sz="3600" dirty="0">
                <a:solidFill>
                  <a:srgbClr val="464653"/>
                </a:solidFill>
              </a:rPr>
              <a:t>３ ○○県における</a:t>
            </a:r>
            <a:r>
              <a:rPr lang="ja-JP" altLang="en-US" sz="3600" dirty="0"/>
              <a:t>広域化等の動き</a:t>
            </a:r>
          </a:p>
        </p:txBody>
      </p:sp>
      <p:sp>
        <p:nvSpPr>
          <p:cNvPr id="4" name="テキスト ボックス 3"/>
          <p:cNvSpPr txBox="1"/>
          <p:nvPr/>
        </p:nvSpPr>
        <p:spPr>
          <a:xfrm>
            <a:off x="7257256" y="260649"/>
            <a:ext cx="1944216" cy="276999"/>
          </a:xfrm>
          <a:prstGeom prst="rect">
            <a:avLst/>
          </a:prstGeom>
          <a:noFill/>
        </p:spPr>
        <p:txBody>
          <a:bodyPr wrap="square" rtlCol="0">
            <a:spAutoFit/>
          </a:bodyPr>
          <a:lstStyle/>
          <a:p>
            <a:r>
              <a:rPr lang="ja-JP" altLang="en-US" sz="1200" dirty="0">
                <a:solidFill>
                  <a:schemeClr val="bg1">
                    <a:lumMod val="50000"/>
                  </a:schemeClr>
                </a:solidFill>
              </a:rPr>
              <a:t>消防広域化推進勉強会</a:t>
            </a:r>
          </a:p>
        </p:txBody>
      </p:sp>
      <p:sp>
        <p:nvSpPr>
          <p:cNvPr id="12" name="コンテンツ プレースホルダー 2">
            <a:extLst>
              <a:ext uri="{FF2B5EF4-FFF2-40B4-BE49-F238E27FC236}">
                <a16:creationId xmlns:a16="http://schemas.microsoft.com/office/drawing/2014/main" id="{A35FC383-7F7F-4C78-BF97-8171AE9AFAC4}"/>
              </a:ext>
            </a:extLst>
          </p:cNvPr>
          <p:cNvSpPr txBox="1">
            <a:spLocks/>
          </p:cNvSpPr>
          <p:nvPr/>
        </p:nvSpPr>
        <p:spPr>
          <a:xfrm>
            <a:off x="1017630" y="1353976"/>
            <a:ext cx="7870739" cy="396044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2400" dirty="0"/>
              <a:t>○　これまでの経緯</a:t>
            </a:r>
            <a:endParaRPr lang="en-US" altLang="ja-JP" sz="2400" dirty="0"/>
          </a:p>
          <a:p>
            <a:pPr marL="0" indent="0">
              <a:buNone/>
            </a:pPr>
            <a:r>
              <a:rPr lang="ja-JP" altLang="en-US" sz="1600" dirty="0">
                <a:solidFill>
                  <a:srgbClr val="CC0066"/>
                </a:solidFill>
              </a:rPr>
              <a:t>　　　　</a:t>
            </a:r>
            <a:r>
              <a:rPr lang="ja-JP" altLang="en-US" sz="1600" dirty="0"/>
              <a:t>・○年　広域化推進計画策定</a:t>
            </a:r>
            <a:endParaRPr lang="en-US" altLang="ja-JP" sz="1600" dirty="0"/>
          </a:p>
          <a:p>
            <a:pPr marL="0" indent="0">
              <a:buNone/>
            </a:pPr>
            <a:r>
              <a:rPr lang="ja-JP" altLang="en-US" sz="1600" dirty="0"/>
              <a:t>　　　　・○年　○○地域の広域化実現</a:t>
            </a:r>
            <a:endParaRPr lang="en-US" altLang="ja-JP" sz="1600" dirty="0"/>
          </a:p>
          <a:p>
            <a:pPr marL="0" indent="0">
              <a:buNone/>
            </a:pPr>
            <a:r>
              <a:rPr lang="ja-JP" altLang="en-US" sz="1600" dirty="0"/>
              <a:t>　　　　・○年　○○地域の広域化実現</a:t>
            </a:r>
            <a:endParaRPr lang="en-US" altLang="ja-JP" sz="1600" dirty="0"/>
          </a:p>
          <a:p>
            <a:pPr marL="0" indent="0">
              <a:buNone/>
            </a:pPr>
            <a:r>
              <a:rPr lang="ja-JP" altLang="en-US" sz="1600" dirty="0"/>
              <a:t>　　　　・○年　○○共同指令センター運用開始</a:t>
            </a:r>
            <a:endParaRPr lang="en-US" altLang="ja-JP" sz="1600" dirty="0"/>
          </a:p>
          <a:p>
            <a:pPr marL="0" indent="0">
              <a:buNone/>
            </a:pPr>
            <a:endParaRPr lang="en-US" altLang="ja-JP" sz="1600" dirty="0"/>
          </a:p>
          <a:p>
            <a:pPr marL="0" indent="0">
              <a:buNone/>
            </a:pPr>
            <a:r>
              <a:rPr lang="ja-JP" altLang="en-US" sz="2400" dirty="0">
                <a:latin typeface="+mn-ea"/>
              </a:rPr>
              <a:t>○　現行の推進計画</a:t>
            </a:r>
            <a:endParaRPr lang="en-US" altLang="ja-JP" sz="2400" dirty="0">
              <a:latin typeface="+mn-ea"/>
            </a:endParaRPr>
          </a:p>
          <a:p>
            <a:pPr marL="0" indent="0">
              <a:buNone/>
            </a:pPr>
            <a:endParaRPr lang="en-US" altLang="ja-JP" sz="1600" dirty="0"/>
          </a:p>
          <a:p>
            <a:pPr marL="0" indent="0">
              <a:buNone/>
            </a:pPr>
            <a:endParaRPr lang="en-US" altLang="ja-JP" sz="1600" dirty="0"/>
          </a:p>
          <a:p>
            <a:pPr marL="0" indent="0">
              <a:buNone/>
            </a:pPr>
            <a:endParaRPr lang="en-US" altLang="ja-JP" sz="1600" dirty="0"/>
          </a:p>
        </p:txBody>
      </p:sp>
      <p:sp>
        <p:nvSpPr>
          <p:cNvPr id="3" name="スライド番号プレースホルダー 2">
            <a:extLst>
              <a:ext uri="{FF2B5EF4-FFF2-40B4-BE49-F238E27FC236}">
                <a16:creationId xmlns:a16="http://schemas.microsoft.com/office/drawing/2014/main" id="{6492F3D9-6F92-474C-BB37-5F07B9CFDC3C}"/>
              </a:ext>
            </a:extLst>
          </p:cNvPr>
          <p:cNvSpPr>
            <a:spLocks noGrp="1"/>
          </p:cNvSpPr>
          <p:nvPr>
            <p:ph type="sldNum" sz="quarter" idx="12"/>
          </p:nvPr>
        </p:nvSpPr>
        <p:spPr/>
        <p:txBody>
          <a:bodyPr/>
          <a:lstStyle/>
          <a:p>
            <a:fld id="{65DFFDEF-B4B2-4326-B825-390B8F18160E}" type="slidenum">
              <a:rPr kumimoji="1" lang="ja-JP" altLang="en-US" smtClean="0"/>
              <a:t>13</a:t>
            </a:fld>
            <a:endParaRPr kumimoji="1" lang="ja-JP" altLang="en-US" dirty="0"/>
          </a:p>
        </p:txBody>
      </p:sp>
      <p:pic>
        <p:nvPicPr>
          <p:cNvPr id="6" name="図 5">
            <a:extLst>
              <a:ext uri="{FF2B5EF4-FFF2-40B4-BE49-F238E27FC236}">
                <a16:creationId xmlns:a16="http://schemas.microsoft.com/office/drawing/2014/main" id="{069BD523-E73B-4E1D-9163-D6FE4CC150F9}"/>
              </a:ext>
            </a:extLst>
          </p:cNvPr>
          <p:cNvPicPr>
            <a:picLocks noChangeAspect="1"/>
          </p:cNvPicPr>
          <p:nvPr/>
        </p:nvPicPr>
        <p:blipFill>
          <a:blip r:embed="rId3"/>
          <a:stretch>
            <a:fillRect/>
          </a:stretch>
        </p:blipFill>
        <p:spPr>
          <a:xfrm>
            <a:off x="6220638" y="1363526"/>
            <a:ext cx="3217860" cy="4747276"/>
          </a:xfrm>
          <a:prstGeom prst="rect">
            <a:avLst/>
          </a:prstGeom>
        </p:spPr>
      </p:pic>
      <p:sp>
        <p:nvSpPr>
          <p:cNvPr id="7" name="コンテンツ プレースホルダー 2">
            <a:extLst>
              <a:ext uri="{FF2B5EF4-FFF2-40B4-BE49-F238E27FC236}">
                <a16:creationId xmlns:a16="http://schemas.microsoft.com/office/drawing/2014/main" id="{0BE22122-4CA6-49C8-9864-2F6989EFC5EA}"/>
              </a:ext>
            </a:extLst>
          </p:cNvPr>
          <p:cNvSpPr txBox="1">
            <a:spLocks/>
          </p:cNvSpPr>
          <p:nvPr/>
        </p:nvSpPr>
        <p:spPr>
          <a:xfrm>
            <a:off x="7899958" y="6016104"/>
            <a:ext cx="1976822" cy="365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en-US" altLang="ja-JP" sz="1200" dirty="0"/>
              <a:t>※</a:t>
            </a:r>
            <a:r>
              <a:rPr lang="ja-JP" altLang="en-US" sz="1200" dirty="0"/>
              <a:t>地図：大阪府を例示</a:t>
            </a:r>
            <a:endParaRPr lang="en-US" altLang="ja-JP" sz="1200" dirty="0"/>
          </a:p>
          <a:p>
            <a:pPr marL="0" indent="0">
              <a:buNone/>
            </a:pPr>
            <a:endParaRPr lang="en-US" altLang="ja-JP" sz="1200" dirty="0"/>
          </a:p>
        </p:txBody>
      </p:sp>
    </p:spTree>
    <p:extLst>
      <p:ext uri="{BB962C8B-B14F-4D97-AF65-F5344CB8AC3E}">
        <p14:creationId xmlns:p14="http://schemas.microsoft.com/office/powerpoint/2010/main" val="3145702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465" y="372464"/>
            <a:ext cx="9661072" cy="720000"/>
          </a:xfrm>
        </p:spPr>
        <p:txBody>
          <a:bodyPr>
            <a:noAutofit/>
          </a:bodyPr>
          <a:lstStyle/>
          <a:p>
            <a:r>
              <a:rPr lang="ja-JP" altLang="en-US" sz="2750" dirty="0">
                <a:solidFill>
                  <a:srgbClr val="464653"/>
                </a:solidFill>
              </a:rPr>
              <a:t>３</a:t>
            </a:r>
            <a:r>
              <a:rPr lang="en-US" altLang="ja-JP" sz="2750" dirty="0"/>
              <a:t>-</a:t>
            </a:r>
            <a:r>
              <a:rPr lang="ja-JP" altLang="en-US" sz="2750" dirty="0"/>
              <a:t>２</a:t>
            </a:r>
            <a:r>
              <a:rPr lang="ja-JP" altLang="en-US" sz="2750" dirty="0">
                <a:solidFill>
                  <a:srgbClr val="464653"/>
                </a:solidFill>
              </a:rPr>
              <a:t> ○○県における広域化検討時においての課題への対応</a:t>
            </a:r>
            <a:endParaRPr lang="ja-JP" altLang="en-US" sz="2750" dirty="0"/>
          </a:p>
        </p:txBody>
      </p:sp>
      <p:sp>
        <p:nvSpPr>
          <p:cNvPr id="4" name="テキスト ボックス 3"/>
          <p:cNvSpPr txBox="1"/>
          <p:nvPr/>
        </p:nvSpPr>
        <p:spPr>
          <a:xfrm>
            <a:off x="7257256" y="260649"/>
            <a:ext cx="1944216" cy="276999"/>
          </a:xfrm>
          <a:prstGeom prst="rect">
            <a:avLst/>
          </a:prstGeom>
          <a:noFill/>
        </p:spPr>
        <p:txBody>
          <a:bodyPr wrap="square" rtlCol="0">
            <a:spAutoFit/>
          </a:bodyPr>
          <a:lstStyle/>
          <a:p>
            <a:r>
              <a:rPr lang="ja-JP" altLang="en-US" sz="1200" dirty="0">
                <a:solidFill>
                  <a:schemeClr val="bg1">
                    <a:lumMod val="50000"/>
                  </a:schemeClr>
                </a:solidFill>
              </a:rPr>
              <a:t>消防広域化推進勉強会</a:t>
            </a:r>
          </a:p>
        </p:txBody>
      </p:sp>
      <p:sp>
        <p:nvSpPr>
          <p:cNvPr id="3" name="スライド番号プレースホルダー 2">
            <a:extLst>
              <a:ext uri="{FF2B5EF4-FFF2-40B4-BE49-F238E27FC236}">
                <a16:creationId xmlns:a16="http://schemas.microsoft.com/office/drawing/2014/main" id="{6492F3D9-6F92-474C-BB37-5F07B9CFDC3C}"/>
              </a:ext>
            </a:extLst>
          </p:cNvPr>
          <p:cNvSpPr>
            <a:spLocks noGrp="1"/>
          </p:cNvSpPr>
          <p:nvPr>
            <p:ph type="sldNum" sz="quarter" idx="12"/>
          </p:nvPr>
        </p:nvSpPr>
        <p:spPr/>
        <p:txBody>
          <a:bodyPr/>
          <a:lstStyle/>
          <a:p>
            <a:fld id="{65DFFDEF-B4B2-4326-B825-390B8F18160E}" type="slidenum">
              <a:rPr kumimoji="1" lang="ja-JP" altLang="en-US" smtClean="0"/>
              <a:t>14</a:t>
            </a:fld>
            <a:endParaRPr kumimoji="1" lang="ja-JP" altLang="en-US" dirty="0"/>
          </a:p>
        </p:txBody>
      </p:sp>
      <p:sp>
        <p:nvSpPr>
          <p:cNvPr id="8" name="コンテンツ プレースホルダー 2">
            <a:extLst>
              <a:ext uri="{FF2B5EF4-FFF2-40B4-BE49-F238E27FC236}">
                <a16:creationId xmlns:a16="http://schemas.microsoft.com/office/drawing/2014/main" id="{BED54EDD-51C4-4A62-9FAC-44E4C12D2F96}"/>
              </a:ext>
            </a:extLst>
          </p:cNvPr>
          <p:cNvSpPr>
            <a:spLocks noGrp="1"/>
          </p:cNvSpPr>
          <p:nvPr>
            <p:ph idx="1"/>
          </p:nvPr>
        </p:nvSpPr>
        <p:spPr>
          <a:xfrm>
            <a:off x="344488" y="1867531"/>
            <a:ext cx="4248472" cy="3672408"/>
          </a:xfrm>
        </p:spPr>
        <p:txBody>
          <a:bodyPr>
            <a:normAutofit/>
          </a:bodyPr>
          <a:lstStyle/>
          <a:p>
            <a:pPr marL="0" indent="0">
              <a:buNone/>
            </a:pPr>
            <a:r>
              <a:rPr lang="ja-JP" altLang="en-US" sz="2000" dirty="0">
                <a:latin typeface="ＭＳ Ｐゴシック" panose="020B0600070205080204" pitchFamily="50" charset="-128"/>
                <a:ea typeface="ＭＳ Ｐゴシック" panose="020B0600070205080204" pitchFamily="50" charset="-128"/>
              </a:rPr>
              <a:t>＜広域化が進みにくい要因（懸念）＞</a:t>
            </a:r>
            <a:endParaRPr lang="en-US" altLang="ja-JP" sz="2000" dirty="0">
              <a:latin typeface="ＭＳ Ｐゴシック" panose="020B0600070205080204" pitchFamily="50" charset="-128"/>
              <a:ea typeface="ＭＳ Ｐゴシック" panose="020B0600070205080204" pitchFamily="50" charset="-128"/>
            </a:endParaRPr>
          </a:p>
          <a:p>
            <a:pPr>
              <a:buFont typeface="Wingdings" panose="05000000000000000000" pitchFamily="2" charset="2"/>
              <a:buChar char="l"/>
            </a:pPr>
            <a:r>
              <a:rPr lang="ja-JP" altLang="en-US" sz="2000" dirty="0">
                <a:latin typeface="ＭＳ Ｐゴシック" panose="020B0600070205080204" pitchFamily="50" charset="-128"/>
              </a:rPr>
              <a:t>広域化により災害対応力が低下</a:t>
            </a:r>
            <a:endParaRPr lang="en-US" altLang="ja-JP" sz="2000" dirty="0">
              <a:latin typeface="ＭＳ Ｐゴシック" panose="020B0600070205080204" pitchFamily="50" charset="-128"/>
            </a:endParaRPr>
          </a:p>
          <a:p>
            <a:pPr>
              <a:buFont typeface="Wingdings" panose="05000000000000000000" pitchFamily="2" charset="2"/>
              <a:buChar char="l"/>
            </a:pPr>
            <a:r>
              <a:rPr lang="ja-JP" altLang="en-US" sz="2000" dirty="0">
                <a:latin typeface="ＭＳ Ｐゴシック" panose="020B0600070205080204" pitchFamily="50" charset="-128"/>
              </a:rPr>
              <a:t>給与・手当等の統一が困難</a:t>
            </a:r>
            <a:endParaRPr lang="en-US" altLang="ja-JP" sz="2000" dirty="0">
              <a:latin typeface="ＭＳ Ｐゴシック" panose="020B0600070205080204" pitchFamily="50" charset="-128"/>
            </a:endParaRPr>
          </a:p>
          <a:p>
            <a:pPr>
              <a:buFont typeface="Wingdings" panose="05000000000000000000" pitchFamily="2" charset="2"/>
              <a:buChar char="l"/>
            </a:pPr>
            <a:r>
              <a:rPr lang="ja-JP" altLang="en-US" sz="2000" dirty="0">
                <a:latin typeface="ＭＳ Ｐゴシック" panose="020B0600070205080204" pitchFamily="50" charset="-128"/>
              </a:rPr>
              <a:t>広域化により事務負担が増大</a:t>
            </a:r>
            <a:endParaRPr lang="en-US" altLang="ja-JP" sz="2000" dirty="0">
              <a:latin typeface="ＭＳ Ｐゴシック" panose="020B0600070205080204" pitchFamily="50" charset="-128"/>
            </a:endParaRPr>
          </a:p>
          <a:p>
            <a:pPr>
              <a:buFont typeface="Wingdings" panose="05000000000000000000" pitchFamily="2" charset="2"/>
              <a:buChar char="l"/>
            </a:pPr>
            <a:r>
              <a:rPr lang="ja-JP" altLang="en-US" sz="2000" dirty="0">
                <a:latin typeface="ＭＳ Ｐゴシック" panose="020B0600070205080204" pitchFamily="50" charset="-128"/>
                <a:ea typeface="ＭＳ Ｐゴシック" panose="020B0600070205080204" pitchFamily="50" charset="-128"/>
              </a:rPr>
              <a:t>現場増員などの効果が見込めない</a:t>
            </a:r>
          </a:p>
          <a:p>
            <a:pPr>
              <a:buFont typeface="Wingdings" panose="05000000000000000000" pitchFamily="2" charset="2"/>
              <a:buChar char="l"/>
            </a:pPr>
            <a:r>
              <a:rPr lang="ja-JP" altLang="en-US" sz="2000" dirty="0">
                <a:latin typeface="ＭＳ Ｐゴシック" panose="020B0600070205080204" pitchFamily="50" charset="-128"/>
                <a:ea typeface="ＭＳ Ｐゴシック" panose="020B0600070205080204" pitchFamily="50" charset="-128"/>
              </a:rPr>
              <a:t>中心となる団体が不在（構成団体が多い）</a:t>
            </a:r>
            <a:endParaRPr lang="en-US" altLang="ja-JP" sz="2000" dirty="0">
              <a:latin typeface="ＭＳ Ｐゴシック" panose="020B0600070205080204" pitchFamily="50" charset="-128"/>
              <a:ea typeface="ＭＳ Ｐゴシック" panose="020B0600070205080204" pitchFamily="50" charset="-128"/>
            </a:endParaRPr>
          </a:p>
          <a:p>
            <a:pPr>
              <a:buFont typeface="Wingdings" panose="05000000000000000000" pitchFamily="2" charset="2"/>
              <a:buChar char="l"/>
            </a:pPr>
            <a:r>
              <a:rPr lang="ja-JP" altLang="en-US" sz="2000" dirty="0">
                <a:latin typeface="ＭＳ Ｐゴシック" panose="020B0600070205080204" pitchFamily="50" charset="-128"/>
              </a:rPr>
              <a:t>意見や方針の不一致</a:t>
            </a:r>
            <a:endParaRPr lang="en-US" altLang="ja-JP" sz="2000" dirty="0">
              <a:latin typeface="ＭＳ Ｐゴシック" panose="020B0600070205080204" pitchFamily="50" charset="-128"/>
            </a:endParaRPr>
          </a:p>
          <a:p>
            <a:pPr>
              <a:buFont typeface="Wingdings" panose="05000000000000000000" pitchFamily="2" charset="2"/>
              <a:buChar char="l"/>
            </a:pPr>
            <a:r>
              <a:rPr lang="ja-JP" altLang="en-US" sz="2000" dirty="0">
                <a:latin typeface="ＭＳ Ｐゴシック" panose="020B0600070205080204" pitchFamily="50" charset="-128"/>
                <a:ea typeface="ＭＳ Ｐゴシック" panose="020B0600070205080204" pitchFamily="50" charset="-128"/>
              </a:rPr>
              <a:t>その他</a:t>
            </a:r>
            <a:endParaRPr lang="en-US" altLang="ja-JP" sz="2000" dirty="0">
              <a:latin typeface="ＭＳ Ｐゴシック" panose="020B0600070205080204" pitchFamily="50" charset="-128"/>
              <a:ea typeface="ＭＳ Ｐゴシック" panose="020B0600070205080204" pitchFamily="50" charset="-128"/>
            </a:endParaRPr>
          </a:p>
        </p:txBody>
      </p:sp>
      <p:sp>
        <p:nvSpPr>
          <p:cNvPr id="9" name="コンテンツ プレースホルダー 2">
            <a:extLst>
              <a:ext uri="{FF2B5EF4-FFF2-40B4-BE49-F238E27FC236}">
                <a16:creationId xmlns:a16="http://schemas.microsoft.com/office/drawing/2014/main" id="{756815AA-BC04-46EC-9F89-155BB31FCADA}"/>
              </a:ext>
            </a:extLst>
          </p:cNvPr>
          <p:cNvSpPr txBox="1">
            <a:spLocks/>
          </p:cNvSpPr>
          <p:nvPr/>
        </p:nvSpPr>
        <p:spPr>
          <a:xfrm>
            <a:off x="5942348" y="2060848"/>
            <a:ext cx="3691172" cy="3187454"/>
          </a:xfrm>
          <a:prstGeom prst="rect">
            <a:avLst/>
          </a:prstGeom>
          <a:ln>
            <a:solidFill>
              <a:schemeClr val="accent1"/>
            </a:solidFill>
          </a:ln>
        </p:spPr>
        <p:txBody>
          <a:bodyPr vert="horz" lIns="36000" tIns="45720" rIns="0" bIns="45720"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nSpc>
                <a:spcPts val="2600"/>
              </a:lnSpc>
              <a:buNone/>
            </a:pPr>
            <a:r>
              <a:rPr lang="ja-JP" altLang="en-US" sz="1600" dirty="0">
                <a:latin typeface="+mn-ea"/>
              </a:rPr>
              <a:t>広域化前後の比較に留まらず、</a:t>
            </a:r>
            <a:br>
              <a:rPr lang="en-US" altLang="ja-JP" sz="1600" dirty="0">
                <a:latin typeface="+mn-ea"/>
              </a:rPr>
            </a:br>
            <a:r>
              <a:rPr lang="ja-JP" altLang="en-US" sz="1600" b="1" dirty="0">
                <a:solidFill>
                  <a:srgbClr val="FF0000"/>
                </a:solidFill>
                <a:latin typeface="+mn-ea"/>
              </a:rPr>
              <a:t>中長期的視点</a:t>
            </a:r>
            <a:r>
              <a:rPr lang="ja-JP" altLang="en-US" sz="1600" dirty="0">
                <a:latin typeface="+mn-ea"/>
              </a:rPr>
              <a:t>での検討が必要</a:t>
            </a:r>
            <a:endParaRPr lang="en-US" altLang="ja-JP" sz="1600" dirty="0">
              <a:latin typeface="+mn-ea"/>
            </a:endParaRPr>
          </a:p>
          <a:p>
            <a:pPr marL="0" indent="0">
              <a:lnSpc>
                <a:spcPts val="2600"/>
              </a:lnSpc>
              <a:buNone/>
            </a:pPr>
            <a:r>
              <a:rPr lang="ja-JP" altLang="ja-JP" sz="1600" dirty="0">
                <a:latin typeface="+mn-ea"/>
              </a:rPr>
              <a:t>広域化を実現した消防本部</a:t>
            </a:r>
            <a:r>
              <a:rPr lang="ja-JP" altLang="en-US" sz="1600" dirty="0">
                <a:latin typeface="+mn-ea"/>
              </a:rPr>
              <a:t>の優良事例等を把握し、検討の参考とすることなどを通じて、関係者間で対応策についての合意形成を図ることが必要</a:t>
            </a:r>
            <a:endParaRPr lang="en-US" altLang="ja-JP" sz="1600" dirty="0">
              <a:latin typeface="+mn-ea"/>
            </a:endParaRPr>
          </a:p>
        </p:txBody>
      </p:sp>
      <p:sp>
        <p:nvSpPr>
          <p:cNvPr id="11" name="二等辺三角形 10">
            <a:extLst>
              <a:ext uri="{FF2B5EF4-FFF2-40B4-BE49-F238E27FC236}">
                <a16:creationId xmlns:a16="http://schemas.microsoft.com/office/drawing/2014/main" id="{05E69429-4B89-43D1-806F-7BA9C18904BC}"/>
              </a:ext>
            </a:extLst>
          </p:cNvPr>
          <p:cNvSpPr/>
          <p:nvPr/>
        </p:nvSpPr>
        <p:spPr>
          <a:xfrm rot="16200000" flipV="1">
            <a:off x="3708163" y="3355393"/>
            <a:ext cx="3089132" cy="69668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125556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1000" y="372464"/>
            <a:ext cx="8280000" cy="720000"/>
          </a:xfrm>
        </p:spPr>
        <p:txBody>
          <a:bodyPr>
            <a:noAutofit/>
          </a:bodyPr>
          <a:lstStyle/>
          <a:p>
            <a:r>
              <a:rPr lang="ja-JP" altLang="en-US" sz="2600" dirty="0">
                <a:solidFill>
                  <a:srgbClr val="464653"/>
                </a:solidFill>
              </a:rPr>
              <a:t>３</a:t>
            </a:r>
            <a:r>
              <a:rPr lang="en-US" altLang="ja-JP" sz="2600" dirty="0"/>
              <a:t>-</a:t>
            </a:r>
            <a:r>
              <a:rPr lang="ja-JP" altLang="en-US" sz="2600" dirty="0"/>
              <a:t>３ </a:t>
            </a:r>
            <a:r>
              <a:rPr lang="ja-JP" altLang="en-US" sz="2600" dirty="0">
                <a:solidFill>
                  <a:srgbClr val="464653"/>
                </a:solidFill>
              </a:rPr>
              <a:t>広域化検討時に生ずる懸念と実態（一例）</a:t>
            </a:r>
            <a:endParaRPr lang="ja-JP" altLang="en-US" sz="2600" dirty="0"/>
          </a:p>
        </p:txBody>
      </p:sp>
      <p:sp>
        <p:nvSpPr>
          <p:cNvPr id="4" name="テキスト ボックス 3"/>
          <p:cNvSpPr txBox="1"/>
          <p:nvPr/>
        </p:nvSpPr>
        <p:spPr>
          <a:xfrm>
            <a:off x="7257256" y="260649"/>
            <a:ext cx="1944216" cy="276999"/>
          </a:xfrm>
          <a:prstGeom prst="rect">
            <a:avLst/>
          </a:prstGeom>
          <a:noFill/>
        </p:spPr>
        <p:txBody>
          <a:bodyPr wrap="square" rtlCol="0">
            <a:spAutoFit/>
          </a:bodyPr>
          <a:lstStyle/>
          <a:p>
            <a:r>
              <a:rPr lang="ja-JP" altLang="en-US" sz="1200" dirty="0">
                <a:solidFill>
                  <a:schemeClr val="bg1">
                    <a:lumMod val="50000"/>
                  </a:schemeClr>
                </a:solidFill>
              </a:rPr>
              <a:t>消防広域化推進勉強会</a:t>
            </a:r>
          </a:p>
        </p:txBody>
      </p:sp>
      <p:sp>
        <p:nvSpPr>
          <p:cNvPr id="3" name="スライド番号プレースホルダー 2">
            <a:extLst>
              <a:ext uri="{FF2B5EF4-FFF2-40B4-BE49-F238E27FC236}">
                <a16:creationId xmlns:a16="http://schemas.microsoft.com/office/drawing/2014/main" id="{6492F3D9-6F92-474C-BB37-5F07B9CFDC3C}"/>
              </a:ext>
            </a:extLst>
          </p:cNvPr>
          <p:cNvSpPr>
            <a:spLocks noGrp="1"/>
          </p:cNvSpPr>
          <p:nvPr>
            <p:ph type="sldNum" sz="quarter" idx="12"/>
          </p:nvPr>
        </p:nvSpPr>
        <p:spPr/>
        <p:txBody>
          <a:bodyPr/>
          <a:lstStyle/>
          <a:p>
            <a:fld id="{65DFFDEF-B4B2-4326-B825-390B8F18160E}" type="slidenum">
              <a:rPr kumimoji="1" lang="ja-JP" altLang="en-US" smtClean="0"/>
              <a:t>15</a:t>
            </a:fld>
            <a:endParaRPr kumimoji="1" lang="ja-JP" altLang="en-US" dirty="0"/>
          </a:p>
        </p:txBody>
      </p:sp>
      <p:sp>
        <p:nvSpPr>
          <p:cNvPr id="11" name="正方形/長方形 10">
            <a:extLst>
              <a:ext uri="{FF2B5EF4-FFF2-40B4-BE49-F238E27FC236}">
                <a16:creationId xmlns:a16="http://schemas.microsoft.com/office/drawing/2014/main" id="{CB4DBD56-2966-41AC-8BE3-9AE3DDFC011F}"/>
              </a:ext>
            </a:extLst>
          </p:cNvPr>
          <p:cNvSpPr/>
          <p:nvPr/>
        </p:nvSpPr>
        <p:spPr>
          <a:xfrm>
            <a:off x="527219" y="6110486"/>
            <a:ext cx="8962284" cy="184516"/>
          </a:xfrm>
          <a:prstGeom prst="rect">
            <a:avLst/>
          </a:prstGeom>
          <a:ln w="25400">
            <a:noFill/>
            <a:prstDash val="sysDash"/>
          </a:ln>
        </p:spPr>
        <p:style>
          <a:lnRef idx="2">
            <a:schemeClr val="accent5"/>
          </a:lnRef>
          <a:fillRef idx="1">
            <a:schemeClr val="lt1"/>
          </a:fillRef>
          <a:effectRef idx="0">
            <a:schemeClr val="accent5"/>
          </a:effectRef>
          <a:fontRef idx="minor">
            <a:schemeClr val="dk1"/>
          </a:fontRef>
        </p:style>
        <p:txBody>
          <a:bodyPr lIns="0" tIns="0" rIns="0" bIns="0" rtlCol="0" anchor="ctr">
            <a:noAutofit/>
          </a:bodyPr>
          <a:lstStyle/>
          <a:p>
            <a:pPr marL="180975" indent="-180975" algn="just" fontAlgn="ctr">
              <a:spcAft>
                <a:spcPts val="110"/>
              </a:spcAft>
            </a:pPr>
            <a:r>
              <a:rPr lang="ja-JP" altLang="en-US" sz="1200" dirty="0">
                <a:latin typeface="+mn-ea"/>
              </a:rPr>
              <a:t>○単に出動件数や先着隊の現場到着時間を比較するのではなく、出動する部隊数、２着隊以降の到着時間等、総合的に考えることも必要。</a:t>
            </a:r>
          </a:p>
        </p:txBody>
      </p:sp>
      <p:sp>
        <p:nvSpPr>
          <p:cNvPr id="13" name="タイトル 1">
            <a:extLst>
              <a:ext uri="{FF2B5EF4-FFF2-40B4-BE49-F238E27FC236}">
                <a16:creationId xmlns:a16="http://schemas.microsoft.com/office/drawing/2014/main" id="{3D1A082E-2BA4-4D3A-AD46-5601550AD18E}"/>
              </a:ext>
            </a:extLst>
          </p:cNvPr>
          <p:cNvSpPr txBox="1">
            <a:spLocks/>
          </p:cNvSpPr>
          <p:nvPr/>
        </p:nvSpPr>
        <p:spPr>
          <a:xfrm>
            <a:off x="1352600" y="1183981"/>
            <a:ext cx="8280000" cy="432129"/>
          </a:xfrm>
          <a:prstGeom prst="rect">
            <a:avLst/>
          </a:prstGeom>
        </p:spPr>
        <p:txBody>
          <a:bodyPr vert="horz" anchor="b" anchorCtr="0">
            <a:normAutofit fontScale="70000" lnSpcReduction="20000"/>
          </a:bodyPr>
          <a:lstStyle>
            <a:lvl1pPr algn="l" rtl="0" eaLnBrk="1" latinLnBrk="0" hangingPunct="1">
              <a:spcBef>
                <a:spcPct val="0"/>
              </a:spcBef>
              <a:buNone/>
              <a:defRPr kumimoji="1" sz="3200" kern="1200">
                <a:solidFill>
                  <a:schemeClr val="tx2"/>
                </a:solidFill>
                <a:latin typeface="+mj-lt"/>
                <a:ea typeface="+mj-ea"/>
                <a:cs typeface="+mj-cs"/>
              </a:defRPr>
            </a:lvl1pPr>
          </a:lstStyle>
          <a:p>
            <a:endParaRPr lang="ja-JP" altLang="en-US" sz="3600" dirty="0"/>
          </a:p>
        </p:txBody>
      </p:sp>
      <p:sp>
        <p:nvSpPr>
          <p:cNvPr id="12" name="Text Box 40">
            <a:extLst>
              <a:ext uri="{FF2B5EF4-FFF2-40B4-BE49-F238E27FC236}">
                <a16:creationId xmlns:a16="http://schemas.microsoft.com/office/drawing/2014/main" id="{7346C790-234E-4242-8C31-372E75995CD0}"/>
              </a:ext>
            </a:extLst>
          </p:cNvPr>
          <p:cNvSpPr txBox="1">
            <a:spLocks noChangeArrowheads="1"/>
          </p:cNvSpPr>
          <p:nvPr/>
        </p:nvSpPr>
        <p:spPr bwMode="auto">
          <a:xfrm>
            <a:off x="560512" y="1794478"/>
            <a:ext cx="1857675" cy="215849"/>
          </a:xfrm>
          <a:prstGeom prst="rect">
            <a:avLst/>
          </a:prstGeom>
          <a:noFill/>
          <a:ln w="9525" algn="ctr">
            <a:noFill/>
            <a:miter lim="800000"/>
            <a:headEnd/>
            <a:tailEnd/>
          </a:ln>
        </p:spPr>
        <p:txBody>
          <a:bodyPr lIns="74295" tIns="8890" rIns="74295" bIns="8890"/>
          <a:lstStyle/>
          <a:p>
            <a:pPr algn="ctr" defTabSz="457200" fontAlgn="base">
              <a:spcBef>
                <a:spcPct val="0"/>
              </a:spcBef>
              <a:spcAft>
                <a:spcPct val="0"/>
              </a:spcAft>
            </a:pPr>
            <a:r>
              <a:rPr kumimoji="0" lang="ja-JP" altLang="en-US" sz="1050" dirty="0">
                <a:solidFill>
                  <a:srgbClr val="3A4972"/>
                </a:solidFill>
                <a:latin typeface="MS UI Gothic" panose="020B0600070205080204" pitchFamily="50" charset="-128"/>
                <a:ea typeface="MS UI Gothic" panose="020B0600070205080204" pitchFamily="50" charset="-128"/>
              </a:rPr>
              <a:t>＜</a:t>
            </a:r>
            <a:r>
              <a:rPr kumimoji="0" lang="en-US" altLang="ja-JP" sz="1050" dirty="0">
                <a:solidFill>
                  <a:srgbClr val="3A4972"/>
                </a:solidFill>
                <a:latin typeface="MS UI Gothic" panose="020B0600070205080204" pitchFamily="50" charset="-128"/>
                <a:ea typeface="MS UI Gothic" panose="020B0600070205080204" pitchFamily="50" charset="-128"/>
              </a:rPr>
              <a:t>A</a:t>
            </a:r>
            <a:r>
              <a:rPr kumimoji="0" lang="ja-JP" altLang="en-US" sz="1050" dirty="0">
                <a:solidFill>
                  <a:srgbClr val="3A4972"/>
                </a:solidFill>
                <a:latin typeface="MS UI Gothic" panose="020B0600070205080204" pitchFamily="50" charset="-128"/>
                <a:ea typeface="MS UI Gothic" panose="020B0600070205080204" pitchFamily="50" charset="-128"/>
              </a:rPr>
              <a:t>消防本部（大規模）＞</a:t>
            </a:r>
            <a:endParaRPr kumimoji="0" lang="en-US" altLang="ja-JP" sz="1050" dirty="0">
              <a:solidFill>
                <a:srgbClr val="3A4972"/>
              </a:solidFill>
              <a:latin typeface="MS UI Gothic" panose="020B0600070205080204" pitchFamily="50" charset="-128"/>
              <a:ea typeface="MS UI Gothic" panose="020B0600070205080204" pitchFamily="50" charset="-128"/>
            </a:endParaRPr>
          </a:p>
          <a:p>
            <a:pPr algn="ctr" defTabSz="457200" fontAlgn="base">
              <a:spcBef>
                <a:spcPct val="0"/>
              </a:spcBef>
              <a:spcAft>
                <a:spcPct val="0"/>
              </a:spcAft>
            </a:pPr>
            <a:endParaRPr kumimoji="0" lang="ja-JP" altLang="en-US" sz="1050" dirty="0">
              <a:solidFill>
                <a:srgbClr val="3A4972"/>
              </a:solidFill>
              <a:latin typeface="MS UI Gothic" panose="020B0600070205080204" pitchFamily="50" charset="-128"/>
              <a:ea typeface="MS UI Gothic" panose="020B0600070205080204" pitchFamily="50" charset="-128"/>
            </a:endParaRPr>
          </a:p>
        </p:txBody>
      </p:sp>
      <p:sp>
        <p:nvSpPr>
          <p:cNvPr id="14" name="Text Box 40">
            <a:extLst>
              <a:ext uri="{FF2B5EF4-FFF2-40B4-BE49-F238E27FC236}">
                <a16:creationId xmlns:a16="http://schemas.microsoft.com/office/drawing/2014/main" id="{363C7517-1EAE-4C73-ABAB-7E2F520C11F1}"/>
              </a:ext>
            </a:extLst>
          </p:cNvPr>
          <p:cNvSpPr txBox="1">
            <a:spLocks noChangeArrowheads="1"/>
          </p:cNvSpPr>
          <p:nvPr/>
        </p:nvSpPr>
        <p:spPr bwMode="auto">
          <a:xfrm>
            <a:off x="2642976" y="1794479"/>
            <a:ext cx="1594163" cy="215849"/>
          </a:xfrm>
          <a:prstGeom prst="rect">
            <a:avLst/>
          </a:prstGeom>
          <a:noFill/>
          <a:ln w="9525" algn="ctr">
            <a:noFill/>
            <a:miter lim="800000"/>
            <a:headEnd/>
            <a:tailEnd/>
          </a:ln>
        </p:spPr>
        <p:txBody>
          <a:bodyPr lIns="74295" tIns="8890" rIns="74295" bIns="8890"/>
          <a:lstStyle/>
          <a:p>
            <a:pPr algn="ctr" defTabSz="457200" fontAlgn="base">
              <a:spcBef>
                <a:spcPct val="0"/>
              </a:spcBef>
              <a:spcAft>
                <a:spcPct val="0"/>
              </a:spcAft>
            </a:pPr>
            <a:r>
              <a:rPr kumimoji="0" lang="ja-JP" altLang="en-US" sz="1050" dirty="0">
                <a:solidFill>
                  <a:srgbClr val="3A4972"/>
                </a:solidFill>
                <a:latin typeface="MS UI Gothic" panose="020B0600070205080204" pitchFamily="50" charset="-128"/>
                <a:ea typeface="MS UI Gothic" panose="020B0600070205080204" pitchFamily="50" charset="-128"/>
              </a:rPr>
              <a:t>＜</a:t>
            </a:r>
            <a:r>
              <a:rPr kumimoji="0" lang="en-US" altLang="ja-JP" sz="1050" dirty="0">
                <a:solidFill>
                  <a:srgbClr val="3A4972"/>
                </a:solidFill>
                <a:latin typeface="MS UI Gothic" panose="020B0600070205080204" pitchFamily="50" charset="-128"/>
                <a:ea typeface="MS UI Gothic" panose="020B0600070205080204" pitchFamily="50" charset="-128"/>
              </a:rPr>
              <a:t>B</a:t>
            </a:r>
            <a:r>
              <a:rPr kumimoji="0" lang="ja-JP" altLang="en-US" sz="1050" dirty="0">
                <a:solidFill>
                  <a:srgbClr val="3A4972"/>
                </a:solidFill>
                <a:latin typeface="MS UI Gothic" panose="020B0600070205080204" pitchFamily="50" charset="-128"/>
                <a:ea typeface="MS UI Gothic" panose="020B0600070205080204" pitchFamily="50" charset="-128"/>
              </a:rPr>
              <a:t>消防本部（小規模）＞</a:t>
            </a:r>
            <a:endParaRPr kumimoji="0" lang="en-US" altLang="ja-JP" sz="1050" dirty="0">
              <a:solidFill>
                <a:srgbClr val="3A4972"/>
              </a:solidFill>
              <a:latin typeface="MS UI Gothic" panose="020B0600070205080204" pitchFamily="50" charset="-128"/>
              <a:ea typeface="MS UI Gothic" panose="020B0600070205080204" pitchFamily="50" charset="-128"/>
            </a:endParaRPr>
          </a:p>
          <a:p>
            <a:pPr algn="ctr" defTabSz="457200" fontAlgn="base">
              <a:spcBef>
                <a:spcPct val="0"/>
              </a:spcBef>
              <a:spcAft>
                <a:spcPct val="0"/>
              </a:spcAft>
            </a:pPr>
            <a:endParaRPr kumimoji="0" lang="ja-JP" altLang="en-US" sz="1050" dirty="0">
              <a:solidFill>
                <a:srgbClr val="3A4972"/>
              </a:solidFill>
              <a:latin typeface="MS UI Gothic" panose="020B0600070205080204" pitchFamily="50" charset="-128"/>
              <a:ea typeface="MS UI Gothic" panose="020B0600070205080204" pitchFamily="50" charset="-128"/>
            </a:endParaRPr>
          </a:p>
        </p:txBody>
      </p:sp>
      <p:sp>
        <p:nvSpPr>
          <p:cNvPr id="15" name="四角形: 角を丸くする 14">
            <a:extLst>
              <a:ext uri="{FF2B5EF4-FFF2-40B4-BE49-F238E27FC236}">
                <a16:creationId xmlns:a16="http://schemas.microsoft.com/office/drawing/2014/main" id="{1E88A7DB-414D-4F0A-AD1B-FFFF74FE6951}"/>
              </a:ext>
            </a:extLst>
          </p:cNvPr>
          <p:cNvSpPr/>
          <p:nvPr/>
        </p:nvSpPr>
        <p:spPr>
          <a:xfrm>
            <a:off x="560512" y="1755813"/>
            <a:ext cx="3815080" cy="1462016"/>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6" name="直線コネクタ 15">
            <a:extLst>
              <a:ext uri="{FF2B5EF4-FFF2-40B4-BE49-F238E27FC236}">
                <a16:creationId xmlns:a16="http://schemas.microsoft.com/office/drawing/2014/main" id="{70FDCC50-25A6-467A-9D19-A716E9A877A9}"/>
              </a:ext>
            </a:extLst>
          </p:cNvPr>
          <p:cNvCxnSpPr>
            <a:cxnSpLocks/>
          </p:cNvCxnSpPr>
          <p:nvPr/>
        </p:nvCxnSpPr>
        <p:spPr>
          <a:xfrm>
            <a:off x="2548922" y="1755813"/>
            <a:ext cx="0" cy="1462016"/>
          </a:xfrm>
          <a:prstGeom prst="line">
            <a:avLst/>
          </a:prstGeom>
          <a:noFill/>
          <a:ln w="38100" cap="flat" cmpd="sng" algn="ctr">
            <a:solidFill>
              <a:sysClr val="windowText" lastClr="000000"/>
            </a:solidFill>
            <a:prstDash val="solid"/>
            <a:miter lim="800000"/>
          </a:ln>
          <a:effectLst/>
        </p:spPr>
      </p:cxnSp>
      <p:pic>
        <p:nvPicPr>
          <p:cNvPr id="17" name="Picture 10" descr="救急車１">
            <a:extLst>
              <a:ext uri="{FF2B5EF4-FFF2-40B4-BE49-F238E27FC236}">
                <a16:creationId xmlns:a16="http://schemas.microsoft.com/office/drawing/2014/main" id="{459A8A44-6BBB-416F-A479-BF19051F2109}"/>
              </a:ext>
            </a:extLst>
          </p:cNvPr>
          <p:cNvPicPr>
            <a:picLocks noChangeAspect="1" noChangeArrowheads="1"/>
          </p:cNvPicPr>
          <p:nvPr/>
        </p:nvPicPr>
        <p:blipFill>
          <a:blip r:embed="rId3" cstate="print"/>
          <a:srcRect/>
          <a:stretch>
            <a:fillRect/>
          </a:stretch>
        </p:blipFill>
        <p:spPr bwMode="auto">
          <a:xfrm rot="3034813">
            <a:off x="1632532" y="2414628"/>
            <a:ext cx="329519" cy="161256"/>
          </a:xfrm>
          <a:prstGeom prst="rect">
            <a:avLst/>
          </a:prstGeom>
          <a:noFill/>
          <a:ln w="9525">
            <a:noFill/>
            <a:miter lim="800000"/>
            <a:headEnd/>
            <a:tailEnd/>
          </a:ln>
        </p:spPr>
      </p:pic>
      <p:pic>
        <p:nvPicPr>
          <p:cNvPr id="18" name="Picture 19" descr="救急車１">
            <a:extLst>
              <a:ext uri="{FF2B5EF4-FFF2-40B4-BE49-F238E27FC236}">
                <a16:creationId xmlns:a16="http://schemas.microsoft.com/office/drawing/2014/main" id="{5F080650-5440-4866-B4BC-BE469DBC99F4}"/>
              </a:ext>
            </a:extLst>
          </p:cNvPr>
          <p:cNvPicPr>
            <a:picLocks noChangeAspect="1" noChangeArrowheads="1"/>
          </p:cNvPicPr>
          <p:nvPr/>
        </p:nvPicPr>
        <p:blipFill>
          <a:blip r:embed="rId4" cstate="print"/>
          <a:srcRect/>
          <a:stretch>
            <a:fillRect/>
          </a:stretch>
        </p:blipFill>
        <p:spPr bwMode="auto">
          <a:xfrm rot="18652949">
            <a:off x="1070494" y="2398213"/>
            <a:ext cx="318391" cy="178321"/>
          </a:xfrm>
          <a:prstGeom prst="rect">
            <a:avLst/>
          </a:prstGeom>
          <a:noFill/>
          <a:ln w="9525">
            <a:noFill/>
            <a:miter lim="800000"/>
            <a:headEnd/>
            <a:tailEnd/>
          </a:ln>
        </p:spPr>
      </p:pic>
      <p:sp>
        <p:nvSpPr>
          <p:cNvPr id="19" name="爆発 2 46">
            <a:extLst>
              <a:ext uri="{FF2B5EF4-FFF2-40B4-BE49-F238E27FC236}">
                <a16:creationId xmlns:a16="http://schemas.microsoft.com/office/drawing/2014/main" id="{87039ED1-5516-4E71-9A61-F70699B9865C}"/>
              </a:ext>
            </a:extLst>
          </p:cNvPr>
          <p:cNvSpPr/>
          <p:nvPr/>
        </p:nvSpPr>
        <p:spPr>
          <a:xfrm>
            <a:off x="724789" y="2945569"/>
            <a:ext cx="229497" cy="233756"/>
          </a:xfrm>
          <a:prstGeom prst="irregularSeal2">
            <a:avLst/>
          </a:prstGeom>
          <a:solidFill>
            <a:srgbClr val="E25B00"/>
          </a:solidFill>
          <a:ln w="12700" cap="flat" cmpd="sng" algn="ctr">
            <a:solidFill>
              <a:srgbClr val="E25B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3A4972"/>
              </a:solidFill>
              <a:effectLst/>
              <a:uLnTx/>
              <a:uFillTx/>
              <a:latin typeface="MS UI Gothic" panose="020B0600070205080204" pitchFamily="50" charset="-128"/>
              <a:ea typeface="MS UI Gothic" panose="020B0600070205080204" pitchFamily="50" charset="-128"/>
              <a:cs typeface="+mn-cs"/>
            </a:endParaRPr>
          </a:p>
        </p:txBody>
      </p:sp>
      <p:pic>
        <p:nvPicPr>
          <p:cNvPr id="20" name="Picture 31" descr="消防署１">
            <a:extLst>
              <a:ext uri="{FF2B5EF4-FFF2-40B4-BE49-F238E27FC236}">
                <a16:creationId xmlns:a16="http://schemas.microsoft.com/office/drawing/2014/main" id="{A8B5F0A3-EB7F-4C15-8D4F-3EEC5302D84E}"/>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Lst>
          </a:blip>
          <a:srcRect/>
          <a:stretch>
            <a:fillRect/>
          </a:stretch>
        </p:blipFill>
        <p:spPr bwMode="auto">
          <a:xfrm>
            <a:off x="1353031" y="2031829"/>
            <a:ext cx="337583" cy="252519"/>
          </a:xfrm>
          <a:prstGeom prst="rect">
            <a:avLst/>
          </a:prstGeom>
          <a:noFill/>
          <a:ln w="9525">
            <a:noFill/>
            <a:miter lim="800000"/>
            <a:headEnd/>
            <a:tailEnd/>
          </a:ln>
        </p:spPr>
      </p:pic>
      <p:pic>
        <p:nvPicPr>
          <p:cNvPr id="21" name="Picture 31" descr="消防署１">
            <a:extLst>
              <a:ext uri="{FF2B5EF4-FFF2-40B4-BE49-F238E27FC236}">
                <a16:creationId xmlns:a16="http://schemas.microsoft.com/office/drawing/2014/main" id="{A939A1D3-1572-4B46-BC90-979DC761123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Lst>
          </a:blip>
          <a:srcRect/>
          <a:stretch>
            <a:fillRect/>
          </a:stretch>
        </p:blipFill>
        <p:spPr bwMode="auto">
          <a:xfrm>
            <a:off x="3223919" y="2031829"/>
            <a:ext cx="337583" cy="252519"/>
          </a:xfrm>
          <a:prstGeom prst="rect">
            <a:avLst/>
          </a:prstGeom>
          <a:noFill/>
          <a:ln w="9525">
            <a:noFill/>
            <a:miter lim="800000"/>
            <a:headEnd/>
            <a:tailEnd/>
          </a:ln>
        </p:spPr>
      </p:pic>
      <p:sp>
        <p:nvSpPr>
          <p:cNvPr id="22" name="爆発 2 46">
            <a:extLst>
              <a:ext uri="{FF2B5EF4-FFF2-40B4-BE49-F238E27FC236}">
                <a16:creationId xmlns:a16="http://schemas.microsoft.com/office/drawing/2014/main" id="{A6B6DF82-8E1A-4704-87BA-ECEFC2BA24FA}"/>
              </a:ext>
            </a:extLst>
          </p:cNvPr>
          <p:cNvSpPr/>
          <p:nvPr/>
        </p:nvSpPr>
        <p:spPr>
          <a:xfrm>
            <a:off x="2122430" y="2932632"/>
            <a:ext cx="229497" cy="233756"/>
          </a:xfrm>
          <a:prstGeom prst="irregularSeal2">
            <a:avLst/>
          </a:prstGeom>
          <a:solidFill>
            <a:srgbClr val="E25B00"/>
          </a:solidFill>
          <a:ln w="12700" cap="flat" cmpd="sng" algn="ctr">
            <a:solidFill>
              <a:srgbClr val="E25B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3A4972"/>
              </a:solidFill>
              <a:effectLst/>
              <a:uLnTx/>
              <a:uFillTx/>
              <a:latin typeface="MS UI Gothic" panose="020B0600070205080204" pitchFamily="50" charset="-128"/>
              <a:ea typeface="MS UI Gothic" panose="020B0600070205080204" pitchFamily="50" charset="-128"/>
              <a:cs typeface="+mn-cs"/>
            </a:endParaRPr>
          </a:p>
        </p:txBody>
      </p:sp>
      <p:sp>
        <p:nvSpPr>
          <p:cNvPr id="23" name="爆発 2 46">
            <a:extLst>
              <a:ext uri="{FF2B5EF4-FFF2-40B4-BE49-F238E27FC236}">
                <a16:creationId xmlns:a16="http://schemas.microsoft.com/office/drawing/2014/main" id="{F73CA693-54F7-40F8-BC66-8492C03E4472}"/>
              </a:ext>
            </a:extLst>
          </p:cNvPr>
          <p:cNvSpPr/>
          <p:nvPr/>
        </p:nvSpPr>
        <p:spPr>
          <a:xfrm>
            <a:off x="3290574" y="2956322"/>
            <a:ext cx="229497" cy="233756"/>
          </a:xfrm>
          <a:prstGeom prst="irregularSeal2">
            <a:avLst/>
          </a:prstGeom>
          <a:solidFill>
            <a:srgbClr val="E25B00"/>
          </a:solidFill>
          <a:ln w="12700" cap="flat" cmpd="sng" algn="ctr">
            <a:solidFill>
              <a:srgbClr val="E25B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3A4972"/>
              </a:solidFill>
              <a:effectLst/>
              <a:uLnTx/>
              <a:uFillTx/>
              <a:latin typeface="MS UI Gothic" panose="020B0600070205080204" pitchFamily="50" charset="-128"/>
              <a:ea typeface="MS UI Gothic" panose="020B0600070205080204" pitchFamily="50" charset="-128"/>
              <a:cs typeface="+mn-cs"/>
            </a:endParaRPr>
          </a:p>
        </p:txBody>
      </p:sp>
      <p:pic>
        <p:nvPicPr>
          <p:cNvPr id="24" name="Picture 10" descr="救急車１">
            <a:extLst>
              <a:ext uri="{FF2B5EF4-FFF2-40B4-BE49-F238E27FC236}">
                <a16:creationId xmlns:a16="http://schemas.microsoft.com/office/drawing/2014/main" id="{6E3BC652-6F46-48DC-B8E2-FDB36E873030}"/>
              </a:ext>
            </a:extLst>
          </p:cNvPr>
          <p:cNvPicPr>
            <a:picLocks noChangeAspect="1" noChangeArrowheads="1"/>
          </p:cNvPicPr>
          <p:nvPr/>
        </p:nvPicPr>
        <p:blipFill>
          <a:blip r:embed="rId3" cstate="print"/>
          <a:srcRect/>
          <a:stretch>
            <a:fillRect/>
          </a:stretch>
        </p:blipFill>
        <p:spPr bwMode="auto">
          <a:xfrm>
            <a:off x="3245535" y="2360576"/>
            <a:ext cx="329519" cy="161256"/>
          </a:xfrm>
          <a:prstGeom prst="rect">
            <a:avLst/>
          </a:prstGeom>
          <a:noFill/>
          <a:ln w="9525">
            <a:noFill/>
            <a:miter lim="800000"/>
            <a:headEnd/>
            <a:tailEnd/>
          </a:ln>
        </p:spPr>
      </p:pic>
      <p:cxnSp>
        <p:nvCxnSpPr>
          <p:cNvPr id="25" name="直線矢印コネクタ 24">
            <a:extLst>
              <a:ext uri="{FF2B5EF4-FFF2-40B4-BE49-F238E27FC236}">
                <a16:creationId xmlns:a16="http://schemas.microsoft.com/office/drawing/2014/main" id="{2009E551-0489-4C71-963A-EF41DABADCD2}"/>
              </a:ext>
            </a:extLst>
          </p:cNvPr>
          <p:cNvCxnSpPr>
            <a:cxnSpLocks/>
          </p:cNvCxnSpPr>
          <p:nvPr/>
        </p:nvCxnSpPr>
        <p:spPr>
          <a:xfrm flipH="1">
            <a:off x="894575" y="2691584"/>
            <a:ext cx="199222" cy="228492"/>
          </a:xfrm>
          <a:prstGeom prst="straightConnector1">
            <a:avLst/>
          </a:prstGeom>
          <a:noFill/>
          <a:ln w="28575" cap="flat" cmpd="sng" algn="ctr">
            <a:solidFill>
              <a:srgbClr val="FF0000"/>
            </a:solidFill>
            <a:prstDash val="solid"/>
            <a:miter lim="800000"/>
            <a:tailEnd type="triangle"/>
          </a:ln>
          <a:effectLst/>
        </p:spPr>
      </p:cxnSp>
      <p:cxnSp>
        <p:nvCxnSpPr>
          <p:cNvPr id="26" name="直線矢印コネクタ 25">
            <a:extLst>
              <a:ext uri="{FF2B5EF4-FFF2-40B4-BE49-F238E27FC236}">
                <a16:creationId xmlns:a16="http://schemas.microsoft.com/office/drawing/2014/main" id="{B4CF7DF0-39A2-4735-BFDC-1532B634DB4D}"/>
              </a:ext>
            </a:extLst>
          </p:cNvPr>
          <p:cNvCxnSpPr>
            <a:cxnSpLocks/>
          </p:cNvCxnSpPr>
          <p:nvPr/>
        </p:nvCxnSpPr>
        <p:spPr>
          <a:xfrm>
            <a:off x="1934940" y="2702888"/>
            <a:ext cx="194238" cy="237396"/>
          </a:xfrm>
          <a:prstGeom prst="straightConnector1">
            <a:avLst/>
          </a:prstGeom>
          <a:noFill/>
          <a:ln w="28575" cap="flat" cmpd="sng" algn="ctr">
            <a:solidFill>
              <a:srgbClr val="FF0000"/>
            </a:solidFill>
            <a:prstDash val="solid"/>
            <a:miter lim="800000"/>
            <a:tailEnd type="triangle"/>
          </a:ln>
          <a:effectLst/>
        </p:spPr>
      </p:cxnSp>
      <p:cxnSp>
        <p:nvCxnSpPr>
          <p:cNvPr id="27" name="直線矢印コネクタ 26">
            <a:extLst>
              <a:ext uri="{FF2B5EF4-FFF2-40B4-BE49-F238E27FC236}">
                <a16:creationId xmlns:a16="http://schemas.microsoft.com/office/drawing/2014/main" id="{A8EA15A4-475E-4A8D-8A15-95B557E14BEB}"/>
              </a:ext>
            </a:extLst>
          </p:cNvPr>
          <p:cNvCxnSpPr>
            <a:cxnSpLocks/>
          </p:cNvCxnSpPr>
          <p:nvPr/>
        </p:nvCxnSpPr>
        <p:spPr>
          <a:xfrm flipH="1">
            <a:off x="3389705" y="2567705"/>
            <a:ext cx="3820" cy="327273"/>
          </a:xfrm>
          <a:prstGeom prst="straightConnector1">
            <a:avLst/>
          </a:prstGeom>
          <a:noFill/>
          <a:ln w="28575" cap="flat" cmpd="sng" algn="ctr">
            <a:solidFill>
              <a:srgbClr val="FF0000"/>
            </a:solidFill>
            <a:prstDash val="solid"/>
            <a:miter lim="800000"/>
            <a:tailEnd type="triangle"/>
          </a:ln>
          <a:effectLst/>
        </p:spPr>
      </p:cxnSp>
      <p:sp>
        <p:nvSpPr>
          <p:cNvPr id="48" name="Text Box 40">
            <a:extLst>
              <a:ext uri="{FF2B5EF4-FFF2-40B4-BE49-F238E27FC236}">
                <a16:creationId xmlns:a16="http://schemas.microsoft.com/office/drawing/2014/main" id="{83F7FFB9-1D11-4B7B-B451-6A7C7589E9C8}"/>
              </a:ext>
            </a:extLst>
          </p:cNvPr>
          <p:cNvSpPr txBox="1">
            <a:spLocks noChangeArrowheads="1"/>
          </p:cNvSpPr>
          <p:nvPr/>
        </p:nvSpPr>
        <p:spPr bwMode="auto">
          <a:xfrm>
            <a:off x="5333919" y="1895665"/>
            <a:ext cx="1857675" cy="215849"/>
          </a:xfrm>
          <a:prstGeom prst="rect">
            <a:avLst/>
          </a:prstGeom>
          <a:noFill/>
          <a:ln w="9525" algn="ctr">
            <a:noFill/>
            <a:miter lim="800000"/>
            <a:headEnd/>
            <a:tailEnd/>
          </a:ln>
        </p:spPr>
        <p:txBody>
          <a:bodyPr lIns="74295" tIns="8890" rIns="74295" bIns="8890"/>
          <a:lstStyle/>
          <a:p>
            <a:pPr algn="ctr" defTabSz="457200" fontAlgn="base">
              <a:spcBef>
                <a:spcPct val="0"/>
              </a:spcBef>
              <a:spcAft>
                <a:spcPct val="0"/>
              </a:spcAft>
            </a:pPr>
            <a:r>
              <a:rPr kumimoji="0" lang="ja-JP" altLang="en-US" sz="900" dirty="0">
                <a:solidFill>
                  <a:srgbClr val="3A4972"/>
                </a:solidFill>
                <a:latin typeface="MS UI Gothic" panose="020B0600070205080204" pitchFamily="50" charset="-128"/>
                <a:ea typeface="MS UI Gothic" panose="020B0600070205080204" pitchFamily="50" charset="-128"/>
              </a:rPr>
              <a:t>＜</a:t>
            </a:r>
            <a:r>
              <a:rPr kumimoji="0" lang="en-US" altLang="ja-JP" sz="900" dirty="0">
                <a:solidFill>
                  <a:srgbClr val="3A4972"/>
                </a:solidFill>
                <a:latin typeface="MS UI Gothic" panose="020B0600070205080204" pitchFamily="50" charset="-128"/>
                <a:ea typeface="MS UI Gothic" panose="020B0600070205080204" pitchFamily="50" charset="-128"/>
              </a:rPr>
              <a:t>A</a:t>
            </a:r>
            <a:r>
              <a:rPr kumimoji="0" lang="ja-JP" altLang="en-US" sz="900" dirty="0">
                <a:solidFill>
                  <a:srgbClr val="3A4972"/>
                </a:solidFill>
                <a:latin typeface="MS UI Gothic" panose="020B0600070205080204" pitchFamily="50" charset="-128"/>
                <a:ea typeface="MS UI Gothic" panose="020B0600070205080204" pitchFamily="50" charset="-128"/>
              </a:rPr>
              <a:t>消防本部（大規模）＞</a:t>
            </a:r>
            <a:endParaRPr kumimoji="0" lang="en-US" altLang="ja-JP" sz="900" dirty="0">
              <a:solidFill>
                <a:srgbClr val="3A4972"/>
              </a:solidFill>
              <a:latin typeface="MS UI Gothic" panose="020B0600070205080204" pitchFamily="50" charset="-128"/>
              <a:ea typeface="MS UI Gothic" panose="020B0600070205080204" pitchFamily="50" charset="-128"/>
            </a:endParaRPr>
          </a:p>
          <a:p>
            <a:pPr algn="ctr" defTabSz="457200" fontAlgn="base">
              <a:spcBef>
                <a:spcPct val="0"/>
              </a:spcBef>
              <a:spcAft>
                <a:spcPct val="0"/>
              </a:spcAft>
            </a:pPr>
            <a:endParaRPr kumimoji="0" lang="ja-JP" altLang="en-US" sz="900" dirty="0">
              <a:solidFill>
                <a:srgbClr val="3A4972"/>
              </a:solidFill>
              <a:latin typeface="MS UI Gothic" panose="020B0600070205080204" pitchFamily="50" charset="-128"/>
              <a:ea typeface="MS UI Gothic" panose="020B0600070205080204" pitchFamily="50" charset="-128"/>
            </a:endParaRPr>
          </a:p>
        </p:txBody>
      </p:sp>
      <p:sp>
        <p:nvSpPr>
          <p:cNvPr id="49" name="Text Box 40">
            <a:extLst>
              <a:ext uri="{FF2B5EF4-FFF2-40B4-BE49-F238E27FC236}">
                <a16:creationId xmlns:a16="http://schemas.microsoft.com/office/drawing/2014/main" id="{13E6D5DD-A275-4F75-9C5F-7A951A58F592}"/>
              </a:ext>
            </a:extLst>
          </p:cNvPr>
          <p:cNvSpPr txBox="1">
            <a:spLocks noChangeArrowheads="1"/>
          </p:cNvSpPr>
          <p:nvPr/>
        </p:nvSpPr>
        <p:spPr bwMode="auto">
          <a:xfrm>
            <a:off x="7522078" y="1900331"/>
            <a:ext cx="1526994" cy="215849"/>
          </a:xfrm>
          <a:prstGeom prst="rect">
            <a:avLst/>
          </a:prstGeom>
          <a:noFill/>
          <a:ln w="9525" algn="ctr">
            <a:noFill/>
            <a:miter lim="800000"/>
            <a:headEnd/>
            <a:tailEnd/>
          </a:ln>
        </p:spPr>
        <p:txBody>
          <a:bodyPr lIns="74295" tIns="8890" rIns="74295" bIns="8890"/>
          <a:lstStyle/>
          <a:p>
            <a:pPr algn="ctr" defTabSz="457200" fontAlgn="base">
              <a:spcBef>
                <a:spcPct val="0"/>
              </a:spcBef>
              <a:spcAft>
                <a:spcPct val="0"/>
              </a:spcAft>
            </a:pPr>
            <a:r>
              <a:rPr kumimoji="0" lang="ja-JP" altLang="en-US" sz="900" dirty="0">
                <a:solidFill>
                  <a:srgbClr val="3A4972"/>
                </a:solidFill>
                <a:latin typeface="MS UI Gothic" panose="020B0600070205080204" pitchFamily="50" charset="-128"/>
                <a:ea typeface="MS UI Gothic" panose="020B0600070205080204" pitchFamily="50" charset="-128"/>
              </a:rPr>
              <a:t>＜</a:t>
            </a:r>
            <a:r>
              <a:rPr kumimoji="0" lang="en-US" altLang="ja-JP" sz="900" dirty="0">
                <a:solidFill>
                  <a:srgbClr val="3A4972"/>
                </a:solidFill>
                <a:latin typeface="MS UI Gothic" panose="020B0600070205080204" pitchFamily="50" charset="-128"/>
                <a:ea typeface="MS UI Gothic" panose="020B0600070205080204" pitchFamily="50" charset="-128"/>
              </a:rPr>
              <a:t>B</a:t>
            </a:r>
            <a:r>
              <a:rPr kumimoji="0" lang="ja-JP" altLang="en-US" sz="900" dirty="0">
                <a:solidFill>
                  <a:srgbClr val="3A4972"/>
                </a:solidFill>
                <a:latin typeface="MS UI Gothic" panose="020B0600070205080204" pitchFamily="50" charset="-128"/>
                <a:ea typeface="MS UI Gothic" panose="020B0600070205080204" pitchFamily="50" charset="-128"/>
              </a:rPr>
              <a:t>消防本部（小規模）＞</a:t>
            </a:r>
            <a:endParaRPr kumimoji="0" lang="en-US" altLang="ja-JP" sz="900" dirty="0">
              <a:solidFill>
                <a:srgbClr val="3A4972"/>
              </a:solidFill>
              <a:latin typeface="MS UI Gothic" panose="020B0600070205080204" pitchFamily="50" charset="-128"/>
              <a:ea typeface="MS UI Gothic" panose="020B0600070205080204" pitchFamily="50" charset="-128"/>
            </a:endParaRPr>
          </a:p>
          <a:p>
            <a:pPr algn="ctr" defTabSz="457200" fontAlgn="base">
              <a:spcBef>
                <a:spcPct val="0"/>
              </a:spcBef>
              <a:spcAft>
                <a:spcPct val="0"/>
              </a:spcAft>
            </a:pPr>
            <a:endParaRPr kumimoji="0" lang="ja-JP" altLang="en-US" sz="900" dirty="0">
              <a:solidFill>
                <a:srgbClr val="3A4972"/>
              </a:solidFill>
              <a:latin typeface="MS UI Gothic" panose="020B0600070205080204" pitchFamily="50" charset="-128"/>
              <a:ea typeface="MS UI Gothic" panose="020B0600070205080204" pitchFamily="50" charset="-128"/>
            </a:endParaRPr>
          </a:p>
        </p:txBody>
      </p:sp>
      <p:sp>
        <p:nvSpPr>
          <p:cNvPr id="50" name="四角形: 角を丸くする 49">
            <a:extLst>
              <a:ext uri="{FF2B5EF4-FFF2-40B4-BE49-F238E27FC236}">
                <a16:creationId xmlns:a16="http://schemas.microsoft.com/office/drawing/2014/main" id="{917998E6-5215-44D3-88D6-E68D44F9998A}"/>
              </a:ext>
            </a:extLst>
          </p:cNvPr>
          <p:cNvSpPr/>
          <p:nvPr/>
        </p:nvSpPr>
        <p:spPr>
          <a:xfrm>
            <a:off x="5386392" y="1686902"/>
            <a:ext cx="3815080" cy="1525702"/>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51" name="Picture 10" descr="救急車１">
            <a:extLst>
              <a:ext uri="{FF2B5EF4-FFF2-40B4-BE49-F238E27FC236}">
                <a16:creationId xmlns:a16="http://schemas.microsoft.com/office/drawing/2014/main" id="{F04A8681-B872-44F1-95EB-DDF46AB58FF6}"/>
              </a:ext>
            </a:extLst>
          </p:cNvPr>
          <p:cNvPicPr>
            <a:picLocks noChangeAspect="1" noChangeArrowheads="1"/>
          </p:cNvPicPr>
          <p:nvPr/>
        </p:nvPicPr>
        <p:blipFill>
          <a:blip r:embed="rId3" cstate="print"/>
          <a:srcRect/>
          <a:stretch>
            <a:fillRect/>
          </a:stretch>
        </p:blipFill>
        <p:spPr bwMode="auto">
          <a:xfrm rot="2249097">
            <a:off x="6624654" y="2246547"/>
            <a:ext cx="329519" cy="161256"/>
          </a:xfrm>
          <a:prstGeom prst="rect">
            <a:avLst/>
          </a:prstGeom>
          <a:noFill/>
          <a:ln w="9525">
            <a:noFill/>
            <a:miter lim="800000"/>
            <a:headEnd/>
            <a:tailEnd/>
          </a:ln>
        </p:spPr>
      </p:pic>
      <p:pic>
        <p:nvPicPr>
          <p:cNvPr id="52" name="Picture 19" descr="救急車１">
            <a:extLst>
              <a:ext uri="{FF2B5EF4-FFF2-40B4-BE49-F238E27FC236}">
                <a16:creationId xmlns:a16="http://schemas.microsoft.com/office/drawing/2014/main" id="{7CA1F1B2-FE6A-4DD0-9317-747BE60525D5}"/>
              </a:ext>
            </a:extLst>
          </p:cNvPr>
          <p:cNvPicPr>
            <a:picLocks noChangeAspect="1" noChangeArrowheads="1"/>
          </p:cNvPicPr>
          <p:nvPr/>
        </p:nvPicPr>
        <p:blipFill>
          <a:blip r:embed="rId4" cstate="print"/>
          <a:srcRect/>
          <a:stretch>
            <a:fillRect/>
          </a:stretch>
        </p:blipFill>
        <p:spPr bwMode="auto">
          <a:xfrm rot="18652949">
            <a:off x="5845297" y="2379549"/>
            <a:ext cx="318391" cy="178321"/>
          </a:xfrm>
          <a:prstGeom prst="rect">
            <a:avLst/>
          </a:prstGeom>
          <a:noFill/>
          <a:ln w="9525">
            <a:noFill/>
            <a:miter lim="800000"/>
            <a:headEnd/>
            <a:tailEnd/>
          </a:ln>
        </p:spPr>
      </p:pic>
      <p:sp>
        <p:nvSpPr>
          <p:cNvPr id="53" name="爆発 2 46">
            <a:extLst>
              <a:ext uri="{FF2B5EF4-FFF2-40B4-BE49-F238E27FC236}">
                <a16:creationId xmlns:a16="http://schemas.microsoft.com/office/drawing/2014/main" id="{9FF0239B-4278-43D7-9A2F-4D2F6A523674}"/>
              </a:ext>
            </a:extLst>
          </p:cNvPr>
          <p:cNvSpPr/>
          <p:nvPr/>
        </p:nvSpPr>
        <p:spPr>
          <a:xfrm>
            <a:off x="5532007" y="2936329"/>
            <a:ext cx="229497" cy="233756"/>
          </a:xfrm>
          <a:prstGeom prst="irregularSeal2">
            <a:avLst/>
          </a:prstGeom>
          <a:solidFill>
            <a:srgbClr val="E25B00"/>
          </a:solidFill>
          <a:ln w="12700" cap="flat" cmpd="sng" algn="ctr">
            <a:solidFill>
              <a:srgbClr val="E25B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3A4972"/>
              </a:solidFill>
              <a:effectLst/>
              <a:uLnTx/>
              <a:uFillTx/>
              <a:latin typeface="MS UI Gothic" panose="020B0600070205080204" pitchFamily="50" charset="-128"/>
              <a:ea typeface="MS UI Gothic" panose="020B0600070205080204" pitchFamily="50" charset="-128"/>
              <a:cs typeface="+mn-cs"/>
            </a:endParaRPr>
          </a:p>
        </p:txBody>
      </p:sp>
      <p:pic>
        <p:nvPicPr>
          <p:cNvPr id="54" name="Picture 31" descr="消防署１">
            <a:extLst>
              <a:ext uri="{FF2B5EF4-FFF2-40B4-BE49-F238E27FC236}">
                <a16:creationId xmlns:a16="http://schemas.microsoft.com/office/drawing/2014/main" id="{FFF23896-F7C4-41A8-B8DF-D95D0A45D8E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Lst>
          </a:blip>
          <a:srcRect/>
          <a:stretch>
            <a:fillRect/>
          </a:stretch>
        </p:blipFill>
        <p:spPr bwMode="auto">
          <a:xfrm>
            <a:off x="6159054" y="2074657"/>
            <a:ext cx="337583" cy="252519"/>
          </a:xfrm>
          <a:prstGeom prst="rect">
            <a:avLst/>
          </a:prstGeom>
          <a:noFill/>
          <a:ln w="9525">
            <a:noFill/>
            <a:miter lim="800000"/>
            <a:headEnd/>
            <a:tailEnd/>
          </a:ln>
        </p:spPr>
      </p:pic>
      <p:sp>
        <p:nvSpPr>
          <p:cNvPr id="55" name="爆発 2 46">
            <a:extLst>
              <a:ext uri="{FF2B5EF4-FFF2-40B4-BE49-F238E27FC236}">
                <a16:creationId xmlns:a16="http://schemas.microsoft.com/office/drawing/2014/main" id="{E477CCDF-C704-48BB-9452-4E7BDBC9AC32}"/>
              </a:ext>
            </a:extLst>
          </p:cNvPr>
          <p:cNvSpPr/>
          <p:nvPr/>
        </p:nvSpPr>
        <p:spPr>
          <a:xfrm>
            <a:off x="6852882" y="2921563"/>
            <a:ext cx="229497" cy="233756"/>
          </a:xfrm>
          <a:prstGeom prst="irregularSeal2">
            <a:avLst/>
          </a:prstGeom>
          <a:solidFill>
            <a:srgbClr val="E25B00"/>
          </a:solidFill>
          <a:ln w="12700" cap="flat" cmpd="sng" algn="ctr">
            <a:solidFill>
              <a:srgbClr val="E25B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3A4972"/>
              </a:solidFill>
              <a:effectLst/>
              <a:uLnTx/>
              <a:uFillTx/>
              <a:latin typeface="MS UI Gothic" panose="020B0600070205080204" pitchFamily="50" charset="-128"/>
              <a:ea typeface="MS UI Gothic" panose="020B0600070205080204" pitchFamily="50" charset="-128"/>
              <a:cs typeface="+mn-cs"/>
            </a:endParaRPr>
          </a:p>
        </p:txBody>
      </p:sp>
      <p:pic>
        <p:nvPicPr>
          <p:cNvPr id="56" name="Picture 10" descr="救急車１">
            <a:extLst>
              <a:ext uri="{FF2B5EF4-FFF2-40B4-BE49-F238E27FC236}">
                <a16:creationId xmlns:a16="http://schemas.microsoft.com/office/drawing/2014/main" id="{B9C338F4-062E-4DEC-B116-5B91BC5949E3}"/>
              </a:ext>
            </a:extLst>
          </p:cNvPr>
          <p:cNvPicPr>
            <a:picLocks noChangeAspect="1" noChangeArrowheads="1"/>
          </p:cNvPicPr>
          <p:nvPr/>
        </p:nvPicPr>
        <p:blipFill>
          <a:blip r:embed="rId3" cstate="print"/>
          <a:srcRect/>
          <a:stretch>
            <a:fillRect/>
          </a:stretch>
        </p:blipFill>
        <p:spPr bwMode="auto">
          <a:xfrm rot="3034813">
            <a:off x="8273497" y="2447502"/>
            <a:ext cx="329519" cy="161256"/>
          </a:xfrm>
          <a:prstGeom prst="rect">
            <a:avLst/>
          </a:prstGeom>
          <a:noFill/>
          <a:ln w="9525">
            <a:noFill/>
            <a:miter lim="800000"/>
            <a:headEnd/>
            <a:tailEnd/>
          </a:ln>
        </p:spPr>
      </p:pic>
      <p:sp>
        <p:nvSpPr>
          <p:cNvPr id="57" name="爆発 2 46">
            <a:extLst>
              <a:ext uri="{FF2B5EF4-FFF2-40B4-BE49-F238E27FC236}">
                <a16:creationId xmlns:a16="http://schemas.microsoft.com/office/drawing/2014/main" id="{A5A077DC-8D4B-430D-B702-FFFB0A4B8BCD}"/>
              </a:ext>
            </a:extLst>
          </p:cNvPr>
          <p:cNvSpPr/>
          <p:nvPr/>
        </p:nvSpPr>
        <p:spPr>
          <a:xfrm>
            <a:off x="7587745" y="2911520"/>
            <a:ext cx="229497" cy="233756"/>
          </a:xfrm>
          <a:prstGeom prst="irregularSeal2">
            <a:avLst/>
          </a:prstGeom>
          <a:solidFill>
            <a:srgbClr val="E25B00"/>
          </a:solidFill>
          <a:ln w="12700" cap="flat" cmpd="sng" algn="ctr">
            <a:solidFill>
              <a:srgbClr val="E25B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3A4972"/>
              </a:solidFill>
              <a:effectLst/>
              <a:uLnTx/>
              <a:uFillTx/>
              <a:latin typeface="MS UI Gothic" panose="020B0600070205080204" pitchFamily="50" charset="-128"/>
              <a:ea typeface="MS UI Gothic" panose="020B0600070205080204" pitchFamily="50" charset="-128"/>
              <a:cs typeface="+mn-cs"/>
            </a:endParaRPr>
          </a:p>
        </p:txBody>
      </p:sp>
      <p:pic>
        <p:nvPicPr>
          <p:cNvPr id="58" name="Picture 31" descr="消防署１">
            <a:extLst>
              <a:ext uri="{FF2B5EF4-FFF2-40B4-BE49-F238E27FC236}">
                <a16:creationId xmlns:a16="http://schemas.microsoft.com/office/drawing/2014/main" id="{51990E6A-0ADC-43EF-A827-06A52BA768C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Lst>
          </a:blip>
          <a:srcRect/>
          <a:stretch>
            <a:fillRect/>
          </a:stretch>
        </p:blipFill>
        <p:spPr bwMode="auto">
          <a:xfrm>
            <a:off x="8023414" y="2059417"/>
            <a:ext cx="337583" cy="252519"/>
          </a:xfrm>
          <a:prstGeom prst="rect">
            <a:avLst/>
          </a:prstGeom>
          <a:noFill/>
          <a:ln w="9525">
            <a:noFill/>
            <a:miter lim="800000"/>
            <a:headEnd/>
            <a:tailEnd/>
          </a:ln>
        </p:spPr>
      </p:pic>
      <p:sp>
        <p:nvSpPr>
          <p:cNvPr id="59" name="爆発 2 46">
            <a:extLst>
              <a:ext uri="{FF2B5EF4-FFF2-40B4-BE49-F238E27FC236}">
                <a16:creationId xmlns:a16="http://schemas.microsoft.com/office/drawing/2014/main" id="{43765BC0-F387-4793-AD53-2D0873B5BAEE}"/>
              </a:ext>
            </a:extLst>
          </p:cNvPr>
          <p:cNvSpPr/>
          <p:nvPr/>
        </p:nvSpPr>
        <p:spPr>
          <a:xfrm>
            <a:off x="8812666" y="2954666"/>
            <a:ext cx="229497" cy="233756"/>
          </a:xfrm>
          <a:prstGeom prst="irregularSeal2">
            <a:avLst/>
          </a:prstGeom>
          <a:solidFill>
            <a:srgbClr val="E25B00"/>
          </a:solidFill>
          <a:ln w="12700" cap="flat" cmpd="sng" algn="ctr">
            <a:solidFill>
              <a:srgbClr val="E25B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3A4972"/>
              </a:solidFill>
              <a:effectLst/>
              <a:uLnTx/>
              <a:uFillTx/>
              <a:latin typeface="MS UI Gothic" panose="020B0600070205080204" pitchFamily="50" charset="-128"/>
              <a:ea typeface="MS UI Gothic" panose="020B0600070205080204" pitchFamily="50" charset="-128"/>
              <a:cs typeface="+mn-cs"/>
            </a:endParaRPr>
          </a:p>
        </p:txBody>
      </p:sp>
      <p:sp>
        <p:nvSpPr>
          <p:cNvPr id="60" name="Text Box 40">
            <a:extLst>
              <a:ext uri="{FF2B5EF4-FFF2-40B4-BE49-F238E27FC236}">
                <a16:creationId xmlns:a16="http://schemas.microsoft.com/office/drawing/2014/main" id="{87E468BC-CD61-4432-85DA-0BF1597E2A66}"/>
              </a:ext>
            </a:extLst>
          </p:cNvPr>
          <p:cNvSpPr txBox="1">
            <a:spLocks noChangeArrowheads="1"/>
          </p:cNvSpPr>
          <p:nvPr/>
        </p:nvSpPr>
        <p:spPr bwMode="auto">
          <a:xfrm>
            <a:off x="6539196" y="1712694"/>
            <a:ext cx="1526994" cy="215849"/>
          </a:xfrm>
          <a:prstGeom prst="rect">
            <a:avLst/>
          </a:prstGeom>
          <a:noFill/>
          <a:ln w="9525" algn="ctr">
            <a:noFill/>
            <a:miter lim="800000"/>
            <a:headEnd/>
            <a:tailEnd/>
          </a:ln>
        </p:spPr>
        <p:txBody>
          <a:bodyPr lIns="74295" tIns="8890" rIns="74295" bIns="8890"/>
          <a:lstStyle/>
          <a:p>
            <a:pPr algn="ctr" defTabSz="457200" fontAlgn="base">
              <a:spcBef>
                <a:spcPct val="0"/>
              </a:spcBef>
              <a:spcAft>
                <a:spcPct val="0"/>
              </a:spcAft>
            </a:pPr>
            <a:r>
              <a:rPr kumimoji="0" lang="ja-JP" altLang="en-US" sz="1050" dirty="0">
                <a:solidFill>
                  <a:srgbClr val="3A4972"/>
                </a:solidFill>
                <a:latin typeface="MS UI Gothic" panose="020B0600070205080204" pitchFamily="50" charset="-128"/>
                <a:ea typeface="MS UI Gothic" panose="020B0600070205080204" pitchFamily="50" charset="-128"/>
              </a:rPr>
              <a:t>＜</a:t>
            </a:r>
            <a:r>
              <a:rPr kumimoji="0" lang="en-US" altLang="ja-JP" sz="1050" dirty="0">
                <a:solidFill>
                  <a:srgbClr val="3A4972"/>
                </a:solidFill>
                <a:latin typeface="MS UI Gothic" panose="020B0600070205080204" pitchFamily="50" charset="-128"/>
                <a:ea typeface="MS UI Gothic" panose="020B0600070205080204" pitchFamily="50" charset="-128"/>
              </a:rPr>
              <a:t>AB</a:t>
            </a:r>
            <a:r>
              <a:rPr kumimoji="0" lang="ja-JP" altLang="en-US" sz="1050" dirty="0">
                <a:solidFill>
                  <a:srgbClr val="3A4972"/>
                </a:solidFill>
                <a:latin typeface="MS UI Gothic" panose="020B0600070205080204" pitchFamily="50" charset="-128"/>
                <a:ea typeface="MS UI Gothic" panose="020B0600070205080204" pitchFamily="50" charset="-128"/>
              </a:rPr>
              <a:t>消防本部）＞</a:t>
            </a:r>
            <a:endParaRPr kumimoji="0" lang="en-US" altLang="ja-JP" sz="1050" dirty="0">
              <a:solidFill>
                <a:srgbClr val="3A4972"/>
              </a:solidFill>
              <a:latin typeface="MS UI Gothic" panose="020B0600070205080204" pitchFamily="50" charset="-128"/>
              <a:ea typeface="MS UI Gothic" panose="020B0600070205080204" pitchFamily="50" charset="-128"/>
            </a:endParaRPr>
          </a:p>
          <a:p>
            <a:pPr algn="ctr" defTabSz="457200" fontAlgn="base">
              <a:spcBef>
                <a:spcPct val="0"/>
              </a:spcBef>
              <a:spcAft>
                <a:spcPct val="0"/>
              </a:spcAft>
            </a:pPr>
            <a:endParaRPr kumimoji="0" lang="ja-JP" altLang="en-US" sz="1050" dirty="0">
              <a:solidFill>
                <a:srgbClr val="3A4972"/>
              </a:solidFill>
              <a:latin typeface="MS UI Gothic" panose="020B0600070205080204" pitchFamily="50" charset="-128"/>
              <a:ea typeface="MS UI Gothic" panose="020B0600070205080204" pitchFamily="50" charset="-128"/>
            </a:endParaRPr>
          </a:p>
        </p:txBody>
      </p:sp>
      <p:cxnSp>
        <p:nvCxnSpPr>
          <p:cNvPr id="61" name="直線コネクタ 60">
            <a:extLst>
              <a:ext uri="{FF2B5EF4-FFF2-40B4-BE49-F238E27FC236}">
                <a16:creationId xmlns:a16="http://schemas.microsoft.com/office/drawing/2014/main" id="{0384E07E-602D-41EE-B63F-D5EE530A5CE6}"/>
              </a:ext>
            </a:extLst>
          </p:cNvPr>
          <p:cNvCxnSpPr>
            <a:cxnSpLocks/>
          </p:cNvCxnSpPr>
          <p:nvPr/>
        </p:nvCxnSpPr>
        <p:spPr>
          <a:xfrm flipH="1">
            <a:off x="7339652" y="1928543"/>
            <a:ext cx="8760" cy="1269486"/>
          </a:xfrm>
          <a:prstGeom prst="line">
            <a:avLst/>
          </a:prstGeom>
          <a:noFill/>
          <a:ln w="38100" cap="flat" cmpd="sng" algn="ctr">
            <a:solidFill>
              <a:sysClr val="window" lastClr="FFFFFF">
                <a:lumMod val="75000"/>
              </a:sysClr>
            </a:solidFill>
            <a:prstDash val="sysDot"/>
            <a:miter lim="800000"/>
          </a:ln>
          <a:effectLst/>
        </p:spPr>
      </p:cxnSp>
      <p:cxnSp>
        <p:nvCxnSpPr>
          <p:cNvPr id="62" name="直線矢印コネクタ 61">
            <a:extLst>
              <a:ext uri="{FF2B5EF4-FFF2-40B4-BE49-F238E27FC236}">
                <a16:creationId xmlns:a16="http://schemas.microsoft.com/office/drawing/2014/main" id="{DB13C730-CEA1-414C-9D3D-340A2626317E}"/>
              </a:ext>
            </a:extLst>
          </p:cNvPr>
          <p:cNvCxnSpPr>
            <a:cxnSpLocks/>
          </p:cNvCxnSpPr>
          <p:nvPr/>
        </p:nvCxnSpPr>
        <p:spPr>
          <a:xfrm>
            <a:off x="6504558" y="2372047"/>
            <a:ext cx="376625" cy="523225"/>
          </a:xfrm>
          <a:prstGeom prst="straightConnector1">
            <a:avLst/>
          </a:prstGeom>
          <a:noFill/>
          <a:ln w="28575" cap="flat" cmpd="sng" algn="ctr">
            <a:solidFill>
              <a:srgbClr val="FF0000"/>
            </a:solidFill>
            <a:prstDash val="sysDot"/>
            <a:miter lim="800000"/>
            <a:tailEnd type="triangle"/>
          </a:ln>
          <a:effectLst/>
        </p:spPr>
      </p:cxnSp>
      <p:cxnSp>
        <p:nvCxnSpPr>
          <p:cNvPr id="63" name="直線矢印コネクタ 62">
            <a:extLst>
              <a:ext uri="{FF2B5EF4-FFF2-40B4-BE49-F238E27FC236}">
                <a16:creationId xmlns:a16="http://schemas.microsoft.com/office/drawing/2014/main" id="{4D3537D4-2966-4F89-8740-8594DA7FD8FD}"/>
              </a:ext>
            </a:extLst>
          </p:cNvPr>
          <p:cNvCxnSpPr>
            <a:cxnSpLocks/>
          </p:cNvCxnSpPr>
          <p:nvPr/>
        </p:nvCxnSpPr>
        <p:spPr>
          <a:xfrm>
            <a:off x="8583856" y="2706607"/>
            <a:ext cx="254579" cy="268480"/>
          </a:xfrm>
          <a:prstGeom prst="straightConnector1">
            <a:avLst/>
          </a:prstGeom>
          <a:noFill/>
          <a:ln w="28575" cap="flat" cmpd="sng" algn="ctr">
            <a:solidFill>
              <a:srgbClr val="FF0000"/>
            </a:solidFill>
            <a:prstDash val="solid"/>
            <a:miter lim="800000"/>
            <a:tailEnd type="triangle"/>
          </a:ln>
          <a:effectLst/>
        </p:spPr>
      </p:cxnSp>
      <p:cxnSp>
        <p:nvCxnSpPr>
          <p:cNvPr id="64" name="直線矢印コネクタ 63">
            <a:extLst>
              <a:ext uri="{FF2B5EF4-FFF2-40B4-BE49-F238E27FC236}">
                <a16:creationId xmlns:a16="http://schemas.microsoft.com/office/drawing/2014/main" id="{DF998E0D-15E9-416C-9D7F-8493B0296702}"/>
              </a:ext>
            </a:extLst>
          </p:cNvPr>
          <p:cNvCxnSpPr>
            <a:cxnSpLocks/>
          </p:cNvCxnSpPr>
          <p:nvPr/>
        </p:nvCxnSpPr>
        <p:spPr>
          <a:xfrm flipH="1">
            <a:off x="5716296" y="2660866"/>
            <a:ext cx="166603" cy="234406"/>
          </a:xfrm>
          <a:prstGeom prst="straightConnector1">
            <a:avLst/>
          </a:prstGeom>
          <a:noFill/>
          <a:ln w="28575" cap="flat" cmpd="sng" algn="ctr">
            <a:solidFill>
              <a:srgbClr val="FF0000"/>
            </a:solidFill>
            <a:prstDash val="solid"/>
            <a:miter lim="800000"/>
            <a:tailEnd type="triangle"/>
          </a:ln>
          <a:effectLst/>
        </p:spPr>
      </p:cxnSp>
      <p:cxnSp>
        <p:nvCxnSpPr>
          <p:cNvPr id="65" name="直線矢印コネクタ 64">
            <a:extLst>
              <a:ext uri="{FF2B5EF4-FFF2-40B4-BE49-F238E27FC236}">
                <a16:creationId xmlns:a16="http://schemas.microsoft.com/office/drawing/2014/main" id="{F9617807-AFB5-42B4-B054-C95E1BE784F6}"/>
              </a:ext>
            </a:extLst>
          </p:cNvPr>
          <p:cNvCxnSpPr>
            <a:cxnSpLocks/>
          </p:cNvCxnSpPr>
          <p:nvPr/>
        </p:nvCxnSpPr>
        <p:spPr>
          <a:xfrm>
            <a:off x="6956230" y="2470912"/>
            <a:ext cx="624143" cy="450651"/>
          </a:xfrm>
          <a:prstGeom prst="straightConnector1">
            <a:avLst/>
          </a:prstGeom>
          <a:noFill/>
          <a:ln w="28575" cap="flat" cmpd="sng" algn="ctr">
            <a:solidFill>
              <a:srgbClr val="4472C4"/>
            </a:solidFill>
            <a:prstDash val="solid"/>
            <a:miter lim="800000"/>
            <a:tailEnd type="triangle"/>
          </a:ln>
          <a:effectLst/>
        </p:spPr>
      </p:cxnSp>
      <p:sp>
        <p:nvSpPr>
          <p:cNvPr id="66" name="テキスト ボックス 65">
            <a:extLst>
              <a:ext uri="{FF2B5EF4-FFF2-40B4-BE49-F238E27FC236}">
                <a16:creationId xmlns:a16="http://schemas.microsoft.com/office/drawing/2014/main" id="{4B419063-1A41-49DA-A86F-6A456BF96FC6}"/>
              </a:ext>
            </a:extLst>
          </p:cNvPr>
          <p:cNvSpPr txBox="1"/>
          <p:nvPr/>
        </p:nvSpPr>
        <p:spPr>
          <a:xfrm>
            <a:off x="5832110" y="2700025"/>
            <a:ext cx="1038201" cy="430887"/>
          </a:xfrm>
          <a:prstGeom prst="rect">
            <a:avLst/>
          </a:prstGeom>
          <a:noFill/>
        </p:spPr>
        <p:txBody>
          <a:bodyPr wrap="square" rtlCol="0">
            <a:spAutoFit/>
          </a:bodyPr>
          <a:lstStyle/>
          <a:p>
            <a:pPr defTabSz="457200"/>
            <a:r>
              <a:rPr lang="en-US" altLang="ja-JP" sz="700" b="1" dirty="0">
                <a:solidFill>
                  <a:prstClr val="black"/>
                </a:solidFill>
                <a:latin typeface="MS UI Gothic" panose="020B0600070205080204" pitchFamily="50" charset="-128"/>
                <a:ea typeface="MS UI Gothic" panose="020B0600070205080204" pitchFamily="50" charset="-128"/>
              </a:rPr>
              <a:t>B</a:t>
            </a:r>
            <a:r>
              <a:rPr lang="ja-JP" altLang="en-US" sz="700" b="1" dirty="0">
                <a:solidFill>
                  <a:prstClr val="black"/>
                </a:solidFill>
                <a:latin typeface="MS UI Gothic" panose="020B0600070205080204" pitchFamily="50" charset="-128"/>
                <a:ea typeface="MS UI Gothic" panose="020B0600070205080204" pitchFamily="50" charset="-128"/>
              </a:rPr>
              <a:t>市へ出動することで、</a:t>
            </a:r>
            <a:endParaRPr lang="en-US" altLang="ja-JP" sz="700" b="1" dirty="0">
              <a:solidFill>
                <a:prstClr val="black"/>
              </a:solidFill>
              <a:latin typeface="MS UI Gothic" panose="020B0600070205080204" pitchFamily="50" charset="-128"/>
              <a:ea typeface="MS UI Gothic" panose="020B0600070205080204" pitchFamily="50" charset="-128"/>
            </a:endParaRPr>
          </a:p>
          <a:p>
            <a:pPr defTabSz="457200"/>
            <a:r>
              <a:rPr lang="en-US" altLang="ja-JP" sz="700" b="1" dirty="0">
                <a:solidFill>
                  <a:prstClr val="black"/>
                </a:solidFill>
                <a:latin typeface="MS UI Gothic" panose="020B0600070205080204" pitchFamily="50" charset="-128"/>
                <a:ea typeface="MS UI Gothic" panose="020B0600070205080204" pitchFamily="50" charset="-128"/>
              </a:rPr>
              <a:t>A</a:t>
            </a:r>
            <a:r>
              <a:rPr lang="ja-JP" altLang="en-US" sz="700" b="1" dirty="0">
                <a:solidFill>
                  <a:prstClr val="black"/>
                </a:solidFill>
                <a:latin typeface="MS UI Gothic" panose="020B0600070205080204" pitchFamily="50" charset="-128"/>
                <a:ea typeface="MS UI Gothic" panose="020B0600070205080204" pitchFamily="50" charset="-128"/>
              </a:rPr>
              <a:t>市の災害</a:t>
            </a:r>
            <a:r>
              <a:rPr lang="ja-JP" altLang="en-US" sz="800" b="1" dirty="0">
                <a:solidFill>
                  <a:prstClr val="black"/>
                </a:solidFill>
                <a:latin typeface="MS UI Gothic" panose="020B0600070205080204" pitchFamily="50" charset="-128"/>
                <a:ea typeface="MS UI Gothic" panose="020B0600070205080204" pitchFamily="50" charset="-128"/>
              </a:rPr>
              <a:t>対応</a:t>
            </a:r>
            <a:r>
              <a:rPr lang="ja-JP" altLang="en-US" sz="700" b="1" dirty="0">
                <a:solidFill>
                  <a:prstClr val="black"/>
                </a:solidFill>
                <a:latin typeface="MS UI Gothic" panose="020B0600070205080204" pitchFamily="50" charset="-128"/>
                <a:ea typeface="MS UI Gothic" panose="020B0600070205080204" pitchFamily="50" charset="-128"/>
              </a:rPr>
              <a:t>に遅れが生じるのではないか</a:t>
            </a:r>
          </a:p>
        </p:txBody>
      </p:sp>
      <p:sp>
        <p:nvSpPr>
          <p:cNvPr id="67" name="吹き出し: 円形 66">
            <a:extLst>
              <a:ext uri="{FF2B5EF4-FFF2-40B4-BE49-F238E27FC236}">
                <a16:creationId xmlns:a16="http://schemas.microsoft.com/office/drawing/2014/main" id="{24A5E935-CD16-495D-8D45-BE6689AAE1A8}"/>
              </a:ext>
            </a:extLst>
          </p:cNvPr>
          <p:cNvSpPr/>
          <p:nvPr/>
        </p:nvSpPr>
        <p:spPr>
          <a:xfrm>
            <a:off x="5838493" y="2630785"/>
            <a:ext cx="944047" cy="546912"/>
          </a:xfrm>
          <a:prstGeom prst="wedgeEllipseCallout">
            <a:avLst>
              <a:gd name="adj1" fmla="val 38315"/>
              <a:gd name="adj2" fmla="val -65649"/>
            </a:avLst>
          </a:prstGeom>
          <a:noFill/>
          <a:ln w="635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DA704238-4CD4-40A0-BA34-A5EB99DC482C}"/>
              </a:ext>
            </a:extLst>
          </p:cNvPr>
          <p:cNvSpPr/>
          <p:nvPr/>
        </p:nvSpPr>
        <p:spPr>
          <a:xfrm>
            <a:off x="1938134" y="1486460"/>
            <a:ext cx="1380506" cy="307777"/>
          </a:xfrm>
          <a:prstGeom prst="rect">
            <a:avLst/>
          </a:prstGeom>
        </p:spPr>
        <p:txBody>
          <a:bodyPr wrap="none">
            <a:spAutoFit/>
          </a:bodyPr>
          <a:lstStyle/>
          <a:p>
            <a:r>
              <a:rPr lang="ja-JP" altLang="en-US" sz="1400" dirty="0">
                <a:latin typeface="MS UI Gothic" panose="020B0600070205080204" pitchFamily="50" charset="-128"/>
                <a:ea typeface="MS UI Gothic" panose="020B0600070205080204" pitchFamily="50" charset="-128"/>
              </a:rPr>
              <a:t>＜広域化前＞　</a:t>
            </a:r>
            <a:endParaRPr lang="en-US" altLang="ja-JP" sz="1400" dirty="0">
              <a:latin typeface="MS UI Gothic" panose="020B0600070205080204" pitchFamily="50" charset="-128"/>
              <a:ea typeface="MS UI Gothic" panose="020B0600070205080204" pitchFamily="50" charset="-128"/>
            </a:endParaRPr>
          </a:p>
        </p:txBody>
      </p:sp>
      <p:sp>
        <p:nvSpPr>
          <p:cNvPr id="68" name="正方形/長方形 67">
            <a:extLst>
              <a:ext uri="{FF2B5EF4-FFF2-40B4-BE49-F238E27FC236}">
                <a16:creationId xmlns:a16="http://schemas.microsoft.com/office/drawing/2014/main" id="{F8B312F7-F210-4270-B1D5-9727D2FF9F04}"/>
              </a:ext>
            </a:extLst>
          </p:cNvPr>
          <p:cNvSpPr/>
          <p:nvPr/>
        </p:nvSpPr>
        <p:spPr>
          <a:xfrm>
            <a:off x="6682642" y="1399693"/>
            <a:ext cx="1380506" cy="307777"/>
          </a:xfrm>
          <a:prstGeom prst="rect">
            <a:avLst/>
          </a:prstGeom>
        </p:spPr>
        <p:txBody>
          <a:bodyPr wrap="none">
            <a:spAutoFit/>
          </a:bodyPr>
          <a:lstStyle/>
          <a:p>
            <a:r>
              <a:rPr lang="ja-JP" altLang="en-US" sz="1400" dirty="0">
                <a:latin typeface="MS UI Gothic" panose="020B0600070205080204" pitchFamily="50" charset="-128"/>
                <a:ea typeface="MS UI Gothic" panose="020B0600070205080204" pitchFamily="50" charset="-128"/>
              </a:rPr>
              <a:t>＜広域化後＞　</a:t>
            </a:r>
            <a:endParaRPr lang="en-US" altLang="ja-JP" sz="1400" dirty="0">
              <a:latin typeface="MS UI Gothic" panose="020B0600070205080204" pitchFamily="50" charset="-128"/>
              <a:ea typeface="MS UI Gothic" panose="020B0600070205080204" pitchFamily="50" charset="-128"/>
            </a:endParaRPr>
          </a:p>
        </p:txBody>
      </p:sp>
      <p:sp>
        <p:nvSpPr>
          <p:cNvPr id="95" name="Text Box 40">
            <a:extLst>
              <a:ext uri="{FF2B5EF4-FFF2-40B4-BE49-F238E27FC236}">
                <a16:creationId xmlns:a16="http://schemas.microsoft.com/office/drawing/2014/main" id="{52E19052-5AA8-4C68-B61F-24CE0B1FCC54}"/>
              </a:ext>
            </a:extLst>
          </p:cNvPr>
          <p:cNvSpPr txBox="1">
            <a:spLocks noChangeArrowheads="1"/>
          </p:cNvSpPr>
          <p:nvPr/>
        </p:nvSpPr>
        <p:spPr bwMode="auto">
          <a:xfrm>
            <a:off x="494797" y="4596850"/>
            <a:ext cx="1857675" cy="215849"/>
          </a:xfrm>
          <a:prstGeom prst="rect">
            <a:avLst/>
          </a:prstGeom>
          <a:noFill/>
          <a:ln w="9525" algn="ctr">
            <a:noFill/>
            <a:miter lim="800000"/>
            <a:headEnd/>
            <a:tailEnd/>
          </a:ln>
        </p:spPr>
        <p:txBody>
          <a:bodyPr lIns="74295" tIns="8890" rIns="74295" bIns="8890"/>
          <a:lstStyle/>
          <a:p>
            <a:pPr algn="ctr" defTabSz="457200" fontAlgn="base">
              <a:spcBef>
                <a:spcPct val="0"/>
              </a:spcBef>
              <a:spcAft>
                <a:spcPct val="0"/>
              </a:spcAft>
            </a:pPr>
            <a:r>
              <a:rPr kumimoji="0" lang="ja-JP" altLang="en-US" sz="900" dirty="0">
                <a:solidFill>
                  <a:srgbClr val="3A4972"/>
                </a:solidFill>
                <a:latin typeface="MS UI Gothic" panose="020B0600070205080204" pitchFamily="50" charset="-128"/>
                <a:ea typeface="MS UI Gothic" panose="020B0600070205080204" pitchFamily="50" charset="-128"/>
              </a:rPr>
              <a:t>＜</a:t>
            </a:r>
            <a:r>
              <a:rPr kumimoji="0" lang="en-US" altLang="ja-JP" sz="900" dirty="0">
                <a:solidFill>
                  <a:srgbClr val="3A4972"/>
                </a:solidFill>
                <a:latin typeface="MS UI Gothic" panose="020B0600070205080204" pitchFamily="50" charset="-128"/>
                <a:ea typeface="MS UI Gothic" panose="020B0600070205080204" pitchFamily="50" charset="-128"/>
              </a:rPr>
              <a:t>A</a:t>
            </a:r>
            <a:r>
              <a:rPr kumimoji="0" lang="ja-JP" altLang="en-US" sz="900" dirty="0">
                <a:solidFill>
                  <a:srgbClr val="3A4972"/>
                </a:solidFill>
                <a:latin typeface="MS UI Gothic" panose="020B0600070205080204" pitchFamily="50" charset="-128"/>
                <a:ea typeface="MS UI Gothic" panose="020B0600070205080204" pitchFamily="50" charset="-128"/>
              </a:rPr>
              <a:t>消防本部（大規模）＞</a:t>
            </a:r>
            <a:endParaRPr kumimoji="0" lang="en-US" altLang="ja-JP" sz="900" dirty="0">
              <a:solidFill>
                <a:srgbClr val="3A4972"/>
              </a:solidFill>
              <a:latin typeface="MS UI Gothic" panose="020B0600070205080204" pitchFamily="50" charset="-128"/>
              <a:ea typeface="MS UI Gothic" panose="020B0600070205080204" pitchFamily="50" charset="-128"/>
            </a:endParaRPr>
          </a:p>
          <a:p>
            <a:pPr algn="ctr" defTabSz="457200" fontAlgn="base">
              <a:spcBef>
                <a:spcPct val="0"/>
              </a:spcBef>
              <a:spcAft>
                <a:spcPct val="0"/>
              </a:spcAft>
            </a:pPr>
            <a:endParaRPr kumimoji="0" lang="ja-JP" altLang="en-US" sz="900" dirty="0">
              <a:solidFill>
                <a:srgbClr val="3A4972"/>
              </a:solidFill>
              <a:latin typeface="MS UI Gothic" panose="020B0600070205080204" pitchFamily="50" charset="-128"/>
              <a:ea typeface="MS UI Gothic" panose="020B0600070205080204" pitchFamily="50" charset="-128"/>
            </a:endParaRPr>
          </a:p>
        </p:txBody>
      </p:sp>
      <p:sp>
        <p:nvSpPr>
          <p:cNvPr id="96" name="Text Box 40">
            <a:extLst>
              <a:ext uri="{FF2B5EF4-FFF2-40B4-BE49-F238E27FC236}">
                <a16:creationId xmlns:a16="http://schemas.microsoft.com/office/drawing/2014/main" id="{31897A73-394D-4C04-8961-C87FA0DA3711}"/>
              </a:ext>
            </a:extLst>
          </p:cNvPr>
          <p:cNvSpPr txBox="1">
            <a:spLocks noChangeArrowheads="1"/>
          </p:cNvSpPr>
          <p:nvPr/>
        </p:nvSpPr>
        <p:spPr bwMode="auto">
          <a:xfrm>
            <a:off x="2682955" y="4595871"/>
            <a:ext cx="1631529" cy="215849"/>
          </a:xfrm>
          <a:prstGeom prst="rect">
            <a:avLst/>
          </a:prstGeom>
          <a:noFill/>
          <a:ln w="9525" algn="ctr">
            <a:noFill/>
            <a:miter lim="800000"/>
            <a:headEnd/>
            <a:tailEnd/>
          </a:ln>
        </p:spPr>
        <p:txBody>
          <a:bodyPr lIns="74295" tIns="8890" rIns="74295" bIns="8890"/>
          <a:lstStyle/>
          <a:p>
            <a:pPr algn="ctr" defTabSz="457200" fontAlgn="base">
              <a:spcBef>
                <a:spcPct val="0"/>
              </a:spcBef>
              <a:spcAft>
                <a:spcPct val="0"/>
              </a:spcAft>
            </a:pPr>
            <a:r>
              <a:rPr kumimoji="0" lang="ja-JP" altLang="en-US" sz="900" dirty="0">
                <a:solidFill>
                  <a:srgbClr val="3A4972"/>
                </a:solidFill>
                <a:latin typeface="MS UI Gothic" panose="020B0600070205080204" pitchFamily="50" charset="-128"/>
                <a:ea typeface="MS UI Gothic" panose="020B0600070205080204" pitchFamily="50" charset="-128"/>
              </a:rPr>
              <a:t>＜</a:t>
            </a:r>
            <a:r>
              <a:rPr kumimoji="0" lang="en-US" altLang="ja-JP" sz="900" dirty="0">
                <a:solidFill>
                  <a:srgbClr val="3A4972"/>
                </a:solidFill>
                <a:latin typeface="MS UI Gothic" panose="020B0600070205080204" pitchFamily="50" charset="-128"/>
                <a:ea typeface="MS UI Gothic" panose="020B0600070205080204" pitchFamily="50" charset="-128"/>
              </a:rPr>
              <a:t>B</a:t>
            </a:r>
            <a:r>
              <a:rPr kumimoji="0" lang="ja-JP" altLang="en-US" sz="900" dirty="0">
                <a:solidFill>
                  <a:srgbClr val="3A4972"/>
                </a:solidFill>
                <a:latin typeface="MS UI Gothic" panose="020B0600070205080204" pitchFamily="50" charset="-128"/>
                <a:ea typeface="MS UI Gothic" panose="020B0600070205080204" pitchFamily="50" charset="-128"/>
              </a:rPr>
              <a:t>消防本部（小規模）＞</a:t>
            </a:r>
            <a:endParaRPr kumimoji="0" lang="en-US" altLang="ja-JP" sz="900" dirty="0">
              <a:solidFill>
                <a:srgbClr val="3A4972"/>
              </a:solidFill>
              <a:latin typeface="MS UI Gothic" panose="020B0600070205080204" pitchFamily="50" charset="-128"/>
              <a:ea typeface="MS UI Gothic" panose="020B0600070205080204" pitchFamily="50" charset="-128"/>
            </a:endParaRPr>
          </a:p>
          <a:p>
            <a:pPr algn="ctr" defTabSz="457200" fontAlgn="base">
              <a:spcBef>
                <a:spcPct val="0"/>
              </a:spcBef>
              <a:spcAft>
                <a:spcPct val="0"/>
              </a:spcAft>
            </a:pPr>
            <a:endParaRPr kumimoji="0" lang="ja-JP" altLang="en-US" sz="900" dirty="0">
              <a:solidFill>
                <a:srgbClr val="3A4972"/>
              </a:solidFill>
              <a:latin typeface="MS UI Gothic" panose="020B0600070205080204" pitchFamily="50" charset="-128"/>
              <a:ea typeface="MS UI Gothic" panose="020B0600070205080204" pitchFamily="50" charset="-128"/>
            </a:endParaRPr>
          </a:p>
        </p:txBody>
      </p:sp>
      <p:sp>
        <p:nvSpPr>
          <p:cNvPr id="97" name="四角形: 角を丸くする 96">
            <a:extLst>
              <a:ext uri="{FF2B5EF4-FFF2-40B4-BE49-F238E27FC236}">
                <a16:creationId xmlns:a16="http://schemas.microsoft.com/office/drawing/2014/main" id="{C241A6BA-12EE-444C-B584-9AEE7536244D}"/>
              </a:ext>
            </a:extLst>
          </p:cNvPr>
          <p:cNvSpPr/>
          <p:nvPr/>
        </p:nvSpPr>
        <p:spPr>
          <a:xfrm>
            <a:off x="547270" y="4438885"/>
            <a:ext cx="3815080" cy="1454986"/>
          </a:xfrm>
          <a:prstGeom prst="roundRect">
            <a:avLst>
              <a:gd name="adj" fmla="val 895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8" name="Picture 10" descr="救急車１">
            <a:extLst>
              <a:ext uri="{FF2B5EF4-FFF2-40B4-BE49-F238E27FC236}">
                <a16:creationId xmlns:a16="http://schemas.microsoft.com/office/drawing/2014/main" id="{012EE7BD-FBA5-440A-9DF5-9611239F7C64}"/>
              </a:ext>
            </a:extLst>
          </p:cNvPr>
          <p:cNvPicPr>
            <a:picLocks noChangeAspect="1" noChangeArrowheads="1"/>
          </p:cNvPicPr>
          <p:nvPr/>
        </p:nvPicPr>
        <p:blipFill>
          <a:blip r:embed="rId3" cstate="print"/>
          <a:srcRect/>
          <a:stretch>
            <a:fillRect/>
          </a:stretch>
        </p:blipFill>
        <p:spPr bwMode="auto">
          <a:xfrm rot="2249097">
            <a:off x="1785532" y="4998530"/>
            <a:ext cx="329519" cy="161256"/>
          </a:xfrm>
          <a:prstGeom prst="rect">
            <a:avLst/>
          </a:prstGeom>
          <a:noFill/>
          <a:ln w="9525">
            <a:noFill/>
            <a:miter lim="800000"/>
            <a:headEnd/>
            <a:tailEnd/>
          </a:ln>
        </p:spPr>
      </p:pic>
      <p:pic>
        <p:nvPicPr>
          <p:cNvPr id="99" name="Picture 19" descr="救急車１">
            <a:extLst>
              <a:ext uri="{FF2B5EF4-FFF2-40B4-BE49-F238E27FC236}">
                <a16:creationId xmlns:a16="http://schemas.microsoft.com/office/drawing/2014/main" id="{86E5F7FF-D41A-4804-BD15-D072224FD7D8}"/>
              </a:ext>
            </a:extLst>
          </p:cNvPr>
          <p:cNvPicPr>
            <a:picLocks noChangeAspect="1" noChangeArrowheads="1"/>
          </p:cNvPicPr>
          <p:nvPr/>
        </p:nvPicPr>
        <p:blipFill>
          <a:blip r:embed="rId4" cstate="print"/>
          <a:srcRect/>
          <a:stretch>
            <a:fillRect/>
          </a:stretch>
        </p:blipFill>
        <p:spPr bwMode="auto">
          <a:xfrm rot="18652949">
            <a:off x="985585" y="5019114"/>
            <a:ext cx="318391" cy="178321"/>
          </a:xfrm>
          <a:prstGeom prst="rect">
            <a:avLst/>
          </a:prstGeom>
          <a:noFill/>
          <a:ln w="9525">
            <a:noFill/>
            <a:miter lim="800000"/>
            <a:headEnd/>
            <a:tailEnd/>
          </a:ln>
        </p:spPr>
      </p:pic>
      <p:sp>
        <p:nvSpPr>
          <p:cNvPr id="100" name="爆発 2 46">
            <a:extLst>
              <a:ext uri="{FF2B5EF4-FFF2-40B4-BE49-F238E27FC236}">
                <a16:creationId xmlns:a16="http://schemas.microsoft.com/office/drawing/2014/main" id="{CE0DEBA3-F544-480C-842C-0BAFE6DA6EC9}"/>
              </a:ext>
            </a:extLst>
          </p:cNvPr>
          <p:cNvSpPr/>
          <p:nvPr/>
        </p:nvSpPr>
        <p:spPr>
          <a:xfrm>
            <a:off x="632403" y="5560758"/>
            <a:ext cx="229497" cy="233756"/>
          </a:xfrm>
          <a:prstGeom prst="irregularSeal2">
            <a:avLst/>
          </a:prstGeom>
          <a:solidFill>
            <a:srgbClr val="E25B00"/>
          </a:solidFill>
          <a:ln w="12700" cap="flat" cmpd="sng" algn="ctr">
            <a:solidFill>
              <a:srgbClr val="E25B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3A4972"/>
              </a:solidFill>
              <a:effectLst/>
              <a:uLnTx/>
              <a:uFillTx/>
              <a:latin typeface="MS UI Gothic" panose="020B0600070205080204" pitchFamily="50" charset="-128"/>
              <a:ea typeface="MS UI Gothic" panose="020B0600070205080204" pitchFamily="50" charset="-128"/>
              <a:cs typeface="+mn-cs"/>
            </a:endParaRPr>
          </a:p>
        </p:txBody>
      </p:sp>
      <p:pic>
        <p:nvPicPr>
          <p:cNvPr id="101" name="Picture 31" descr="消防署１">
            <a:extLst>
              <a:ext uri="{FF2B5EF4-FFF2-40B4-BE49-F238E27FC236}">
                <a16:creationId xmlns:a16="http://schemas.microsoft.com/office/drawing/2014/main" id="{D789CE94-BA6E-459F-B60E-65BC6AFFE38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Lst>
          </a:blip>
          <a:srcRect/>
          <a:stretch>
            <a:fillRect/>
          </a:stretch>
        </p:blipFill>
        <p:spPr bwMode="auto">
          <a:xfrm>
            <a:off x="1319932" y="4826640"/>
            <a:ext cx="337583" cy="252519"/>
          </a:xfrm>
          <a:prstGeom prst="rect">
            <a:avLst/>
          </a:prstGeom>
          <a:noFill/>
          <a:ln w="9525">
            <a:noFill/>
            <a:miter lim="800000"/>
            <a:headEnd/>
            <a:tailEnd/>
          </a:ln>
        </p:spPr>
      </p:pic>
      <p:sp>
        <p:nvSpPr>
          <p:cNvPr id="102" name="爆発 2 46">
            <a:extLst>
              <a:ext uri="{FF2B5EF4-FFF2-40B4-BE49-F238E27FC236}">
                <a16:creationId xmlns:a16="http://schemas.microsoft.com/office/drawing/2014/main" id="{1705CF82-6BD3-4D20-B0EF-21396F41F0E9}"/>
              </a:ext>
            </a:extLst>
          </p:cNvPr>
          <p:cNvSpPr/>
          <p:nvPr/>
        </p:nvSpPr>
        <p:spPr>
          <a:xfrm>
            <a:off x="2094302" y="5591866"/>
            <a:ext cx="229497" cy="233756"/>
          </a:xfrm>
          <a:prstGeom prst="irregularSeal2">
            <a:avLst/>
          </a:prstGeom>
          <a:solidFill>
            <a:srgbClr val="E25B00"/>
          </a:solidFill>
          <a:ln w="12700" cap="flat" cmpd="sng" algn="ctr">
            <a:solidFill>
              <a:srgbClr val="E25B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3A4972"/>
              </a:solidFill>
              <a:effectLst/>
              <a:uLnTx/>
              <a:uFillTx/>
              <a:latin typeface="MS UI Gothic" panose="020B0600070205080204" pitchFamily="50" charset="-128"/>
              <a:ea typeface="MS UI Gothic" panose="020B0600070205080204" pitchFamily="50" charset="-128"/>
              <a:cs typeface="+mn-cs"/>
            </a:endParaRPr>
          </a:p>
        </p:txBody>
      </p:sp>
      <p:pic>
        <p:nvPicPr>
          <p:cNvPr id="103" name="Picture 10" descr="救急車１">
            <a:extLst>
              <a:ext uri="{FF2B5EF4-FFF2-40B4-BE49-F238E27FC236}">
                <a16:creationId xmlns:a16="http://schemas.microsoft.com/office/drawing/2014/main" id="{D54308FF-D862-4573-8413-54EC7B318F10}"/>
              </a:ext>
            </a:extLst>
          </p:cNvPr>
          <p:cNvPicPr>
            <a:picLocks noChangeAspect="1" noChangeArrowheads="1"/>
          </p:cNvPicPr>
          <p:nvPr/>
        </p:nvPicPr>
        <p:blipFill>
          <a:blip r:embed="rId3" cstate="print"/>
          <a:srcRect/>
          <a:stretch>
            <a:fillRect/>
          </a:stretch>
        </p:blipFill>
        <p:spPr bwMode="auto">
          <a:xfrm rot="3034813">
            <a:off x="3434375" y="5199485"/>
            <a:ext cx="329519" cy="161256"/>
          </a:xfrm>
          <a:prstGeom prst="rect">
            <a:avLst/>
          </a:prstGeom>
          <a:noFill/>
          <a:ln w="9525">
            <a:noFill/>
            <a:miter lim="800000"/>
            <a:headEnd/>
            <a:tailEnd/>
          </a:ln>
        </p:spPr>
      </p:pic>
      <p:sp>
        <p:nvSpPr>
          <p:cNvPr id="104" name="爆発 2 46">
            <a:extLst>
              <a:ext uri="{FF2B5EF4-FFF2-40B4-BE49-F238E27FC236}">
                <a16:creationId xmlns:a16="http://schemas.microsoft.com/office/drawing/2014/main" id="{D1D2C267-AC4C-4DB2-BF70-99EDE19E319C}"/>
              </a:ext>
            </a:extLst>
          </p:cNvPr>
          <p:cNvSpPr/>
          <p:nvPr/>
        </p:nvSpPr>
        <p:spPr>
          <a:xfrm>
            <a:off x="2707049" y="5610157"/>
            <a:ext cx="229497" cy="233756"/>
          </a:xfrm>
          <a:prstGeom prst="irregularSeal2">
            <a:avLst/>
          </a:prstGeom>
          <a:solidFill>
            <a:srgbClr val="E25B00"/>
          </a:solidFill>
          <a:ln w="12700" cap="flat" cmpd="sng" algn="ctr">
            <a:solidFill>
              <a:srgbClr val="E25B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3A4972"/>
              </a:solidFill>
              <a:effectLst/>
              <a:uLnTx/>
              <a:uFillTx/>
              <a:latin typeface="MS UI Gothic" panose="020B0600070205080204" pitchFamily="50" charset="-128"/>
              <a:ea typeface="MS UI Gothic" panose="020B0600070205080204" pitchFamily="50" charset="-128"/>
              <a:cs typeface="+mn-cs"/>
            </a:endParaRPr>
          </a:p>
        </p:txBody>
      </p:sp>
      <p:pic>
        <p:nvPicPr>
          <p:cNvPr id="105" name="Picture 31" descr="消防署１">
            <a:extLst>
              <a:ext uri="{FF2B5EF4-FFF2-40B4-BE49-F238E27FC236}">
                <a16:creationId xmlns:a16="http://schemas.microsoft.com/office/drawing/2014/main" id="{DE3B209D-3EC0-4B98-8F04-B957049788F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Lst>
          </a:blip>
          <a:srcRect/>
          <a:stretch>
            <a:fillRect/>
          </a:stretch>
        </p:blipFill>
        <p:spPr bwMode="auto">
          <a:xfrm>
            <a:off x="3184292" y="4811400"/>
            <a:ext cx="337583" cy="252519"/>
          </a:xfrm>
          <a:prstGeom prst="rect">
            <a:avLst/>
          </a:prstGeom>
          <a:noFill/>
          <a:ln w="9525">
            <a:noFill/>
            <a:miter lim="800000"/>
            <a:headEnd/>
            <a:tailEnd/>
          </a:ln>
        </p:spPr>
      </p:pic>
      <p:sp>
        <p:nvSpPr>
          <p:cNvPr id="106" name="爆発 2 46">
            <a:extLst>
              <a:ext uri="{FF2B5EF4-FFF2-40B4-BE49-F238E27FC236}">
                <a16:creationId xmlns:a16="http://schemas.microsoft.com/office/drawing/2014/main" id="{D94A6E9A-4433-40BD-900A-2FA63BD318FA}"/>
              </a:ext>
            </a:extLst>
          </p:cNvPr>
          <p:cNvSpPr/>
          <p:nvPr/>
        </p:nvSpPr>
        <p:spPr>
          <a:xfrm>
            <a:off x="3893637" y="5593809"/>
            <a:ext cx="229497" cy="233756"/>
          </a:xfrm>
          <a:prstGeom prst="irregularSeal2">
            <a:avLst/>
          </a:prstGeom>
          <a:solidFill>
            <a:srgbClr val="E25B00"/>
          </a:solidFill>
          <a:ln w="12700" cap="flat" cmpd="sng" algn="ctr">
            <a:solidFill>
              <a:srgbClr val="E25B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3A4972"/>
              </a:solidFill>
              <a:effectLst/>
              <a:uLnTx/>
              <a:uFillTx/>
              <a:latin typeface="MS UI Gothic" panose="020B0600070205080204" pitchFamily="50" charset="-128"/>
              <a:ea typeface="MS UI Gothic" panose="020B0600070205080204" pitchFamily="50" charset="-128"/>
              <a:cs typeface="+mn-cs"/>
            </a:endParaRPr>
          </a:p>
        </p:txBody>
      </p:sp>
      <p:sp>
        <p:nvSpPr>
          <p:cNvPr id="107" name="Text Box 40">
            <a:extLst>
              <a:ext uri="{FF2B5EF4-FFF2-40B4-BE49-F238E27FC236}">
                <a16:creationId xmlns:a16="http://schemas.microsoft.com/office/drawing/2014/main" id="{BEE6B33D-F7D2-420D-981F-3BFAD06FC3C3}"/>
              </a:ext>
            </a:extLst>
          </p:cNvPr>
          <p:cNvSpPr txBox="1">
            <a:spLocks noChangeArrowheads="1"/>
          </p:cNvSpPr>
          <p:nvPr/>
        </p:nvSpPr>
        <p:spPr bwMode="auto">
          <a:xfrm>
            <a:off x="1700074" y="4464677"/>
            <a:ext cx="1526994" cy="215849"/>
          </a:xfrm>
          <a:prstGeom prst="rect">
            <a:avLst/>
          </a:prstGeom>
          <a:noFill/>
          <a:ln w="9525" algn="ctr">
            <a:noFill/>
            <a:miter lim="800000"/>
            <a:headEnd/>
            <a:tailEnd/>
          </a:ln>
        </p:spPr>
        <p:txBody>
          <a:bodyPr lIns="74295" tIns="8890" rIns="74295" bIns="8890"/>
          <a:lstStyle/>
          <a:p>
            <a:pPr algn="ctr" defTabSz="457200" fontAlgn="base">
              <a:spcBef>
                <a:spcPct val="0"/>
              </a:spcBef>
              <a:spcAft>
                <a:spcPct val="0"/>
              </a:spcAft>
            </a:pPr>
            <a:r>
              <a:rPr kumimoji="0" lang="ja-JP" altLang="en-US" sz="1050" dirty="0">
                <a:solidFill>
                  <a:srgbClr val="3A4972"/>
                </a:solidFill>
                <a:latin typeface="MS UI Gothic" panose="020B0600070205080204" pitchFamily="50" charset="-128"/>
                <a:ea typeface="MS UI Gothic" panose="020B0600070205080204" pitchFamily="50" charset="-128"/>
              </a:rPr>
              <a:t>＜</a:t>
            </a:r>
            <a:r>
              <a:rPr kumimoji="0" lang="en-US" altLang="ja-JP" sz="1050" dirty="0">
                <a:solidFill>
                  <a:srgbClr val="3A4972"/>
                </a:solidFill>
                <a:latin typeface="MS UI Gothic" panose="020B0600070205080204" pitchFamily="50" charset="-128"/>
                <a:ea typeface="MS UI Gothic" panose="020B0600070205080204" pitchFamily="50" charset="-128"/>
              </a:rPr>
              <a:t>AB</a:t>
            </a:r>
            <a:r>
              <a:rPr kumimoji="0" lang="ja-JP" altLang="en-US" sz="1050" dirty="0">
                <a:solidFill>
                  <a:srgbClr val="3A4972"/>
                </a:solidFill>
                <a:latin typeface="MS UI Gothic" panose="020B0600070205080204" pitchFamily="50" charset="-128"/>
                <a:ea typeface="MS UI Gothic" panose="020B0600070205080204" pitchFamily="50" charset="-128"/>
              </a:rPr>
              <a:t>消防本部＞</a:t>
            </a:r>
            <a:endParaRPr kumimoji="0" lang="en-US" altLang="ja-JP" sz="1050" dirty="0">
              <a:solidFill>
                <a:srgbClr val="3A4972"/>
              </a:solidFill>
              <a:latin typeface="MS UI Gothic" panose="020B0600070205080204" pitchFamily="50" charset="-128"/>
              <a:ea typeface="MS UI Gothic" panose="020B0600070205080204" pitchFamily="50" charset="-128"/>
            </a:endParaRPr>
          </a:p>
          <a:p>
            <a:pPr algn="ctr" defTabSz="457200" fontAlgn="base">
              <a:spcBef>
                <a:spcPct val="0"/>
              </a:spcBef>
              <a:spcAft>
                <a:spcPct val="0"/>
              </a:spcAft>
            </a:pPr>
            <a:endParaRPr kumimoji="0" lang="ja-JP" altLang="en-US" sz="1050" dirty="0">
              <a:solidFill>
                <a:srgbClr val="3A4972"/>
              </a:solidFill>
              <a:latin typeface="MS UI Gothic" panose="020B0600070205080204" pitchFamily="50" charset="-128"/>
              <a:ea typeface="MS UI Gothic" panose="020B0600070205080204" pitchFamily="50" charset="-128"/>
            </a:endParaRPr>
          </a:p>
        </p:txBody>
      </p:sp>
      <p:cxnSp>
        <p:nvCxnSpPr>
          <p:cNvPr id="108" name="直線コネクタ 107">
            <a:extLst>
              <a:ext uri="{FF2B5EF4-FFF2-40B4-BE49-F238E27FC236}">
                <a16:creationId xmlns:a16="http://schemas.microsoft.com/office/drawing/2014/main" id="{68C30E11-F59F-4769-8A25-30A9EBE89D48}"/>
              </a:ext>
            </a:extLst>
          </p:cNvPr>
          <p:cNvCxnSpPr>
            <a:cxnSpLocks/>
          </p:cNvCxnSpPr>
          <p:nvPr/>
        </p:nvCxnSpPr>
        <p:spPr>
          <a:xfrm>
            <a:off x="2509290" y="4680526"/>
            <a:ext cx="0" cy="1163387"/>
          </a:xfrm>
          <a:prstGeom prst="line">
            <a:avLst/>
          </a:prstGeom>
          <a:noFill/>
          <a:ln w="38100" cap="flat" cmpd="sng" algn="ctr">
            <a:solidFill>
              <a:sysClr val="window" lastClr="FFFFFF">
                <a:lumMod val="75000"/>
              </a:sysClr>
            </a:solidFill>
            <a:prstDash val="sysDot"/>
            <a:miter lim="800000"/>
          </a:ln>
          <a:effectLst/>
        </p:spPr>
      </p:cxnSp>
      <p:cxnSp>
        <p:nvCxnSpPr>
          <p:cNvPr id="109" name="直線矢印コネクタ 108">
            <a:extLst>
              <a:ext uri="{FF2B5EF4-FFF2-40B4-BE49-F238E27FC236}">
                <a16:creationId xmlns:a16="http://schemas.microsoft.com/office/drawing/2014/main" id="{FFEFC3AA-D185-4B04-B548-440BFFE9C92B}"/>
              </a:ext>
            </a:extLst>
          </p:cNvPr>
          <p:cNvCxnSpPr>
            <a:cxnSpLocks/>
          </p:cNvCxnSpPr>
          <p:nvPr/>
        </p:nvCxnSpPr>
        <p:spPr>
          <a:xfrm>
            <a:off x="3744734" y="5458590"/>
            <a:ext cx="165654" cy="174699"/>
          </a:xfrm>
          <a:prstGeom prst="straightConnector1">
            <a:avLst/>
          </a:prstGeom>
          <a:noFill/>
          <a:ln w="28575" cap="flat" cmpd="sng" algn="ctr">
            <a:solidFill>
              <a:srgbClr val="FF0000"/>
            </a:solidFill>
            <a:prstDash val="solid"/>
            <a:miter lim="800000"/>
            <a:tailEnd type="triangle"/>
          </a:ln>
          <a:effectLst/>
        </p:spPr>
      </p:cxnSp>
      <p:cxnSp>
        <p:nvCxnSpPr>
          <p:cNvPr id="110" name="直線矢印コネクタ 109">
            <a:extLst>
              <a:ext uri="{FF2B5EF4-FFF2-40B4-BE49-F238E27FC236}">
                <a16:creationId xmlns:a16="http://schemas.microsoft.com/office/drawing/2014/main" id="{20B76B41-0B04-4488-86A7-7929EE6C8C57}"/>
              </a:ext>
            </a:extLst>
          </p:cNvPr>
          <p:cNvCxnSpPr>
            <a:cxnSpLocks/>
          </p:cNvCxnSpPr>
          <p:nvPr/>
        </p:nvCxnSpPr>
        <p:spPr>
          <a:xfrm flipH="1">
            <a:off x="879800" y="5321139"/>
            <a:ext cx="166603" cy="234406"/>
          </a:xfrm>
          <a:prstGeom prst="straightConnector1">
            <a:avLst/>
          </a:prstGeom>
          <a:noFill/>
          <a:ln w="28575" cap="flat" cmpd="sng" algn="ctr">
            <a:solidFill>
              <a:srgbClr val="FF0000"/>
            </a:solidFill>
            <a:prstDash val="solid"/>
            <a:miter lim="800000"/>
            <a:tailEnd type="triangle"/>
          </a:ln>
          <a:effectLst/>
        </p:spPr>
      </p:cxnSp>
      <p:cxnSp>
        <p:nvCxnSpPr>
          <p:cNvPr id="111" name="直線矢印コネクタ 110">
            <a:extLst>
              <a:ext uri="{FF2B5EF4-FFF2-40B4-BE49-F238E27FC236}">
                <a16:creationId xmlns:a16="http://schemas.microsoft.com/office/drawing/2014/main" id="{A8999DC9-DD36-4C2D-A40E-B0C6DDA83497}"/>
              </a:ext>
            </a:extLst>
          </p:cNvPr>
          <p:cNvCxnSpPr>
            <a:cxnSpLocks/>
          </p:cNvCxnSpPr>
          <p:nvPr/>
        </p:nvCxnSpPr>
        <p:spPr>
          <a:xfrm>
            <a:off x="2117108" y="5222895"/>
            <a:ext cx="585110" cy="422468"/>
          </a:xfrm>
          <a:prstGeom prst="straightConnector1">
            <a:avLst/>
          </a:prstGeom>
          <a:noFill/>
          <a:ln w="28575" cap="flat" cmpd="sng" algn="ctr">
            <a:solidFill>
              <a:srgbClr val="4472C4"/>
            </a:solidFill>
            <a:prstDash val="solid"/>
            <a:miter lim="800000"/>
            <a:tailEnd type="triangle"/>
          </a:ln>
          <a:effectLst/>
        </p:spPr>
      </p:cxnSp>
      <p:pic>
        <p:nvPicPr>
          <p:cNvPr id="112" name="Picture 19" descr="救急車１">
            <a:extLst>
              <a:ext uri="{FF2B5EF4-FFF2-40B4-BE49-F238E27FC236}">
                <a16:creationId xmlns:a16="http://schemas.microsoft.com/office/drawing/2014/main" id="{AEF7013B-3FB0-4AF1-B9D4-A1DFBD907F7A}"/>
              </a:ext>
            </a:extLst>
          </p:cNvPr>
          <p:cNvPicPr>
            <a:picLocks noChangeAspect="1" noChangeArrowheads="1"/>
          </p:cNvPicPr>
          <p:nvPr/>
        </p:nvPicPr>
        <p:blipFill>
          <a:blip r:embed="rId4" cstate="print"/>
          <a:srcRect/>
          <a:stretch>
            <a:fillRect/>
          </a:stretch>
        </p:blipFill>
        <p:spPr bwMode="auto">
          <a:xfrm rot="18941286">
            <a:off x="2952489" y="5197831"/>
            <a:ext cx="318391" cy="178321"/>
          </a:xfrm>
          <a:prstGeom prst="rect">
            <a:avLst/>
          </a:prstGeom>
          <a:noFill/>
          <a:ln w="9525">
            <a:noFill/>
            <a:miter lim="800000"/>
            <a:headEnd/>
            <a:tailEnd/>
          </a:ln>
        </p:spPr>
      </p:pic>
      <p:cxnSp>
        <p:nvCxnSpPr>
          <p:cNvPr id="113" name="直線矢印コネクタ 112">
            <a:extLst>
              <a:ext uri="{FF2B5EF4-FFF2-40B4-BE49-F238E27FC236}">
                <a16:creationId xmlns:a16="http://schemas.microsoft.com/office/drawing/2014/main" id="{75A1948C-8C76-4ED4-81B7-D20A5C7683A1}"/>
              </a:ext>
            </a:extLst>
          </p:cNvPr>
          <p:cNvCxnSpPr>
            <a:cxnSpLocks/>
          </p:cNvCxnSpPr>
          <p:nvPr/>
        </p:nvCxnSpPr>
        <p:spPr>
          <a:xfrm flipH="1">
            <a:off x="2352472" y="5412849"/>
            <a:ext cx="554343" cy="228473"/>
          </a:xfrm>
          <a:prstGeom prst="straightConnector1">
            <a:avLst/>
          </a:prstGeom>
          <a:noFill/>
          <a:ln w="28575" cap="flat" cmpd="sng" algn="ctr">
            <a:solidFill>
              <a:srgbClr val="4472C4"/>
            </a:solidFill>
            <a:prstDash val="solid"/>
            <a:miter lim="800000"/>
            <a:tailEnd type="triangle"/>
          </a:ln>
          <a:effectLst/>
        </p:spPr>
      </p:cxnSp>
      <p:sp>
        <p:nvSpPr>
          <p:cNvPr id="114" name="二等辺三角形 113">
            <a:extLst>
              <a:ext uri="{FF2B5EF4-FFF2-40B4-BE49-F238E27FC236}">
                <a16:creationId xmlns:a16="http://schemas.microsoft.com/office/drawing/2014/main" id="{842EEBE4-EB58-4CD2-9E21-04700F0E9B03}"/>
              </a:ext>
            </a:extLst>
          </p:cNvPr>
          <p:cNvSpPr/>
          <p:nvPr/>
        </p:nvSpPr>
        <p:spPr>
          <a:xfrm rot="5400000">
            <a:off x="4250268" y="2394582"/>
            <a:ext cx="1239395" cy="184478"/>
          </a:xfrm>
          <a:prstGeom prst="triangle">
            <a:avLst/>
          </a:prstGeom>
          <a:solidFill>
            <a:srgbClr val="2F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S UI Gothic" panose="020B0600070205080204" pitchFamily="50" charset="-128"/>
              <a:ea typeface="MS UI Gothic" panose="020B0600070205080204" pitchFamily="50" charset="-128"/>
            </a:endParaRPr>
          </a:p>
        </p:txBody>
      </p:sp>
      <p:sp>
        <p:nvSpPr>
          <p:cNvPr id="117" name="正方形/長方形 116">
            <a:extLst>
              <a:ext uri="{FF2B5EF4-FFF2-40B4-BE49-F238E27FC236}">
                <a16:creationId xmlns:a16="http://schemas.microsoft.com/office/drawing/2014/main" id="{A4B2738D-722C-4B20-9BE9-96D2BB4DFD61}"/>
              </a:ext>
            </a:extLst>
          </p:cNvPr>
          <p:cNvSpPr/>
          <p:nvPr/>
        </p:nvSpPr>
        <p:spPr>
          <a:xfrm>
            <a:off x="416497" y="3815077"/>
            <a:ext cx="9195670" cy="248371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a:extLst>
              <a:ext uri="{FF2B5EF4-FFF2-40B4-BE49-F238E27FC236}">
                <a16:creationId xmlns:a16="http://schemas.microsoft.com/office/drawing/2014/main" id="{4CDCF4F0-1346-48BE-8C86-B833BE754F34}"/>
              </a:ext>
            </a:extLst>
          </p:cNvPr>
          <p:cNvSpPr/>
          <p:nvPr/>
        </p:nvSpPr>
        <p:spPr>
          <a:xfrm>
            <a:off x="655907" y="3723357"/>
            <a:ext cx="3649021" cy="283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矢印: 下 117">
            <a:extLst>
              <a:ext uri="{FF2B5EF4-FFF2-40B4-BE49-F238E27FC236}">
                <a16:creationId xmlns:a16="http://schemas.microsoft.com/office/drawing/2014/main" id="{B7CFD3B7-0228-4422-8016-E24D7648AB77}"/>
              </a:ext>
            </a:extLst>
          </p:cNvPr>
          <p:cNvSpPr/>
          <p:nvPr/>
        </p:nvSpPr>
        <p:spPr>
          <a:xfrm>
            <a:off x="1308227" y="3245954"/>
            <a:ext cx="2481390" cy="1151250"/>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BE17BFD7-E90A-4DD2-9096-AE6BC0D79526}"/>
              </a:ext>
            </a:extLst>
          </p:cNvPr>
          <p:cNvSpPr/>
          <p:nvPr/>
        </p:nvSpPr>
        <p:spPr>
          <a:xfrm>
            <a:off x="416496" y="1399693"/>
            <a:ext cx="9195669" cy="202561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 Box 39">
            <a:extLst>
              <a:ext uri="{FF2B5EF4-FFF2-40B4-BE49-F238E27FC236}">
                <a16:creationId xmlns:a16="http://schemas.microsoft.com/office/drawing/2014/main" id="{887A2F6B-3780-4FEF-9908-01A1535DFE8D}"/>
              </a:ext>
            </a:extLst>
          </p:cNvPr>
          <p:cNvSpPr txBox="1">
            <a:spLocks noChangeArrowheads="1"/>
          </p:cNvSpPr>
          <p:nvPr/>
        </p:nvSpPr>
        <p:spPr bwMode="auto">
          <a:xfrm>
            <a:off x="560512" y="1287855"/>
            <a:ext cx="3621728" cy="233108"/>
          </a:xfrm>
          <a:prstGeom prst="rect">
            <a:avLst/>
          </a:prstGeom>
          <a:solidFill>
            <a:schemeClr val="bg1"/>
          </a:solidFill>
          <a:ln w="9525" algn="ctr">
            <a:noFill/>
            <a:miter lim="800000"/>
            <a:headEnd/>
            <a:tailEnd/>
          </a:ln>
        </p:spPr>
        <p:txBody>
          <a:bodyPr lIns="74295" tIns="8890" rIns="74295" bIns="8890"/>
          <a:lstStyle/>
          <a:p>
            <a:pPr algn="ctr" fontAlgn="base">
              <a:spcBef>
                <a:spcPct val="0"/>
              </a:spcBef>
              <a:spcAft>
                <a:spcPct val="0"/>
              </a:spcAft>
            </a:pPr>
            <a:r>
              <a:rPr lang="en-US" altLang="ja-JP" sz="1600" dirty="0">
                <a:solidFill>
                  <a:srgbClr val="3A4972"/>
                </a:solidFill>
                <a:latin typeface="MS UI Gothic" panose="020B0600070205080204" pitchFamily="50" charset="-128"/>
                <a:ea typeface="MS UI Gothic" panose="020B0600070205080204" pitchFamily="50" charset="-128"/>
              </a:rPr>
              <a:t>【</a:t>
            </a:r>
            <a:r>
              <a:rPr lang="ja-JP" altLang="en-US" sz="1600" dirty="0">
                <a:solidFill>
                  <a:srgbClr val="3A4972"/>
                </a:solidFill>
                <a:latin typeface="MS UI Gothic" panose="020B0600070205080204" pitchFamily="50" charset="-128"/>
                <a:ea typeface="MS UI Gothic" panose="020B0600070205080204" pitchFamily="50" charset="-128"/>
              </a:rPr>
              <a:t>広域化の懸念（消防力の流出）イメージ</a:t>
            </a:r>
            <a:r>
              <a:rPr lang="en-US" altLang="ja-JP" sz="1600" dirty="0">
                <a:solidFill>
                  <a:srgbClr val="3A4972"/>
                </a:solidFill>
                <a:latin typeface="MS UI Gothic" panose="020B0600070205080204" pitchFamily="50" charset="-128"/>
                <a:ea typeface="MS UI Gothic" panose="020B0600070205080204" pitchFamily="50" charset="-128"/>
              </a:rPr>
              <a:t>】</a:t>
            </a:r>
            <a:endParaRPr lang="ja-JP" altLang="en-US" sz="1600" dirty="0">
              <a:solidFill>
                <a:srgbClr val="3A4972"/>
              </a:solidFill>
              <a:latin typeface="MS UI Gothic" panose="020B0600070205080204" pitchFamily="50" charset="-128"/>
              <a:ea typeface="MS UI Gothic" panose="020B0600070205080204" pitchFamily="50" charset="-128"/>
            </a:endParaRPr>
          </a:p>
        </p:txBody>
      </p:sp>
      <p:sp>
        <p:nvSpPr>
          <p:cNvPr id="10" name="Text Box 39">
            <a:extLst>
              <a:ext uri="{FF2B5EF4-FFF2-40B4-BE49-F238E27FC236}">
                <a16:creationId xmlns:a16="http://schemas.microsoft.com/office/drawing/2014/main" id="{474235CE-826C-4FD7-9D55-7ED00CA5135D}"/>
              </a:ext>
            </a:extLst>
          </p:cNvPr>
          <p:cNvSpPr txBox="1">
            <a:spLocks noChangeArrowheads="1"/>
          </p:cNvSpPr>
          <p:nvPr/>
        </p:nvSpPr>
        <p:spPr bwMode="auto">
          <a:xfrm>
            <a:off x="679896" y="3672333"/>
            <a:ext cx="3502344" cy="289875"/>
          </a:xfrm>
          <a:prstGeom prst="rect">
            <a:avLst/>
          </a:prstGeom>
          <a:noFill/>
          <a:ln w="9525" algn="ctr">
            <a:noFill/>
            <a:miter lim="800000"/>
            <a:headEnd/>
            <a:tailEnd/>
          </a:ln>
        </p:spPr>
        <p:txBody>
          <a:bodyPr lIns="74295" tIns="8890" rIns="74295" bIns="8890"/>
          <a:lstStyle/>
          <a:p>
            <a:pPr algn="ctr" fontAlgn="base">
              <a:spcBef>
                <a:spcPct val="0"/>
              </a:spcBef>
              <a:spcAft>
                <a:spcPct val="0"/>
              </a:spcAft>
            </a:pPr>
            <a:r>
              <a:rPr lang="en-US" altLang="ja-JP" sz="1600" dirty="0">
                <a:solidFill>
                  <a:srgbClr val="3A4972"/>
                </a:solidFill>
                <a:latin typeface="MS UI Gothic" panose="020B0600070205080204" pitchFamily="50" charset="-128"/>
                <a:ea typeface="MS UI Gothic" panose="020B0600070205080204" pitchFamily="50" charset="-128"/>
              </a:rPr>
              <a:t>【</a:t>
            </a:r>
            <a:r>
              <a:rPr lang="ja-JP" altLang="en-US" sz="1600" dirty="0">
                <a:solidFill>
                  <a:srgbClr val="3A4972"/>
                </a:solidFill>
                <a:latin typeface="MS UI Gothic" panose="020B0600070205080204" pitchFamily="50" charset="-128"/>
                <a:ea typeface="MS UI Gothic" panose="020B0600070205080204" pitchFamily="50" charset="-128"/>
              </a:rPr>
              <a:t>広域化を実現した地域の実態（一例）</a:t>
            </a:r>
            <a:r>
              <a:rPr lang="en-US" altLang="ja-JP" sz="1600" dirty="0">
                <a:solidFill>
                  <a:srgbClr val="3A4972"/>
                </a:solidFill>
                <a:latin typeface="MS UI Gothic" panose="020B0600070205080204" pitchFamily="50" charset="-128"/>
                <a:ea typeface="MS UI Gothic" panose="020B0600070205080204" pitchFamily="50" charset="-128"/>
              </a:rPr>
              <a:t>】</a:t>
            </a:r>
            <a:endParaRPr lang="ja-JP" altLang="en-US" sz="1600" dirty="0">
              <a:solidFill>
                <a:srgbClr val="3A4972"/>
              </a:solidFill>
              <a:latin typeface="MS UI Gothic" panose="020B0600070205080204" pitchFamily="50" charset="-128"/>
              <a:ea typeface="MS UI Gothic" panose="020B0600070205080204" pitchFamily="50" charset="-128"/>
            </a:endParaRPr>
          </a:p>
        </p:txBody>
      </p:sp>
      <p:sp>
        <p:nvSpPr>
          <p:cNvPr id="121" name="テキスト ボックス 120">
            <a:extLst>
              <a:ext uri="{FF2B5EF4-FFF2-40B4-BE49-F238E27FC236}">
                <a16:creationId xmlns:a16="http://schemas.microsoft.com/office/drawing/2014/main" id="{C381D5A3-8D49-43BF-85EF-3D43E67816C4}"/>
              </a:ext>
            </a:extLst>
          </p:cNvPr>
          <p:cNvSpPr txBox="1"/>
          <p:nvPr/>
        </p:nvSpPr>
        <p:spPr bwMode="auto">
          <a:xfrm>
            <a:off x="4463387" y="4292247"/>
            <a:ext cx="5212257" cy="1956498"/>
          </a:xfrm>
          <a:prstGeom prst="rect">
            <a:avLst/>
          </a:prstGeom>
          <a:solidFill>
            <a:sysClr val="window" lastClr="FFFFFF">
              <a:alpha val="14902"/>
            </a:sysClr>
          </a:solidFill>
          <a:ln w="19050" algn="ctr">
            <a:noFill/>
            <a:prstDash val="sysDot"/>
            <a:miter lim="800000"/>
            <a:headEnd/>
            <a:tailEnd/>
          </a:ln>
        </p:spPr>
        <p:txBody>
          <a:bodyPr wrap="square" rtlCol="0">
            <a:spAutoFit/>
          </a:bodyPr>
          <a:lstStyle/>
          <a:p>
            <a:pPr marL="0" marR="0" lvl="0" indent="0" defTabSz="457200" eaLnBrk="1" fontAlgn="auto" latinLnBrk="0" hangingPunct="1">
              <a:lnSpc>
                <a:spcPts val="14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大規模消防本部にとってもメリットがあるケース</a:t>
            </a:r>
            <a:endParaRPr kumimoji="0" lang="en-US" altLang="ja-JP" sz="12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ts val="14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lvl="0" defTabSz="457200">
              <a:lnSpc>
                <a:spcPts val="1400"/>
              </a:lnSpc>
            </a:pPr>
            <a:r>
              <a:rPr kumimoji="0" lang="ja-JP" altLang="en-US" sz="1200" b="0"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・草加八潮消防局の出動件数</a:t>
            </a:r>
            <a:br>
              <a:rPr kumimoji="0" lang="en-US" altLang="ja-JP" sz="1200" b="0"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br>
            <a:r>
              <a:rPr kumimoji="0" lang="ja-JP" altLang="en-US" sz="1200" b="0"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a:t>
            </a:r>
            <a:r>
              <a:rPr kumimoji="0" lang="ja-JP" altLang="en-US" sz="1200" b="1"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草加市（</a:t>
            </a:r>
            <a:r>
              <a:rPr kumimoji="0" lang="en-US" altLang="ja-JP" sz="1200" b="1"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24</a:t>
            </a:r>
            <a:r>
              <a:rPr kumimoji="0" lang="ja-JP" altLang="en-US" sz="1200" b="1"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万人</a:t>
            </a:r>
            <a:r>
              <a:rPr kumimoji="0" lang="ja-JP" altLang="en-US" sz="1200" b="1" kern="0" dirty="0">
                <a:solidFill>
                  <a:prstClr val="black"/>
                </a:solidFill>
                <a:latin typeface="ＭＳ Ｐ明朝" panose="02020600040205080304" pitchFamily="18" charset="-128"/>
                <a:ea typeface="ＭＳ Ｐ明朝" panose="02020600040205080304" pitchFamily="18" charset="-128"/>
              </a:rPr>
              <a:t>）→八潮市（</a:t>
            </a:r>
            <a:r>
              <a:rPr kumimoji="0" lang="en-US" altLang="ja-JP" sz="1200" b="1" kern="0" dirty="0">
                <a:solidFill>
                  <a:prstClr val="black"/>
                </a:solidFill>
                <a:latin typeface="ＭＳ Ｐ明朝" panose="02020600040205080304" pitchFamily="18" charset="-128"/>
                <a:ea typeface="ＭＳ Ｐ明朝" panose="02020600040205080304" pitchFamily="18" charset="-128"/>
              </a:rPr>
              <a:t>8</a:t>
            </a:r>
            <a:r>
              <a:rPr kumimoji="0" lang="ja-JP" altLang="en-US" sz="1200" b="1" kern="0" dirty="0">
                <a:solidFill>
                  <a:prstClr val="black"/>
                </a:solidFill>
                <a:latin typeface="ＭＳ Ｐ明朝" panose="02020600040205080304" pitchFamily="18" charset="-128"/>
                <a:ea typeface="ＭＳ Ｐ明朝" panose="02020600040205080304" pitchFamily="18" charset="-128"/>
              </a:rPr>
              <a:t>万人）</a:t>
            </a:r>
            <a:r>
              <a:rPr kumimoji="0" lang="ja-JP" altLang="en-US" sz="1200" kern="0" dirty="0">
                <a:solidFill>
                  <a:prstClr val="black"/>
                </a:solidFill>
                <a:latin typeface="ＭＳ Ｐ明朝" panose="02020600040205080304" pitchFamily="18" charset="-128"/>
                <a:ea typeface="ＭＳ Ｐ明朝" panose="02020600040205080304" pitchFamily="18" charset="-128"/>
              </a:rPr>
              <a:t>　　</a:t>
            </a:r>
            <a:r>
              <a:rPr kumimoji="0" lang="en-US" altLang="ja-JP" sz="1200" b="1" kern="0" dirty="0">
                <a:solidFill>
                  <a:prstClr val="black"/>
                </a:solidFill>
                <a:latin typeface="ＭＳ Ｐ明朝" panose="02020600040205080304" pitchFamily="18" charset="-128"/>
                <a:ea typeface="ＭＳ Ｐ明朝" panose="02020600040205080304" pitchFamily="18" charset="-128"/>
              </a:rPr>
              <a:t>218</a:t>
            </a:r>
            <a:r>
              <a:rPr kumimoji="0" lang="ja-JP" altLang="en-US" sz="1200" b="1" kern="0" dirty="0">
                <a:solidFill>
                  <a:prstClr val="black"/>
                </a:solidFill>
                <a:latin typeface="ＭＳ Ｐ明朝" panose="02020600040205080304" pitchFamily="18" charset="-128"/>
                <a:ea typeface="ＭＳ Ｐ明朝" panose="02020600040205080304" pitchFamily="18" charset="-128"/>
              </a:rPr>
              <a:t>件</a:t>
            </a:r>
            <a:r>
              <a:rPr kumimoji="0" lang="ja-JP" altLang="en-US" sz="1200" kern="0" dirty="0">
                <a:solidFill>
                  <a:prstClr val="black"/>
                </a:solidFill>
                <a:latin typeface="ＭＳ Ｐ明朝" panose="02020600040205080304" pitchFamily="18" charset="-128"/>
                <a:ea typeface="ＭＳ Ｐ明朝" panose="02020600040205080304" pitchFamily="18" charset="-128"/>
              </a:rPr>
              <a:t>、 </a:t>
            </a:r>
            <a:r>
              <a:rPr kumimoji="0" lang="ja-JP" altLang="en-US" sz="1200" b="1"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八潮市→草加市</a:t>
            </a:r>
            <a:r>
              <a:rPr kumimoji="0" lang="ja-JP" altLang="en-US" sz="1200" b="0"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a:t>
            </a:r>
            <a:r>
              <a:rPr kumimoji="0" lang="en-US" altLang="ja-JP" sz="1200" b="1" i="0" u="none" strike="noStrike" kern="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rPr>
              <a:t>283</a:t>
            </a:r>
            <a:r>
              <a:rPr kumimoji="0" lang="ja-JP" altLang="en-US" sz="1200" b="1" i="0" u="none" strike="noStrike" kern="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rPr>
              <a:t>件</a:t>
            </a:r>
            <a:r>
              <a:rPr kumimoji="0" lang="ja-JP" altLang="en-US" sz="1200" b="0"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a:t>
            </a:r>
            <a:endParaRPr kumimoji="0" lang="en-US" altLang="ja-JP" sz="1200" b="0"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lvl="0" defTabSz="457200">
              <a:lnSpc>
                <a:spcPts val="1400"/>
              </a:lnSpc>
            </a:pPr>
            <a:r>
              <a:rPr kumimoji="0" lang="ja-JP" altLang="en-US" sz="1200" b="1" i="0" u="none" strike="noStrike" kern="0" cap="none" spc="0" normalizeH="0" baseline="0" noProof="0" dirty="0">
                <a:ln>
                  <a:noFill/>
                </a:ln>
                <a:solidFill>
                  <a:srgbClr val="FF0000"/>
                </a:solidFill>
                <a:effectLst/>
                <a:uLnTx/>
                <a:uFillTx/>
                <a:latin typeface="游ゴシック Light" panose="020B0300000000000000" pitchFamily="50" charset="-128"/>
                <a:ea typeface="游ゴシック Light" panose="020B0300000000000000" pitchFamily="50" charset="-128"/>
              </a:rPr>
              <a:t>　 </a:t>
            </a:r>
            <a:r>
              <a:rPr kumimoji="0" lang="ja-JP" altLang="en-US" sz="1200" b="1" i="0" u="none" strike="noStrike" kern="0" cap="none" spc="0" normalizeH="0" baseline="0" noProof="0" dirty="0">
                <a:ln>
                  <a:noFill/>
                </a:ln>
                <a:effectLst/>
                <a:uLnTx/>
                <a:uFillTx/>
                <a:latin typeface="游ゴシック Light" panose="020B0300000000000000" pitchFamily="50" charset="-128"/>
                <a:ea typeface="游ゴシック Light" panose="020B0300000000000000" pitchFamily="50" charset="-128"/>
              </a:rPr>
              <a:t>（現場到着時間の短縮効果</a:t>
            </a:r>
            <a:r>
              <a:rPr kumimoji="0" lang="ja-JP" altLang="en-US" sz="1200" b="1" i="0" u="none" strike="noStrike" kern="0" cap="none" spc="0" normalizeH="0" baseline="0" noProof="0" dirty="0">
                <a:ln>
                  <a:noFill/>
                </a:ln>
                <a:solidFill>
                  <a:srgbClr val="FF0000"/>
                </a:solidFill>
                <a:effectLst/>
                <a:uLnTx/>
                <a:uFillTx/>
                <a:latin typeface="游ゴシック Light" panose="020B0300000000000000" pitchFamily="50" charset="-128"/>
                <a:ea typeface="游ゴシック Light" panose="020B0300000000000000" pitchFamily="50" charset="-128"/>
              </a:rPr>
              <a:t>　草加市▲</a:t>
            </a:r>
            <a:r>
              <a:rPr kumimoji="0" lang="en-US" altLang="ja-JP" sz="1200" b="1" i="0" u="none" strike="noStrike" kern="0" cap="none" spc="0" normalizeH="0" baseline="0" noProof="0" dirty="0">
                <a:ln>
                  <a:noFill/>
                </a:ln>
                <a:solidFill>
                  <a:srgbClr val="FF0000"/>
                </a:solidFill>
                <a:effectLst/>
                <a:uLnTx/>
                <a:uFillTx/>
                <a:latin typeface="游ゴシック Light" panose="020B0300000000000000" pitchFamily="50" charset="-128"/>
                <a:ea typeface="游ゴシック Light" panose="020B0300000000000000" pitchFamily="50" charset="-128"/>
              </a:rPr>
              <a:t>1</a:t>
            </a:r>
            <a:r>
              <a:rPr kumimoji="0" lang="ja-JP" altLang="en-US" sz="1200" b="1" i="0" u="none" strike="noStrike" kern="0" cap="none" spc="0" normalizeH="0" baseline="0" noProof="0" dirty="0">
                <a:ln>
                  <a:noFill/>
                </a:ln>
                <a:solidFill>
                  <a:srgbClr val="FF0000"/>
                </a:solidFill>
                <a:effectLst/>
                <a:uLnTx/>
                <a:uFillTx/>
                <a:latin typeface="游ゴシック Light" panose="020B0300000000000000" pitchFamily="50" charset="-128"/>
                <a:ea typeface="游ゴシック Light" panose="020B0300000000000000" pitchFamily="50" charset="-128"/>
              </a:rPr>
              <a:t>：</a:t>
            </a:r>
            <a:r>
              <a:rPr kumimoji="0" lang="en-US" altLang="ja-JP" sz="1200" b="1" i="0" u="none" strike="noStrike" kern="0" cap="none" spc="0" normalizeH="0" baseline="0" noProof="0" dirty="0">
                <a:ln>
                  <a:noFill/>
                </a:ln>
                <a:solidFill>
                  <a:srgbClr val="FF0000"/>
                </a:solidFill>
                <a:effectLst/>
                <a:uLnTx/>
                <a:uFillTx/>
                <a:latin typeface="游ゴシック Light" panose="020B0300000000000000" pitchFamily="50" charset="-128"/>
                <a:ea typeface="游ゴシック Light" panose="020B0300000000000000" pitchFamily="50" charset="-128"/>
              </a:rPr>
              <a:t>00</a:t>
            </a:r>
            <a:r>
              <a:rPr kumimoji="0" lang="ja-JP" altLang="en-US" sz="1200" b="1" i="0" u="none" strike="noStrike" kern="0" cap="none" spc="0" normalizeH="0" baseline="0" noProof="0" dirty="0">
                <a:ln>
                  <a:noFill/>
                </a:ln>
                <a:solidFill>
                  <a:srgbClr val="FF0000"/>
                </a:solidFill>
                <a:effectLst/>
                <a:uLnTx/>
                <a:uFillTx/>
                <a:latin typeface="游ゴシック Light" panose="020B0300000000000000" pitchFamily="50" charset="-128"/>
                <a:ea typeface="游ゴシック Light" panose="020B0300000000000000" pitchFamily="50" charset="-128"/>
              </a:rPr>
              <a:t>～▲</a:t>
            </a:r>
            <a:r>
              <a:rPr kumimoji="0" lang="en-US" altLang="ja-JP" sz="1200" b="1" i="0" u="none" strike="noStrike" kern="0" cap="none" spc="0" normalizeH="0" baseline="0" noProof="0" dirty="0">
                <a:ln>
                  <a:noFill/>
                </a:ln>
                <a:solidFill>
                  <a:srgbClr val="FF0000"/>
                </a:solidFill>
                <a:effectLst/>
                <a:uLnTx/>
                <a:uFillTx/>
                <a:latin typeface="游ゴシック Light" panose="020B0300000000000000" pitchFamily="50" charset="-128"/>
                <a:ea typeface="游ゴシック Light" panose="020B0300000000000000" pitchFamily="50" charset="-128"/>
              </a:rPr>
              <a:t>2</a:t>
            </a:r>
            <a:r>
              <a:rPr kumimoji="0" lang="ja-JP" altLang="en-US" sz="1200" b="1" i="0" u="none" strike="noStrike" kern="0" cap="none" spc="0" normalizeH="0" baseline="0" noProof="0" dirty="0">
                <a:ln>
                  <a:noFill/>
                </a:ln>
                <a:solidFill>
                  <a:srgbClr val="FF0000"/>
                </a:solidFill>
                <a:effectLst/>
                <a:uLnTx/>
                <a:uFillTx/>
                <a:latin typeface="游ゴシック Light" panose="020B0300000000000000" pitchFamily="50" charset="-128"/>
                <a:ea typeface="游ゴシック Light" panose="020B0300000000000000" pitchFamily="50" charset="-128"/>
              </a:rPr>
              <a:t>：</a:t>
            </a:r>
            <a:r>
              <a:rPr kumimoji="0" lang="en-US" altLang="ja-JP" sz="1200" b="1" i="0" u="none" strike="noStrike" kern="0" cap="none" spc="0" normalizeH="0" baseline="0" noProof="0" dirty="0">
                <a:ln>
                  <a:noFill/>
                </a:ln>
                <a:solidFill>
                  <a:srgbClr val="FF0000"/>
                </a:solidFill>
                <a:effectLst/>
                <a:uLnTx/>
                <a:uFillTx/>
                <a:latin typeface="游ゴシック Light" panose="020B0300000000000000" pitchFamily="50" charset="-128"/>
                <a:ea typeface="游ゴシック Light" panose="020B0300000000000000" pitchFamily="50" charset="-128"/>
              </a:rPr>
              <a:t>36</a:t>
            </a:r>
            <a:r>
              <a:rPr kumimoji="0" lang="ja-JP" altLang="en-US" sz="1200" b="0"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八潮市</a:t>
            </a:r>
            <a:r>
              <a:rPr kumimoji="0" lang="ja-JP" altLang="en-US" sz="1200" b="1"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a:t>
            </a:r>
            <a:r>
              <a:rPr kumimoji="0" lang="en-US" altLang="ja-JP" sz="1200" b="1"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0</a:t>
            </a:r>
            <a:r>
              <a:rPr kumimoji="0" lang="ja-JP" altLang="en-US" sz="1200" b="1"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a:t>
            </a:r>
            <a:r>
              <a:rPr kumimoji="0" lang="en-US" altLang="ja-JP" sz="1200" b="1"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06</a:t>
            </a:r>
            <a:r>
              <a:rPr kumimoji="0" lang="ja-JP" altLang="en-US" sz="1200" b="1"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a:t>
            </a:r>
            <a:endParaRPr kumimoji="0" lang="en-US" altLang="ja-JP" sz="1200" b="1"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lvl="0" defTabSz="457200">
              <a:lnSpc>
                <a:spcPts val="1400"/>
              </a:lnSpc>
            </a:pPr>
            <a:endParaRPr kumimoji="0" lang="en-US" altLang="ja-JP" sz="1200" b="1"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marL="0" marR="0" lvl="0" indent="0" defTabSz="457200" eaLnBrk="1" fontAlgn="auto" latinLnBrk="0" hangingPunct="1">
              <a:lnSpc>
                <a:spcPts val="14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・埼玉西部消防局の出動件数</a:t>
            </a:r>
            <a:endParaRPr kumimoji="0" lang="en-US" altLang="ja-JP" sz="1200" b="0"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marL="0" marR="0" lvl="0" indent="0" defTabSz="457200" eaLnBrk="1" fontAlgn="auto" latinLnBrk="0" hangingPunct="1">
              <a:lnSpc>
                <a:spcPts val="14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所沢市（中心市）　</a:t>
            </a:r>
            <a:r>
              <a:rPr kumimoji="0" lang="ja-JP" altLang="en-US" sz="1200" b="1" i="0" u="none" strike="noStrike" kern="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rPr>
              <a:t>市内→市外　</a:t>
            </a:r>
            <a:r>
              <a:rPr kumimoji="0" lang="en-US" altLang="ja-JP" sz="1200" b="1" i="0" u="none" strike="noStrike" kern="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rPr>
              <a:t>518</a:t>
            </a:r>
            <a:r>
              <a:rPr kumimoji="0" lang="ja-JP" altLang="en-US" sz="1200" b="1" i="0" u="none" strike="noStrike" kern="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rPr>
              <a:t>件</a:t>
            </a:r>
            <a:r>
              <a:rPr kumimoji="0" lang="ja-JP" altLang="en-US" sz="1200" b="0" i="0" u="none" strike="noStrike" kern="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rPr>
              <a:t>、</a:t>
            </a:r>
            <a:r>
              <a:rPr kumimoji="0" lang="ja-JP" altLang="en-US" sz="1200" b="1" i="0" u="none" strike="noStrike" kern="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rPr>
              <a:t>市外→市内　</a:t>
            </a:r>
            <a:r>
              <a:rPr kumimoji="0" lang="en-US" altLang="ja-JP" sz="1200" b="1" i="0" u="none" strike="noStrike" kern="0" cap="none" spc="0" normalizeH="0" baseline="0" noProof="0" dirty="0">
                <a:ln>
                  <a:noFill/>
                </a:ln>
                <a:solidFill>
                  <a:srgbClr val="FF0000"/>
                </a:solidFill>
                <a:effectLst/>
                <a:uLnTx/>
                <a:uFillTx/>
                <a:latin typeface="游ゴシック Light" panose="020B0300000000000000" pitchFamily="50" charset="-128"/>
                <a:ea typeface="游ゴシック Light" panose="020B0300000000000000" pitchFamily="50" charset="-128"/>
              </a:rPr>
              <a:t>880</a:t>
            </a:r>
            <a:r>
              <a:rPr kumimoji="0" lang="ja-JP" altLang="en-US" sz="1200" b="1" i="0" u="none" strike="noStrike" kern="0" cap="none" spc="0" normalizeH="0" baseline="0" noProof="0" dirty="0">
                <a:ln>
                  <a:noFill/>
                </a:ln>
                <a:solidFill>
                  <a:srgbClr val="FF0000"/>
                </a:solidFill>
                <a:effectLst/>
                <a:uLnTx/>
                <a:uFillTx/>
                <a:latin typeface="游ゴシック Light" panose="020B0300000000000000" pitchFamily="50" charset="-128"/>
                <a:ea typeface="游ゴシック Light" panose="020B0300000000000000" pitchFamily="50" charset="-128"/>
              </a:rPr>
              <a:t>件</a:t>
            </a:r>
            <a:endParaRPr kumimoji="0" lang="en-US" altLang="ja-JP" sz="1200" b="1" i="0" u="none" strike="noStrike" kern="0" cap="none" spc="0" normalizeH="0" baseline="0" noProof="0" dirty="0">
              <a:ln>
                <a:noFill/>
              </a:ln>
              <a:solidFill>
                <a:srgbClr val="FF0000"/>
              </a:solidFill>
              <a:effectLst/>
              <a:uLnTx/>
              <a:uFillTx/>
              <a:latin typeface="游ゴシック Light" panose="020B0300000000000000" pitchFamily="50" charset="-128"/>
              <a:ea typeface="游ゴシック Light" panose="020B0300000000000000" pitchFamily="50" charset="-128"/>
            </a:endParaRPr>
          </a:p>
          <a:p>
            <a:pPr marL="0" marR="0" lvl="0" indent="0" defTabSz="457200" eaLnBrk="1" fontAlgn="auto" latinLnBrk="0" hangingPunct="1">
              <a:lnSpc>
                <a:spcPts val="14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srgbClr val="FF0000"/>
              </a:solidFill>
              <a:effectLst/>
              <a:uLnTx/>
              <a:uFillTx/>
              <a:latin typeface="游ゴシック Light" panose="020B0300000000000000" pitchFamily="50" charset="-128"/>
              <a:ea typeface="游ゴシック Light" panose="020B0300000000000000" pitchFamily="50" charset="-128"/>
            </a:endParaRPr>
          </a:p>
          <a:p>
            <a:pPr marL="0" marR="0" lvl="0" indent="0" defTabSz="457200" eaLnBrk="1" fontAlgn="auto" latinLnBrk="0" hangingPunct="1">
              <a:lnSpc>
                <a:spcPts val="14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a:t>
            </a:r>
            <a:endParaRPr kumimoji="0" lang="en-US" altLang="ja-JP" sz="1400" b="1" i="0" u="none" strike="noStrike" kern="0" cap="none" spc="0" normalizeH="0" baseline="0" noProof="0" dirty="0">
              <a:ln>
                <a:noFill/>
              </a:ln>
              <a:solidFill>
                <a:srgbClr val="FF0000"/>
              </a:solidFill>
              <a:effectLst/>
              <a:uLnTx/>
              <a:uFillTx/>
              <a:latin typeface="游ゴシック Light" panose="020B0300000000000000" pitchFamily="50" charset="-128"/>
              <a:ea typeface="游ゴシック Light" panose="020B0300000000000000" pitchFamily="50" charset="-128"/>
            </a:endParaRPr>
          </a:p>
          <a:p>
            <a:pPr marL="0" marR="0" lvl="0" indent="0" defTabSz="457200" eaLnBrk="1" fontAlgn="auto" latinLnBrk="0" hangingPunct="1">
              <a:lnSpc>
                <a:spcPts val="400"/>
              </a:lnSpc>
              <a:spcBef>
                <a:spcPts val="0"/>
              </a:spcBef>
              <a:spcAft>
                <a:spcPts val="0"/>
              </a:spcAft>
              <a:buClrTx/>
              <a:buSzTx/>
              <a:buFontTx/>
              <a:buNone/>
              <a:tabLst/>
              <a:defRPr/>
            </a:pPr>
            <a:endParaRPr kumimoji="0" lang="en-US" altLang="ja-JP" sz="1400" b="1" i="0" u="none" strike="noStrike" kern="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p:txBody>
      </p:sp>
      <p:sp>
        <p:nvSpPr>
          <p:cNvPr id="122" name="正方形/長方形 121">
            <a:extLst>
              <a:ext uri="{FF2B5EF4-FFF2-40B4-BE49-F238E27FC236}">
                <a16:creationId xmlns:a16="http://schemas.microsoft.com/office/drawing/2014/main" id="{1E7AEBBC-A661-404A-936A-4CE3B8F3751B}"/>
              </a:ext>
            </a:extLst>
          </p:cNvPr>
          <p:cNvSpPr/>
          <p:nvPr/>
        </p:nvSpPr>
        <p:spPr>
          <a:xfrm>
            <a:off x="1897950" y="4136557"/>
            <a:ext cx="1380506" cy="307777"/>
          </a:xfrm>
          <a:prstGeom prst="rect">
            <a:avLst/>
          </a:prstGeom>
        </p:spPr>
        <p:txBody>
          <a:bodyPr wrap="none">
            <a:spAutoFit/>
          </a:bodyPr>
          <a:lstStyle/>
          <a:p>
            <a:r>
              <a:rPr lang="ja-JP" altLang="en-US" sz="1400" dirty="0">
                <a:latin typeface="MS UI Gothic" panose="020B0600070205080204" pitchFamily="50" charset="-128"/>
                <a:ea typeface="MS UI Gothic" panose="020B0600070205080204" pitchFamily="50" charset="-128"/>
              </a:rPr>
              <a:t>＜広域化後＞　</a:t>
            </a:r>
            <a:endParaRPr lang="en-US" altLang="ja-JP" sz="1400"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706947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1000" y="372464"/>
            <a:ext cx="8280000" cy="720000"/>
          </a:xfrm>
        </p:spPr>
        <p:txBody>
          <a:bodyPr>
            <a:normAutofit/>
          </a:bodyPr>
          <a:lstStyle/>
          <a:p>
            <a:r>
              <a:rPr lang="ja-JP" altLang="en-US" sz="3600" dirty="0">
                <a:solidFill>
                  <a:srgbClr val="464653"/>
                </a:solidFill>
              </a:rPr>
              <a:t>４ ○○県の人口推計</a:t>
            </a:r>
            <a:endParaRPr lang="ja-JP" altLang="en-US" sz="3600" dirty="0"/>
          </a:p>
        </p:txBody>
      </p:sp>
      <p:sp>
        <p:nvSpPr>
          <p:cNvPr id="4" name="テキスト ボックス 3"/>
          <p:cNvSpPr txBox="1"/>
          <p:nvPr/>
        </p:nvSpPr>
        <p:spPr>
          <a:xfrm>
            <a:off x="7257256" y="260649"/>
            <a:ext cx="1944216" cy="276999"/>
          </a:xfrm>
          <a:prstGeom prst="rect">
            <a:avLst/>
          </a:prstGeom>
          <a:noFill/>
        </p:spPr>
        <p:txBody>
          <a:bodyPr wrap="square" rtlCol="0">
            <a:spAutoFit/>
          </a:bodyPr>
          <a:lstStyle/>
          <a:p>
            <a:r>
              <a:rPr lang="ja-JP" altLang="en-US" sz="1200" dirty="0">
                <a:solidFill>
                  <a:schemeClr val="bg1">
                    <a:lumMod val="50000"/>
                  </a:schemeClr>
                </a:solidFill>
              </a:rPr>
              <a:t>消防広域化推進勉強会</a:t>
            </a:r>
          </a:p>
        </p:txBody>
      </p:sp>
      <p:sp>
        <p:nvSpPr>
          <p:cNvPr id="8" name="コンテンツ プレースホルダー 2">
            <a:extLst>
              <a:ext uri="{FF2B5EF4-FFF2-40B4-BE49-F238E27FC236}">
                <a16:creationId xmlns:a16="http://schemas.microsoft.com/office/drawing/2014/main" id="{90918347-56DD-45A8-843B-0C19EA44BD13}"/>
              </a:ext>
            </a:extLst>
          </p:cNvPr>
          <p:cNvSpPr txBox="1">
            <a:spLocks/>
          </p:cNvSpPr>
          <p:nvPr/>
        </p:nvSpPr>
        <p:spPr>
          <a:xfrm>
            <a:off x="632520" y="1145991"/>
            <a:ext cx="8581771" cy="1140902"/>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2000" dirty="0"/>
              <a:t>消防職員の確保に影響を与える可能性がある。</a:t>
            </a:r>
          </a:p>
          <a:p>
            <a:pPr marL="0" indent="0">
              <a:buNone/>
            </a:pPr>
            <a:r>
              <a:rPr lang="ja-JP" altLang="en-US" sz="1400" dirty="0">
                <a:solidFill>
                  <a:srgbClr val="CC0066"/>
                </a:solidFill>
              </a:rPr>
              <a:t>　　</a:t>
            </a:r>
            <a:r>
              <a:rPr lang="ja-JP" altLang="en-US" sz="1400" dirty="0"/>
              <a:t>人口減少が加速すると見込まれる中、必要な消防職員数を確保していかなければなければならない。</a:t>
            </a:r>
            <a:endParaRPr lang="en-US" altLang="ja-JP" sz="1400" dirty="0"/>
          </a:p>
          <a:p>
            <a:pPr marL="0" indent="0">
              <a:buNone/>
            </a:pPr>
            <a:endParaRPr lang="en-US" altLang="ja-JP" sz="1400" dirty="0"/>
          </a:p>
          <a:p>
            <a:pPr marL="0" indent="0">
              <a:buNone/>
            </a:pPr>
            <a:endParaRPr lang="en-US" altLang="ja-JP" sz="1400" dirty="0"/>
          </a:p>
          <a:p>
            <a:pPr marL="0" indent="0">
              <a:buNone/>
            </a:pPr>
            <a:endParaRPr lang="en-US" altLang="ja-JP" sz="1400" dirty="0"/>
          </a:p>
        </p:txBody>
      </p:sp>
      <p:sp>
        <p:nvSpPr>
          <p:cNvPr id="3" name="スライド番号プレースホルダー 2">
            <a:extLst>
              <a:ext uri="{FF2B5EF4-FFF2-40B4-BE49-F238E27FC236}">
                <a16:creationId xmlns:a16="http://schemas.microsoft.com/office/drawing/2014/main" id="{117A35EE-DDB8-4D22-A48E-C9A85CF7125F}"/>
              </a:ext>
            </a:extLst>
          </p:cNvPr>
          <p:cNvSpPr>
            <a:spLocks noGrp="1"/>
          </p:cNvSpPr>
          <p:nvPr>
            <p:ph type="sldNum" sz="quarter" idx="12"/>
          </p:nvPr>
        </p:nvSpPr>
        <p:spPr/>
        <p:txBody>
          <a:bodyPr/>
          <a:lstStyle/>
          <a:p>
            <a:fld id="{65DFFDEF-B4B2-4326-B825-390B8F18160E}" type="slidenum">
              <a:rPr kumimoji="1" lang="ja-JP" altLang="en-US" smtClean="0"/>
              <a:t>16</a:t>
            </a:fld>
            <a:endParaRPr kumimoji="1" lang="ja-JP" altLang="en-US"/>
          </a:p>
        </p:txBody>
      </p:sp>
      <p:graphicFrame>
        <p:nvGraphicFramePr>
          <p:cNvPr id="13" name="グラフ 12">
            <a:extLst>
              <a:ext uri="{FF2B5EF4-FFF2-40B4-BE49-F238E27FC236}">
                <a16:creationId xmlns:a16="http://schemas.microsoft.com/office/drawing/2014/main" id="{DB4470C9-E1B8-4647-AB02-0B25B8F3CF7E}"/>
              </a:ext>
            </a:extLst>
          </p:cNvPr>
          <p:cNvGraphicFramePr/>
          <p:nvPr>
            <p:extLst>
              <p:ext uri="{D42A27DB-BD31-4B8C-83A1-F6EECF244321}">
                <p14:modId xmlns:p14="http://schemas.microsoft.com/office/powerpoint/2010/main" val="3949635322"/>
              </p:ext>
            </p:extLst>
          </p:nvPr>
        </p:nvGraphicFramePr>
        <p:xfrm>
          <a:off x="920552" y="1844824"/>
          <a:ext cx="8100448" cy="4402667"/>
        </p:xfrm>
        <a:graphic>
          <a:graphicData uri="http://schemas.openxmlformats.org/drawingml/2006/chart">
            <c:chart xmlns:c="http://schemas.openxmlformats.org/drawingml/2006/chart" xmlns:r="http://schemas.openxmlformats.org/officeDocument/2006/relationships" r:id="rId3"/>
          </a:graphicData>
        </a:graphic>
      </p:graphicFrame>
      <p:sp>
        <p:nvSpPr>
          <p:cNvPr id="5" name="吹き出し: 角を丸めた四角形 4">
            <a:extLst>
              <a:ext uri="{FF2B5EF4-FFF2-40B4-BE49-F238E27FC236}">
                <a16:creationId xmlns:a16="http://schemas.microsoft.com/office/drawing/2014/main" id="{93DCEE4B-6C21-4E59-832F-59C72FFFD36A}"/>
              </a:ext>
            </a:extLst>
          </p:cNvPr>
          <p:cNvSpPr/>
          <p:nvPr/>
        </p:nvSpPr>
        <p:spPr>
          <a:xfrm>
            <a:off x="7545288" y="1863305"/>
            <a:ext cx="2157512" cy="1140902"/>
          </a:xfrm>
          <a:prstGeom prst="wedgeRoundRectCallout">
            <a:avLst>
              <a:gd name="adj1" fmla="val -118627"/>
              <a:gd name="adj2" fmla="val -3189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地方創生における人口推計等を掲載</a:t>
            </a:r>
          </a:p>
        </p:txBody>
      </p:sp>
    </p:spTree>
    <p:extLst>
      <p:ext uri="{BB962C8B-B14F-4D97-AF65-F5344CB8AC3E}">
        <p14:creationId xmlns:p14="http://schemas.microsoft.com/office/powerpoint/2010/main" val="2124091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1000" y="372464"/>
            <a:ext cx="8280000" cy="720000"/>
          </a:xfrm>
        </p:spPr>
        <p:txBody>
          <a:bodyPr>
            <a:normAutofit fontScale="90000"/>
          </a:bodyPr>
          <a:lstStyle/>
          <a:p>
            <a:r>
              <a:rPr lang="ja-JP" altLang="en-US" sz="3600" dirty="0"/>
              <a:t>４</a:t>
            </a:r>
            <a:r>
              <a:rPr lang="en-US" altLang="ja-JP" sz="3600" dirty="0"/>
              <a:t>-</a:t>
            </a:r>
            <a:r>
              <a:rPr lang="ja-JP" altLang="en-US" sz="3600" dirty="0"/>
              <a:t>２　人口減少が消防組織に与える影響①</a:t>
            </a:r>
          </a:p>
        </p:txBody>
      </p:sp>
      <p:sp>
        <p:nvSpPr>
          <p:cNvPr id="4" name="テキスト ボックス 3"/>
          <p:cNvSpPr txBox="1"/>
          <p:nvPr/>
        </p:nvSpPr>
        <p:spPr>
          <a:xfrm>
            <a:off x="7257256" y="260649"/>
            <a:ext cx="1944216" cy="276999"/>
          </a:xfrm>
          <a:prstGeom prst="rect">
            <a:avLst/>
          </a:prstGeom>
          <a:noFill/>
        </p:spPr>
        <p:txBody>
          <a:bodyPr wrap="square" rtlCol="0">
            <a:spAutoFit/>
          </a:bodyPr>
          <a:lstStyle/>
          <a:p>
            <a:r>
              <a:rPr lang="ja-JP" altLang="en-US" sz="1200" dirty="0">
                <a:solidFill>
                  <a:schemeClr val="bg1">
                    <a:lumMod val="50000"/>
                  </a:schemeClr>
                </a:solidFill>
              </a:rPr>
              <a:t>消防広域化推進勉強会</a:t>
            </a:r>
          </a:p>
        </p:txBody>
      </p:sp>
      <p:sp>
        <p:nvSpPr>
          <p:cNvPr id="5" name="コンテンツ プレースホルダー 2">
            <a:extLst>
              <a:ext uri="{FF2B5EF4-FFF2-40B4-BE49-F238E27FC236}">
                <a16:creationId xmlns:a16="http://schemas.microsoft.com/office/drawing/2014/main" id="{EF4EC305-F776-4A96-A836-DE3A51297C0F}"/>
              </a:ext>
            </a:extLst>
          </p:cNvPr>
          <p:cNvSpPr txBox="1">
            <a:spLocks/>
          </p:cNvSpPr>
          <p:nvPr/>
        </p:nvSpPr>
        <p:spPr>
          <a:xfrm>
            <a:off x="272480" y="1136452"/>
            <a:ext cx="9217024" cy="5177327"/>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2000" dirty="0"/>
              <a:t>消防職員数の確保が困難になる可能性</a:t>
            </a:r>
            <a:endParaRPr lang="en-US" altLang="ja-JP" sz="1400" dirty="0"/>
          </a:p>
          <a:p>
            <a:pPr marL="0" indent="0">
              <a:buNone/>
            </a:pPr>
            <a:r>
              <a:rPr lang="ja-JP" altLang="en-US" sz="1400" dirty="0"/>
              <a:t>　今後、県内の出生率や生産年齢人口の割合が減少していくことが見込まれている。</a:t>
            </a:r>
            <a:endParaRPr lang="en-US" altLang="ja-JP" sz="1400" dirty="0"/>
          </a:p>
          <a:p>
            <a:pPr marL="0" indent="0">
              <a:buNone/>
            </a:pPr>
            <a:endParaRPr lang="en-US" altLang="ja-JP" sz="1400" dirty="0"/>
          </a:p>
          <a:p>
            <a:pPr marL="0" indent="0">
              <a:buNone/>
            </a:pPr>
            <a:endParaRPr lang="en-US" altLang="ja-JP" sz="1400" dirty="0"/>
          </a:p>
          <a:p>
            <a:pPr marL="0" indent="0">
              <a:buNone/>
            </a:pPr>
            <a:endParaRPr lang="en-US" altLang="ja-JP" sz="1400" dirty="0"/>
          </a:p>
          <a:p>
            <a:pPr marL="0" indent="0">
              <a:buNone/>
            </a:pPr>
            <a:endParaRPr lang="en-US" altLang="ja-JP" sz="1400" dirty="0"/>
          </a:p>
          <a:p>
            <a:pPr marL="0" indent="0">
              <a:buNone/>
            </a:pPr>
            <a:endParaRPr lang="en-US" altLang="ja-JP" sz="1400" dirty="0"/>
          </a:p>
          <a:p>
            <a:pPr marL="0" indent="0">
              <a:buNone/>
            </a:pPr>
            <a:endParaRPr lang="en-US" altLang="ja-JP" sz="1400" dirty="0"/>
          </a:p>
          <a:p>
            <a:pPr marL="0" indent="0">
              <a:buNone/>
            </a:pPr>
            <a:r>
              <a:rPr lang="ja-JP" altLang="en-US" sz="1400" dirty="0"/>
              <a:t>　</a:t>
            </a:r>
            <a:endParaRPr lang="en-US" altLang="ja-JP" sz="1400" dirty="0"/>
          </a:p>
          <a:p>
            <a:pPr marL="0" indent="0">
              <a:buNone/>
            </a:pPr>
            <a:r>
              <a:rPr lang="ja-JP" altLang="en-US" sz="1400" dirty="0"/>
              <a:t>　消防職員数は全国的に増加傾向にあることを踏まえ、優秀な人材を確保することが困難となることも想定される。</a:t>
            </a:r>
          </a:p>
          <a:p>
            <a:pPr marL="0" indent="0">
              <a:buNone/>
            </a:pPr>
            <a:r>
              <a:rPr lang="ja-JP" altLang="en-US" sz="1400" dirty="0"/>
              <a:t>　広域化は、消防における人的基盤を確保するための対策の一つと言える。</a:t>
            </a:r>
          </a:p>
          <a:p>
            <a:pPr marL="0" indent="0">
              <a:buNone/>
            </a:pPr>
            <a:endParaRPr lang="en-US" altLang="ja-JP" sz="1400" dirty="0"/>
          </a:p>
          <a:p>
            <a:pPr marL="0" indent="0">
              <a:buNone/>
            </a:pPr>
            <a:endParaRPr lang="en-US" altLang="ja-JP" sz="1600" dirty="0"/>
          </a:p>
          <a:p>
            <a:pPr marL="0" indent="0">
              <a:buNone/>
            </a:pPr>
            <a:endParaRPr lang="en-US" altLang="ja-JP" sz="1600" dirty="0"/>
          </a:p>
          <a:p>
            <a:pPr marL="0" indent="0">
              <a:buNone/>
            </a:pPr>
            <a:endParaRPr lang="en-US" altLang="ja-JP" sz="1600" dirty="0"/>
          </a:p>
        </p:txBody>
      </p:sp>
      <p:sp>
        <p:nvSpPr>
          <p:cNvPr id="3" name="スライド番号プレースホルダー 2">
            <a:extLst>
              <a:ext uri="{FF2B5EF4-FFF2-40B4-BE49-F238E27FC236}">
                <a16:creationId xmlns:a16="http://schemas.microsoft.com/office/drawing/2014/main" id="{DC723ECB-6C00-4CDF-84AD-83785BB85F9D}"/>
              </a:ext>
            </a:extLst>
          </p:cNvPr>
          <p:cNvSpPr>
            <a:spLocks noGrp="1"/>
          </p:cNvSpPr>
          <p:nvPr>
            <p:ph type="sldNum" sz="quarter" idx="12"/>
          </p:nvPr>
        </p:nvSpPr>
        <p:spPr/>
        <p:txBody>
          <a:bodyPr/>
          <a:lstStyle/>
          <a:p>
            <a:fld id="{65DFFDEF-B4B2-4326-B825-390B8F18160E}" type="slidenum">
              <a:rPr kumimoji="1" lang="ja-JP" altLang="en-US" smtClean="0"/>
              <a:t>17</a:t>
            </a:fld>
            <a:endParaRPr kumimoji="1" lang="ja-JP" altLang="en-US"/>
          </a:p>
        </p:txBody>
      </p:sp>
      <p:graphicFrame>
        <p:nvGraphicFramePr>
          <p:cNvPr id="20" name="グラフ 19">
            <a:extLst>
              <a:ext uri="{FF2B5EF4-FFF2-40B4-BE49-F238E27FC236}">
                <a16:creationId xmlns:a16="http://schemas.microsoft.com/office/drawing/2014/main" id="{B0004B8B-919B-4BC5-98C2-C3882846EDE9}"/>
              </a:ext>
            </a:extLst>
          </p:cNvPr>
          <p:cNvGraphicFramePr/>
          <p:nvPr>
            <p:extLst>
              <p:ext uri="{D42A27DB-BD31-4B8C-83A1-F6EECF244321}">
                <p14:modId xmlns:p14="http://schemas.microsoft.com/office/powerpoint/2010/main" val="2925771658"/>
              </p:ext>
            </p:extLst>
          </p:nvPr>
        </p:nvGraphicFramePr>
        <p:xfrm>
          <a:off x="-303584" y="1949794"/>
          <a:ext cx="9793088" cy="1855484"/>
        </p:xfrm>
        <a:graphic>
          <a:graphicData uri="http://schemas.openxmlformats.org/drawingml/2006/chart">
            <c:chart xmlns:c="http://schemas.openxmlformats.org/drawingml/2006/chart" xmlns:r="http://schemas.openxmlformats.org/officeDocument/2006/relationships" r:id="rId3"/>
          </a:graphicData>
        </a:graphic>
      </p:graphicFrame>
      <p:sp>
        <p:nvSpPr>
          <p:cNvPr id="8" name="吹き出し: 角を丸めた四角形 7">
            <a:extLst>
              <a:ext uri="{FF2B5EF4-FFF2-40B4-BE49-F238E27FC236}">
                <a16:creationId xmlns:a16="http://schemas.microsoft.com/office/drawing/2014/main" id="{F8DCC3C3-A940-44C6-9495-80D84B638739}"/>
              </a:ext>
            </a:extLst>
          </p:cNvPr>
          <p:cNvSpPr/>
          <p:nvPr/>
        </p:nvSpPr>
        <p:spPr>
          <a:xfrm>
            <a:off x="7662100" y="1189327"/>
            <a:ext cx="1755396" cy="915792"/>
          </a:xfrm>
          <a:prstGeom prst="wedgeRoundRectCallout">
            <a:avLst>
              <a:gd name="adj1" fmla="val -74361"/>
              <a:gd name="adj2" fmla="val 6071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都道府県内の状況を掲載</a:t>
            </a:r>
          </a:p>
        </p:txBody>
      </p:sp>
      <p:graphicFrame>
        <p:nvGraphicFramePr>
          <p:cNvPr id="10" name="グラフ 9">
            <a:extLst>
              <a:ext uri="{FF2B5EF4-FFF2-40B4-BE49-F238E27FC236}">
                <a16:creationId xmlns:a16="http://schemas.microsoft.com/office/drawing/2014/main" id="{68131548-1592-4230-BE4B-9CF570B5B3E4}"/>
              </a:ext>
            </a:extLst>
          </p:cNvPr>
          <p:cNvGraphicFramePr/>
          <p:nvPr>
            <p:extLst>
              <p:ext uri="{D42A27DB-BD31-4B8C-83A1-F6EECF244321}">
                <p14:modId xmlns:p14="http://schemas.microsoft.com/office/powerpoint/2010/main" val="3797424223"/>
              </p:ext>
            </p:extLst>
          </p:nvPr>
        </p:nvGraphicFramePr>
        <p:xfrm>
          <a:off x="196424" y="4437112"/>
          <a:ext cx="9293080" cy="2242427"/>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a:extLst>
              <a:ext uri="{FF2B5EF4-FFF2-40B4-BE49-F238E27FC236}">
                <a16:creationId xmlns:a16="http://schemas.microsoft.com/office/drawing/2014/main" id="{0F462559-B4F9-45CA-8723-754F68701EAB}"/>
              </a:ext>
            </a:extLst>
          </p:cNvPr>
          <p:cNvSpPr txBox="1"/>
          <p:nvPr/>
        </p:nvSpPr>
        <p:spPr>
          <a:xfrm>
            <a:off x="0" y="1949794"/>
            <a:ext cx="353943" cy="938719"/>
          </a:xfrm>
          <a:prstGeom prst="rect">
            <a:avLst/>
          </a:prstGeom>
          <a:noFill/>
        </p:spPr>
        <p:txBody>
          <a:bodyPr vert="eaVert" wrap="none" rtlCol="0">
            <a:spAutoFit/>
          </a:bodyPr>
          <a:lstStyle/>
          <a:p>
            <a:r>
              <a:rPr kumimoji="1" lang="ja-JP" altLang="en-US" sz="1100" dirty="0"/>
              <a:t>生産年齢割合</a:t>
            </a:r>
          </a:p>
        </p:txBody>
      </p:sp>
      <p:sp>
        <p:nvSpPr>
          <p:cNvPr id="15" name="テキスト ボックス 14">
            <a:extLst>
              <a:ext uri="{FF2B5EF4-FFF2-40B4-BE49-F238E27FC236}">
                <a16:creationId xmlns:a16="http://schemas.microsoft.com/office/drawing/2014/main" id="{C5FD337E-6C48-4208-A573-4D5B92E617E2}"/>
              </a:ext>
            </a:extLst>
          </p:cNvPr>
          <p:cNvSpPr txBox="1"/>
          <p:nvPr/>
        </p:nvSpPr>
        <p:spPr>
          <a:xfrm>
            <a:off x="9500488" y="2117199"/>
            <a:ext cx="353943" cy="515526"/>
          </a:xfrm>
          <a:prstGeom prst="rect">
            <a:avLst/>
          </a:prstGeom>
          <a:noFill/>
        </p:spPr>
        <p:txBody>
          <a:bodyPr vert="eaVert" wrap="none" rtlCol="0">
            <a:spAutoFit/>
          </a:bodyPr>
          <a:lstStyle/>
          <a:p>
            <a:r>
              <a:rPr kumimoji="1" lang="ja-JP" altLang="en-US" sz="1100" dirty="0"/>
              <a:t>出生率</a:t>
            </a:r>
          </a:p>
        </p:txBody>
      </p:sp>
    </p:spTree>
    <p:extLst>
      <p:ext uri="{BB962C8B-B14F-4D97-AF65-F5344CB8AC3E}">
        <p14:creationId xmlns:p14="http://schemas.microsoft.com/office/powerpoint/2010/main" val="1653956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1000" y="372464"/>
            <a:ext cx="8280000" cy="720000"/>
          </a:xfrm>
        </p:spPr>
        <p:txBody>
          <a:bodyPr>
            <a:normAutofit fontScale="90000"/>
          </a:bodyPr>
          <a:lstStyle/>
          <a:p>
            <a:r>
              <a:rPr lang="ja-JP" altLang="en-US" sz="3600" dirty="0"/>
              <a:t>４</a:t>
            </a:r>
            <a:r>
              <a:rPr lang="en-US" altLang="ja-JP" sz="3600" dirty="0"/>
              <a:t>-</a:t>
            </a:r>
            <a:r>
              <a:rPr lang="ja-JP" altLang="en-US" sz="3600" dirty="0"/>
              <a:t>３　人口減少が消防組織に与える影響②</a:t>
            </a:r>
          </a:p>
        </p:txBody>
      </p:sp>
      <p:sp>
        <p:nvSpPr>
          <p:cNvPr id="4" name="テキスト ボックス 3"/>
          <p:cNvSpPr txBox="1"/>
          <p:nvPr/>
        </p:nvSpPr>
        <p:spPr>
          <a:xfrm>
            <a:off x="7257256" y="260649"/>
            <a:ext cx="1944216" cy="276999"/>
          </a:xfrm>
          <a:prstGeom prst="rect">
            <a:avLst/>
          </a:prstGeom>
          <a:noFill/>
        </p:spPr>
        <p:txBody>
          <a:bodyPr wrap="square" rtlCol="0">
            <a:spAutoFit/>
          </a:bodyPr>
          <a:lstStyle/>
          <a:p>
            <a:r>
              <a:rPr lang="ja-JP" altLang="en-US" sz="1200" dirty="0">
                <a:solidFill>
                  <a:schemeClr val="bg1">
                    <a:lumMod val="50000"/>
                  </a:schemeClr>
                </a:solidFill>
              </a:rPr>
              <a:t>消防広域化推進勉強会</a:t>
            </a:r>
          </a:p>
        </p:txBody>
      </p:sp>
      <p:sp>
        <p:nvSpPr>
          <p:cNvPr id="5" name="コンテンツ プレースホルダー 2">
            <a:extLst>
              <a:ext uri="{FF2B5EF4-FFF2-40B4-BE49-F238E27FC236}">
                <a16:creationId xmlns:a16="http://schemas.microsoft.com/office/drawing/2014/main" id="{EF4EC305-F776-4A96-A836-DE3A51297C0F}"/>
              </a:ext>
            </a:extLst>
          </p:cNvPr>
          <p:cNvSpPr txBox="1">
            <a:spLocks/>
          </p:cNvSpPr>
          <p:nvPr/>
        </p:nvSpPr>
        <p:spPr>
          <a:xfrm>
            <a:off x="488504" y="1340768"/>
            <a:ext cx="9217024" cy="1728192"/>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2400" dirty="0"/>
              <a:t>自治会加入率の低下</a:t>
            </a:r>
            <a:endParaRPr lang="en-US" altLang="ja-JP" sz="2400" dirty="0"/>
          </a:p>
          <a:p>
            <a:pPr marL="0" indent="0">
              <a:buNone/>
            </a:pPr>
            <a:r>
              <a:rPr lang="ja-JP" altLang="en-US" sz="2400" dirty="0"/>
              <a:t>　</a:t>
            </a:r>
            <a:r>
              <a:rPr lang="ja-JP" altLang="en-US" sz="1400" dirty="0"/>
              <a:t>少子高齢化の影響から、各地域において若年層の自治会への加入率が低下することも考えられ、地域防災に係る対応力の低下なども考えられる。</a:t>
            </a:r>
            <a:endParaRPr lang="en-US" altLang="ja-JP" sz="1400" dirty="0"/>
          </a:p>
          <a:p>
            <a:pPr marL="0" indent="0">
              <a:buNone/>
            </a:pPr>
            <a:r>
              <a:rPr lang="ja-JP" altLang="en-US" sz="1400" dirty="0"/>
              <a:t>　　このことにより消防本部の災害活動に係る負担が増加することも考えられるため、出動体制を強化するためにも広域化は有効な手段と言える。</a:t>
            </a:r>
            <a:endParaRPr lang="en-US" altLang="ja-JP" sz="14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p:txBody>
      </p:sp>
      <p:sp>
        <p:nvSpPr>
          <p:cNvPr id="6" name="スライド番号プレースホルダー 5">
            <a:extLst>
              <a:ext uri="{FF2B5EF4-FFF2-40B4-BE49-F238E27FC236}">
                <a16:creationId xmlns:a16="http://schemas.microsoft.com/office/drawing/2014/main" id="{C2490359-F194-459B-9146-91DB70838144}"/>
              </a:ext>
            </a:extLst>
          </p:cNvPr>
          <p:cNvSpPr>
            <a:spLocks noGrp="1"/>
          </p:cNvSpPr>
          <p:nvPr>
            <p:ph type="sldNum" sz="quarter" idx="12"/>
          </p:nvPr>
        </p:nvSpPr>
        <p:spPr/>
        <p:txBody>
          <a:bodyPr/>
          <a:lstStyle/>
          <a:p>
            <a:fld id="{65DFFDEF-B4B2-4326-B825-390B8F18160E}" type="slidenum">
              <a:rPr kumimoji="1" lang="ja-JP" altLang="en-US" smtClean="0"/>
              <a:t>18</a:t>
            </a:fld>
            <a:endParaRPr kumimoji="1" lang="ja-JP" altLang="en-US"/>
          </a:p>
        </p:txBody>
      </p:sp>
      <p:graphicFrame>
        <p:nvGraphicFramePr>
          <p:cNvPr id="9" name="グラフ 8">
            <a:extLst>
              <a:ext uri="{FF2B5EF4-FFF2-40B4-BE49-F238E27FC236}">
                <a16:creationId xmlns:a16="http://schemas.microsoft.com/office/drawing/2014/main" id="{D0E6144F-7660-4066-8705-66891B8D6050}"/>
              </a:ext>
            </a:extLst>
          </p:cNvPr>
          <p:cNvGraphicFramePr/>
          <p:nvPr>
            <p:extLst>
              <p:ext uri="{D42A27DB-BD31-4B8C-83A1-F6EECF244321}">
                <p14:modId xmlns:p14="http://schemas.microsoft.com/office/powerpoint/2010/main" val="2282226151"/>
              </p:ext>
            </p:extLst>
          </p:nvPr>
        </p:nvGraphicFramePr>
        <p:xfrm>
          <a:off x="741000" y="3068960"/>
          <a:ext cx="8676496" cy="33271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651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1000" y="468000"/>
            <a:ext cx="8280000" cy="720000"/>
          </a:xfrm>
        </p:spPr>
        <p:txBody>
          <a:bodyPr>
            <a:normAutofit/>
          </a:bodyPr>
          <a:lstStyle/>
          <a:p>
            <a:pPr algn="l"/>
            <a:r>
              <a:rPr lang="ja-JP" altLang="en-US" sz="3600" dirty="0"/>
              <a:t>１　市町村の消防の広域化等について</a:t>
            </a:r>
          </a:p>
        </p:txBody>
      </p:sp>
      <p:sp>
        <p:nvSpPr>
          <p:cNvPr id="4" name="テキスト ボックス 3"/>
          <p:cNvSpPr txBox="1"/>
          <p:nvPr/>
        </p:nvSpPr>
        <p:spPr>
          <a:xfrm>
            <a:off x="7173373" y="248774"/>
            <a:ext cx="1944216" cy="276999"/>
          </a:xfrm>
          <a:prstGeom prst="rect">
            <a:avLst/>
          </a:prstGeom>
          <a:noFill/>
        </p:spPr>
        <p:txBody>
          <a:bodyPr wrap="square" rtlCol="0">
            <a:spAutoFit/>
          </a:bodyPr>
          <a:lstStyle/>
          <a:p>
            <a:r>
              <a:rPr lang="ja-JP" altLang="en-US" sz="1200" dirty="0">
                <a:solidFill>
                  <a:schemeClr val="bg1">
                    <a:lumMod val="50000"/>
                  </a:schemeClr>
                </a:solidFill>
              </a:rPr>
              <a:t>消防広域化推進勉強会</a:t>
            </a:r>
          </a:p>
        </p:txBody>
      </p:sp>
      <p:sp>
        <p:nvSpPr>
          <p:cNvPr id="12" name="コンテンツ プレースホルダー 2"/>
          <p:cNvSpPr txBox="1">
            <a:spLocks/>
          </p:cNvSpPr>
          <p:nvPr/>
        </p:nvSpPr>
        <p:spPr>
          <a:xfrm>
            <a:off x="764706" y="1268760"/>
            <a:ext cx="8376589" cy="1224136"/>
          </a:xfrm>
          <a:prstGeom prst="rect">
            <a:avLst/>
          </a:prstGeom>
        </p:spPr>
        <p:txBody>
          <a:bodyPr vert="horz">
            <a:normAutofit fontScale="92500" lnSpcReduction="20000"/>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800" dirty="0"/>
              <a:t>○　消防広域化とは</a:t>
            </a:r>
            <a:endParaRPr lang="en-US" altLang="ja-JP" sz="1800" dirty="0"/>
          </a:p>
          <a:p>
            <a:pPr marL="0" indent="0">
              <a:buNone/>
            </a:pPr>
            <a:r>
              <a:rPr lang="ja-JP" altLang="en-US" sz="1400" dirty="0">
                <a:solidFill>
                  <a:srgbClr val="CC0066"/>
                </a:solidFill>
              </a:rPr>
              <a:t>　　　  二</a:t>
            </a:r>
            <a:r>
              <a:rPr lang="ja-JP" altLang="en-US" sz="1400" dirty="0"/>
              <a:t>以上の市町村が消防事務を共同して処理すること又は市町村が他の市町村に消防事務を委託すること。</a:t>
            </a:r>
            <a:endParaRPr lang="en-US" altLang="ja-JP" sz="1400" dirty="0"/>
          </a:p>
          <a:p>
            <a:pPr marL="0" indent="0">
              <a:buNone/>
            </a:pPr>
            <a:endParaRPr lang="en-US" altLang="ja-JP" sz="500" dirty="0"/>
          </a:p>
          <a:p>
            <a:pPr marL="0" indent="0">
              <a:buNone/>
            </a:pPr>
            <a:r>
              <a:rPr lang="ja-JP" altLang="en-US" sz="1800" dirty="0"/>
              <a:t>○　連携・協力とは</a:t>
            </a:r>
            <a:endParaRPr lang="en-US" altLang="ja-JP" sz="1800" dirty="0"/>
          </a:p>
          <a:p>
            <a:pPr marL="0" indent="0">
              <a:buNone/>
            </a:pPr>
            <a:r>
              <a:rPr lang="ja-JP" altLang="en-US" sz="1400" dirty="0">
                <a:solidFill>
                  <a:srgbClr val="CC0066"/>
                </a:solidFill>
              </a:rPr>
              <a:t>　　　　</a:t>
            </a:r>
            <a:r>
              <a:rPr lang="ja-JP" altLang="en-US" sz="1400" dirty="0"/>
              <a:t>広域化の実現にはなお時間を要する地域において、消防事務の一部を共同して行うこと。</a:t>
            </a:r>
            <a:endParaRPr lang="en-US" altLang="ja-JP" sz="1400" dirty="0"/>
          </a:p>
        </p:txBody>
      </p:sp>
      <p:graphicFrame>
        <p:nvGraphicFramePr>
          <p:cNvPr id="8" name="表 7">
            <a:extLst>
              <a:ext uri="{FF2B5EF4-FFF2-40B4-BE49-F238E27FC236}">
                <a16:creationId xmlns:a16="http://schemas.microsoft.com/office/drawing/2014/main" id="{333AB352-3B02-436B-9EEA-6470AC05E335}"/>
              </a:ext>
            </a:extLst>
          </p:cNvPr>
          <p:cNvGraphicFramePr>
            <a:graphicFrameLocks noGrp="1"/>
          </p:cNvGraphicFramePr>
          <p:nvPr>
            <p:extLst>
              <p:ext uri="{D42A27DB-BD31-4B8C-83A1-F6EECF244321}">
                <p14:modId xmlns:p14="http://schemas.microsoft.com/office/powerpoint/2010/main" val="3354850794"/>
              </p:ext>
            </p:extLst>
          </p:nvPr>
        </p:nvGraphicFramePr>
        <p:xfrm>
          <a:off x="488504" y="2708920"/>
          <a:ext cx="8928994" cy="3459534"/>
        </p:xfrm>
        <a:graphic>
          <a:graphicData uri="http://schemas.openxmlformats.org/drawingml/2006/table">
            <a:tbl>
              <a:tblPr firstRow="1" bandRow="1">
                <a:tableStyleId>{21E4AEA4-8DFA-4A89-87EB-49C32662AFE0}</a:tableStyleId>
              </a:tblPr>
              <a:tblGrid>
                <a:gridCol w="958960">
                  <a:extLst>
                    <a:ext uri="{9D8B030D-6E8A-4147-A177-3AD203B41FA5}">
                      <a16:colId xmlns:a16="http://schemas.microsoft.com/office/drawing/2014/main" val="648619879"/>
                    </a:ext>
                  </a:extLst>
                </a:gridCol>
                <a:gridCol w="4009592">
                  <a:extLst>
                    <a:ext uri="{9D8B030D-6E8A-4147-A177-3AD203B41FA5}">
                      <a16:colId xmlns:a16="http://schemas.microsoft.com/office/drawing/2014/main" val="1956469484"/>
                    </a:ext>
                  </a:extLst>
                </a:gridCol>
                <a:gridCol w="3960442">
                  <a:extLst>
                    <a:ext uri="{9D8B030D-6E8A-4147-A177-3AD203B41FA5}">
                      <a16:colId xmlns:a16="http://schemas.microsoft.com/office/drawing/2014/main" val="3713470270"/>
                    </a:ext>
                  </a:extLst>
                </a:gridCol>
              </a:tblGrid>
              <a:tr h="331899">
                <a:tc gridSpan="3">
                  <a:txBody>
                    <a:bodyPr/>
                    <a:lstStyle/>
                    <a:p>
                      <a:pPr algn="ctr"/>
                      <a:r>
                        <a:rPr kumimoji="1" lang="ja-JP" altLang="en-US" sz="1400" dirty="0">
                          <a:solidFill>
                            <a:schemeClr val="tx1"/>
                          </a:solidFill>
                        </a:rPr>
                        <a:t>消防の広域化等のこれまでの経緯</a:t>
                      </a:r>
                      <a:endParaRPr kumimoji="1" lang="en-US" altLang="ja-JP" sz="1400" dirty="0">
                        <a:solidFill>
                          <a:schemeClr val="tx1"/>
                        </a:solidFill>
                      </a:endParaRPr>
                    </a:p>
                  </a:txBody>
                  <a:tcPr anchor="ctr">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hMerge="1">
                  <a:txBody>
                    <a:bodyPr/>
                    <a:lstStyle/>
                    <a:p>
                      <a:pPr algn="dist"/>
                      <a:endParaRPr kumimoji="1" lang="ja-JP" altLang="en-US" sz="1100" dirty="0">
                        <a:solidFill>
                          <a:schemeClr val="tx1"/>
                        </a:solidFill>
                      </a:endParaRPr>
                    </a:p>
                  </a:txBody>
                  <a:tcPr>
                    <a:solidFill>
                      <a:schemeClr val="accent1">
                        <a:lumMod val="20000"/>
                        <a:lumOff val="80000"/>
                      </a:schemeClr>
                    </a:solidFill>
                  </a:tcPr>
                </a:tc>
                <a:tc hMerge="1">
                  <a:txBody>
                    <a:bodyPr/>
                    <a:lstStyle/>
                    <a:p>
                      <a:pPr algn="dist"/>
                      <a:endParaRPr kumimoji="1" lang="ja-JP" altLang="en-US" sz="11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647330046"/>
                  </a:ext>
                </a:extLst>
              </a:tr>
              <a:tr h="316173">
                <a:tc>
                  <a:txBody>
                    <a:bodyPr/>
                    <a:lstStyle/>
                    <a:p>
                      <a:pPr algn="ctr"/>
                      <a:r>
                        <a:rPr lang="ja-JP" altLang="en-US" sz="1400" b="1" dirty="0"/>
                        <a:t>平成６年</a:t>
                      </a:r>
                      <a:endParaRPr kumimoji="1" lang="ja-JP" altLang="en-US" sz="1400" b="1"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a:txBody>
                    <a:bodyPr/>
                    <a:lstStyle/>
                    <a:p>
                      <a:r>
                        <a:rPr kumimoji="1" lang="zh-TW" altLang="en-US" sz="1400" b="1" dirty="0"/>
                        <a:t>消防広域化基本計画策定指針</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200" dirty="0"/>
                        <a:t>都道府県に対し消防広域化基本計画の策定を要請</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09728974"/>
                  </a:ext>
                </a:extLst>
              </a:tr>
              <a:tr h="708504">
                <a:tc>
                  <a:txBody>
                    <a:bodyPr/>
                    <a:lstStyle/>
                    <a:p>
                      <a:pPr algn="ctr"/>
                      <a:r>
                        <a:rPr kumimoji="1" lang="ja-JP" altLang="en-US" sz="1400" b="1" dirty="0"/>
                        <a:t>平成</a:t>
                      </a:r>
                      <a:r>
                        <a:rPr kumimoji="1" lang="en-US" altLang="ja-JP" sz="1400" b="1" dirty="0">
                          <a:latin typeface="ＭＳ Ｐゴシック" panose="020B0600070205080204" pitchFamily="50" charset="-128"/>
                          <a:ea typeface="ＭＳ Ｐゴシック" panose="020B0600070205080204" pitchFamily="50" charset="-128"/>
                        </a:rPr>
                        <a:t>18</a:t>
                      </a:r>
                      <a:r>
                        <a:rPr kumimoji="1" lang="ja-JP" altLang="en-US" sz="1400" b="1" dirty="0"/>
                        <a:t>年</a:t>
                      </a:r>
                      <a:endParaRPr kumimoji="1" lang="en-US" altLang="ja-JP" sz="1400" b="1"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a:txBody>
                    <a:bodyPr/>
                    <a:lstStyle/>
                    <a:p>
                      <a:r>
                        <a:rPr kumimoji="1" lang="ja-JP" altLang="en-US" sz="1400" b="1" dirty="0">
                          <a:latin typeface="ＭＳ Ｐゴシック" panose="020B0600070205080204" pitchFamily="50" charset="-128"/>
                          <a:ea typeface="ＭＳ Ｐゴシック" panose="020B0600070205080204" pitchFamily="50" charset="-128"/>
                        </a:rPr>
                        <a:t>・消防組織法改正</a:t>
                      </a:r>
                    </a:p>
                    <a:p>
                      <a:r>
                        <a:rPr kumimoji="1" lang="ja-JP" altLang="en-US" sz="1400" b="1" dirty="0">
                          <a:latin typeface="ＭＳ Ｐゴシック" panose="020B0600070205080204" pitchFamily="50" charset="-128"/>
                          <a:ea typeface="ＭＳ Ｐゴシック" panose="020B0600070205080204" pitchFamily="50" charset="-128"/>
                        </a:rPr>
                        <a:t>・「市町村の消防の広域化に関する基本指針」策定</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200" dirty="0"/>
                        <a:t>広域化が法制化される</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都道府県は推進計画を作成し、広域化の組合せ提示（推進期限</a:t>
                      </a:r>
                      <a:r>
                        <a:rPr kumimoji="1" lang="en-US" altLang="ja-JP" sz="1200" dirty="0">
                          <a:latin typeface="ＭＳ Ｐゴシック" panose="020B0600070205080204" pitchFamily="50" charset="-128"/>
                          <a:ea typeface="+mn-ea"/>
                        </a:rPr>
                        <a:t>H25.3.31</a:t>
                      </a:r>
                      <a:r>
                        <a:rPr kumimoji="1" lang="ja-JP" altLang="en-US" sz="1200" dirty="0">
                          <a:latin typeface="ＭＳ Ｐゴシック" panose="020B0600070205080204" pitchFamily="50" charset="-128"/>
                          <a:ea typeface="+mn-ea"/>
                        </a:rPr>
                        <a:t>）</a:t>
                      </a:r>
                      <a:endParaRPr kumimoji="1" lang="en-US" altLang="ja-JP" sz="1200" dirty="0">
                        <a:latin typeface="ＭＳ Ｐゴシック" panose="020B0600070205080204" pitchFamily="50" charset="-128"/>
                        <a:ea typeface="+mn-ea"/>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50007872"/>
                  </a:ext>
                </a:extLst>
              </a:tr>
              <a:tr h="639999">
                <a:tc>
                  <a:txBody>
                    <a:bodyPr/>
                    <a:lstStyle/>
                    <a:p>
                      <a:pPr algn="ctr"/>
                      <a:r>
                        <a:rPr kumimoji="1" lang="ja-JP" altLang="en-US" sz="1400" b="1" dirty="0">
                          <a:latin typeface="ＭＳ Ｐゴシック" panose="020B0600070205080204" pitchFamily="50" charset="-128"/>
                          <a:ea typeface="ＭＳ Ｐゴシック" panose="020B0600070205080204" pitchFamily="50" charset="-128"/>
                        </a:rPr>
                        <a:t>平成</a:t>
                      </a:r>
                      <a:r>
                        <a:rPr kumimoji="1" lang="en-US" altLang="ja-JP" sz="1400" b="1" dirty="0">
                          <a:latin typeface="ＭＳ Ｐゴシック" panose="020B0600070205080204" pitchFamily="50" charset="-128"/>
                          <a:ea typeface="ＭＳ Ｐゴシック" panose="020B0600070205080204" pitchFamily="50" charset="-128"/>
                        </a:rPr>
                        <a:t>25</a:t>
                      </a:r>
                      <a:r>
                        <a:rPr kumimoji="1" lang="ja-JP" altLang="en-US" sz="1400" b="1" dirty="0">
                          <a:latin typeface="ＭＳ Ｐゴシック" panose="020B0600070205080204" pitchFamily="50" charset="-128"/>
                          <a:ea typeface="ＭＳ Ｐゴシック" panose="020B0600070205080204" pitchFamily="50" charset="-128"/>
                        </a:rPr>
                        <a:t>年</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a:txBody>
                    <a:bodyPr/>
                    <a:lstStyle/>
                    <a:p>
                      <a:r>
                        <a:rPr kumimoji="1" lang="ja-JP" altLang="en-US" sz="1400" b="1" dirty="0">
                          <a:latin typeface="ＭＳ Ｐゴシック" panose="020B0600070205080204" pitchFamily="50" charset="-128"/>
                          <a:ea typeface="ＭＳ Ｐゴシック" panose="020B0600070205080204" pitchFamily="50" charset="-128"/>
                        </a:rPr>
                        <a:t>「市町村の広域化に関する基本指針」の一部改正</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200" dirty="0">
                          <a:latin typeface="ＭＳ Ｐゴシック" panose="020B0600070205080204" pitchFamily="50" charset="-128"/>
                          <a:ea typeface="+mn-ea"/>
                        </a:rPr>
                        <a:t>広域化重点地域の枠組みを創設</a:t>
                      </a:r>
                      <a:endParaRPr kumimoji="1" lang="en-US" altLang="ja-JP" sz="1200" dirty="0">
                        <a:latin typeface="ＭＳ Ｐゴシック" panose="020B0600070205080204" pitchFamily="50" charset="-128"/>
                        <a:ea typeface="+mn-ea"/>
                      </a:endParaRPr>
                    </a:p>
                    <a:p>
                      <a:r>
                        <a:rPr kumimoji="1" lang="ja-JP" altLang="en-US" sz="1200" dirty="0">
                          <a:latin typeface="ＭＳ Ｐゴシック" panose="020B0600070205080204" pitchFamily="50" charset="-128"/>
                          <a:ea typeface="+mn-ea"/>
                        </a:rPr>
                        <a:t>（推進期限</a:t>
                      </a:r>
                      <a:r>
                        <a:rPr kumimoji="1" lang="en-US" altLang="ja-JP" sz="1200" dirty="0">
                          <a:latin typeface="ＭＳ Ｐゴシック" panose="020B0600070205080204" pitchFamily="50" charset="-128"/>
                          <a:ea typeface="+mn-ea"/>
                        </a:rPr>
                        <a:t>H30.4.1</a:t>
                      </a:r>
                      <a:r>
                        <a:rPr kumimoji="1" lang="ja-JP" altLang="en-US" sz="1200" dirty="0">
                          <a:latin typeface="ＭＳ Ｐゴシック" panose="020B0600070205080204" pitchFamily="50" charset="-128"/>
                          <a:ea typeface="+mn-ea"/>
                        </a:rPr>
                        <a:t>）</a:t>
                      </a:r>
                      <a:endParaRPr kumimoji="1" lang="ja-JP" altLang="en-US" sz="120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58640004"/>
                  </a:ext>
                </a:extLst>
              </a:tr>
              <a:tr h="639999">
                <a:tc>
                  <a:txBody>
                    <a:bodyPr/>
                    <a:lstStyle/>
                    <a:p>
                      <a:pPr algn="ctr"/>
                      <a:r>
                        <a:rPr kumimoji="1" lang="ja-JP" altLang="en-US" sz="1400" b="1" dirty="0">
                          <a:latin typeface="ＭＳ Ｐゴシック" panose="020B0600070205080204" pitchFamily="50" charset="-128"/>
                          <a:ea typeface="ＭＳ Ｐゴシック" panose="020B0600070205080204" pitchFamily="50" charset="-128"/>
                        </a:rPr>
                        <a:t>平成</a:t>
                      </a:r>
                      <a:r>
                        <a:rPr kumimoji="1" lang="en-US" altLang="ja-JP" sz="1400" b="1" dirty="0">
                          <a:latin typeface="ＭＳ Ｐゴシック" panose="020B0600070205080204" pitchFamily="50" charset="-128"/>
                          <a:ea typeface="ＭＳ Ｐゴシック" panose="020B0600070205080204" pitchFamily="50" charset="-128"/>
                        </a:rPr>
                        <a:t>29</a:t>
                      </a:r>
                      <a:r>
                        <a:rPr kumimoji="1" lang="ja-JP" altLang="en-US" sz="1400" b="1" dirty="0">
                          <a:latin typeface="ＭＳ Ｐゴシック" panose="020B0600070205080204" pitchFamily="50" charset="-128"/>
                          <a:ea typeface="ＭＳ Ｐゴシック" panose="020B0600070205080204" pitchFamily="50" charset="-128"/>
                        </a:rPr>
                        <a:t>年</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a:txBody>
                    <a:bodyPr/>
                    <a:lstStyle/>
                    <a:p>
                      <a:r>
                        <a:rPr kumimoji="1" lang="ja-JP" altLang="en-US" sz="1400" b="1" dirty="0">
                          <a:latin typeface="ＭＳ Ｐゴシック" panose="020B0600070205080204" pitchFamily="50" charset="-128"/>
                          <a:ea typeface="ＭＳ Ｐゴシック" panose="020B0600070205080204" pitchFamily="50" charset="-128"/>
                        </a:rPr>
                        <a:t>「市町村の消防の連携・協力に関する基本指針」</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200" dirty="0"/>
                        <a:t>広域化には時間を要する地域においては連携・協力を推進</a:t>
                      </a:r>
                      <a:endParaRPr kumimoji="1" lang="en-US" altLang="ja-JP" sz="120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40704170"/>
                  </a:ext>
                </a:extLst>
              </a:tr>
              <a:tr h="639999">
                <a:tc>
                  <a:txBody>
                    <a:bodyPr/>
                    <a:lstStyle/>
                    <a:p>
                      <a:pPr algn="ctr"/>
                      <a:r>
                        <a:rPr kumimoji="1" lang="ja-JP" altLang="en-US" sz="1400" b="1" dirty="0">
                          <a:latin typeface="ＭＳ Ｐゴシック" panose="020B0600070205080204" pitchFamily="50" charset="-128"/>
                          <a:ea typeface="ＭＳ Ｐゴシック" panose="020B0600070205080204" pitchFamily="50" charset="-128"/>
                        </a:rPr>
                        <a:t>平成</a:t>
                      </a:r>
                      <a:r>
                        <a:rPr kumimoji="1" lang="en-US" altLang="ja-JP" sz="1400" b="1" dirty="0">
                          <a:latin typeface="ＭＳ Ｐゴシック" panose="020B0600070205080204" pitchFamily="50" charset="-128"/>
                          <a:ea typeface="ＭＳ Ｐゴシック" panose="020B0600070205080204" pitchFamily="50" charset="-128"/>
                        </a:rPr>
                        <a:t>30</a:t>
                      </a:r>
                      <a:r>
                        <a:rPr kumimoji="1" lang="ja-JP" altLang="en-US" sz="1400" b="1" dirty="0">
                          <a:latin typeface="ＭＳ Ｐゴシック" panose="020B0600070205080204" pitchFamily="50" charset="-128"/>
                          <a:ea typeface="ＭＳ Ｐゴシック" panose="020B0600070205080204" pitchFamily="50" charset="-128"/>
                        </a:rPr>
                        <a:t>年</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a:txBody>
                    <a:bodyPr/>
                    <a:lstStyle/>
                    <a:p>
                      <a:r>
                        <a:rPr kumimoji="1" lang="ja-JP" altLang="en-US" sz="1400" b="1" dirty="0">
                          <a:latin typeface="ＭＳ Ｐゴシック" panose="020B0600070205080204" pitchFamily="50" charset="-128"/>
                          <a:ea typeface="ＭＳ Ｐゴシック" panose="020B0600070205080204" pitchFamily="50" charset="-128"/>
                        </a:rPr>
                        <a:t>・「市町村の広域化に関する基本指針」の改正</a:t>
                      </a:r>
                      <a:endParaRPr kumimoji="1" lang="en-US" altLang="ja-JP" sz="1400" b="1" dirty="0">
                        <a:latin typeface="ＭＳ Ｐゴシック" panose="020B0600070205080204" pitchFamily="50" charset="-128"/>
                        <a:ea typeface="ＭＳ Ｐゴシック" panose="020B0600070205080204" pitchFamily="50" charset="-128"/>
                      </a:endParaRPr>
                    </a:p>
                    <a:p>
                      <a:r>
                        <a:rPr kumimoji="1" lang="ja-JP" altLang="en-US" sz="1400" b="1" dirty="0">
                          <a:latin typeface="ＭＳ Ｐゴシック" panose="020B0600070205080204" pitchFamily="50" charset="-128"/>
                          <a:ea typeface="+mn-ea"/>
                        </a:rPr>
                        <a:t>・「市町村の消防の連携・協力に関する基本指針」一部改正</a:t>
                      </a:r>
                      <a:endParaRPr kumimoji="1" lang="ja-JP" altLang="en-US" sz="1400" b="1"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200" dirty="0">
                          <a:latin typeface="ＭＳ Ｐゴシック" panose="020B0600070205080204" pitchFamily="50" charset="-128"/>
                          <a:ea typeface="+mn-ea"/>
                        </a:rPr>
                        <a:t>都道府県は推進計画を再策定（推進期限</a:t>
                      </a:r>
                      <a:r>
                        <a:rPr kumimoji="1" lang="en-US" altLang="ja-JP" sz="1200" dirty="0">
                          <a:latin typeface="ＭＳ Ｐゴシック" panose="020B0600070205080204" pitchFamily="50" charset="-128"/>
                          <a:ea typeface="+mn-ea"/>
                        </a:rPr>
                        <a:t>R6.4.1</a:t>
                      </a:r>
                      <a:r>
                        <a:rPr kumimoji="1" lang="ja-JP" altLang="en-US" sz="1200" dirty="0">
                          <a:latin typeface="ＭＳ Ｐゴシック" panose="020B0600070205080204" pitchFamily="50" charset="-128"/>
                          <a:ea typeface="+mn-ea"/>
                        </a:rPr>
                        <a:t>）</a:t>
                      </a:r>
                      <a:endParaRPr kumimoji="1" lang="en-US" altLang="ja-JP" sz="1200" dirty="0">
                        <a:latin typeface="ＭＳ Ｐゴシック" panose="020B0600070205080204"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指令の共同運用について、県が定める推進計画へ反映させることを必要とする。</a:t>
                      </a:r>
                      <a:r>
                        <a:rPr kumimoji="1" lang="ja-JP" altLang="en-US" sz="1200" dirty="0">
                          <a:latin typeface="ＭＳ Ｐゴシック" panose="020B0600070205080204" pitchFamily="50" charset="-128"/>
                          <a:ea typeface="+mn-ea"/>
                        </a:rPr>
                        <a:t>（推進期限</a:t>
                      </a:r>
                      <a:r>
                        <a:rPr kumimoji="1" lang="en-US" altLang="ja-JP" sz="1200" dirty="0">
                          <a:latin typeface="ＭＳ Ｐゴシック" panose="020B0600070205080204" pitchFamily="50" charset="-128"/>
                          <a:ea typeface="+mn-ea"/>
                        </a:rPr>
                        <a:t>R6.4.1</a:t>
                      </a:r>
                      <a:r>
                        <a:rPr kumimoji="1" lang="ja-JP" altLang="en-US" sz="1200" dirty="0">
                          <a:latin typeface="ＭＳ Ｐゴシック" panose="020B0600070205080204" pitchFamily="50" charset="-128"/>
                          <a:ea typeface="+mn-ea"/>
                        </a:rPr>
                        <a:t>）</a:t>
                      </a:r>
                      <a:endParaRPr kumimoji="1" lang="en-US" altLang="ja-JP" sz="1200" dirty="0">
                        <a:latin typeface="ＭＳ Ｐゴシック" panose="020B0600070205080204" pitchFamily="50" charset="-128"/>
                        <a:ea typeface="+mn-ea"/>
                      </a:endParaRPr>
                    </a:p>
                    <a:p>
                      <a:endParaRPr kumimoji="1" lang="ja-JP" altLang="en-US" sz="1200"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34368505"/>
                  </a:ext>
                </a:extLst>
              </a:tr>
            </a:tbl>
          </a:graphicData>
        </a:graphic>
      </p:graphicFrame>
      <p:sp>
        <p:nvSpPr>
          <p:cNvPr id="3" name="スライド番号プレースホルダー 2">
            <a:extLst>
              <a:ext uri="{FF2B5EF4-FFF2-40B4-BE49-F238E27FC236}">
                <a16:creationId xmlns:a16="http://schemas.microsoft.com/office/drawing/2014/main" id="{B62BCD3B-12C5-4F93-A5A6-D5EFF3F79816}"/>
              </a:ext>
            </a:extLst>
          </p:cNvPr>
          <p:cNvSpPr>
            <a:spLocks noGrp="1"/>
          </p:cNvSpPr>
          <p:nvPr>
            <p:ph type="sldNum" sz="quarter" idx="12"/>
          </p:nvPr>
        </p:nvSpPr>
        <p:spPr/>
        <p:txBody>
          <a:bodyPr/>
          <a:lstStyle/>
          <a:p>
            <a:fld id="{65DFFDEF-B4B2-4326-B825-390B8F18160E}" type="slidenum">
              <a:rPr kumimoji="1" lang="ja-JP" altLang="en-US" smtClean="0"/>
              <a:t>1</a:t>
            </a:fld>
            <a:endParaRPr kumimoji="1" lang="ja-JP" altLang="en-US"/>
          </a:p>
        </p:txBody>
      </p:sp>
    </p:spTree>
    <p:extLst>
      <p:ext uri="{BB962C8B-B14F-4D97-AF65-F5344CB8AC3E}">
        <p14:creationId xmlns:p14="http://schemas.microsoft.com/office/powerpoint/2010/main" val="1171807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1000" y="372464"/>
            <a:ext cx="8280000" cy="720000"/>
          </a:xfrm>
        </p:spPr>
        <p:txBody>
          <a:bodyPr>
            <a:noAutofit/>
          </a:bodyPr>
          <a:lstStyle/>
          <a:p>
            <a:r>
              <a:rPr lang="ja-JP" altLang="en-US" sz="3600" dirty="0">
                <a:solidFill>
                  <a:srgbClr val="464653"/>
                </a:solidFill>
              </a:rPr>
              <a:t>５ 災害発生状況</a:t>
            </a:r>
            <a:endParaRPr lang="ja-JP" altLang="en-US" sz="3600" dirty="0"/>
          </a:p>
        </p:txBody>
      </p:sp>
      <p:sp>
        <p:nvSpPr>
          <p:cNvPr id="4" name="テキスト ボックス 3"/>
          <p:cNvSpPr txBox="1"/>
          <p:nvPr/>
        </p:nvSpPr>
        <p:spPr>
          <a:xfrm>
            <a:off x="7257256" y="260649"/>
            <a:ext cx="1944216" cy="276999"/>
          </a:xfrm>
          <a:prstGeom prst="rect">
            <a:avLst/>
          </a:prstGeom>
          <a:noFill/>
        </p:spPr>
        <p:txBody>
          <a:bodyPr wrap="square" rtlCol="0">
            <a:spAutoFit/>
          </a:bodyPr>
          <a:lstStyle/>
          <a:p>
            <a:r>
              <a:rPr lang="ja-JP" altLang="en-US" sz="1200" dirty="0">
                <a:solidFill>
                  <a:schemeClr val="bg1">
                    <a:lumMod val="50000"/>
                  </a:schemeClr>
                </a:solidFill>
              </a:rPr>
              <a:t>消防広域化推進勉強会</a:t>
            </a:r>
          </a:p>
        </p:txBody>
      </p:sp>
      <p:sp>
        <p:nvSpPr>
          <p:cNvPr id="5" name="コンテンツ プレースホルダー 2">
            <a:extLst>
              <a:ext uri="{FF2B5EF4-FFF2-40B4-BE49-F238E27FC236}">
                <a16:creationId xmlns:a16="http://schemas.microsoft.com/office/drawing/2014/main" id="{4D62E382-D523-452A-BF43-018B13A02449}"/>
              </a:ext>
            </a:extLst>
          </p:cNvPr>
          <p:cNvSpPr txBox="1">
            <a:spLocks/>
          </p:cNvSpPr>
          <p:nvPr/>
        </p:nvSpPr>
        <p:spPr>
          <a:xfrm>
            <a:off x="1150262" y="1340768"/>
            <a:ext cx="8051211" cy="396044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0"/>
              </a:spcBef>
              <a:buClrTx/>
              <a:buSzTx/>
              <a:buNone/>
            </a:pPr>
            <a:endParaRPr lang="en-US" altLang="ja-JP" sz="2400" dirty="0">
              <a:solidFill>
                <a:prstClr val="black"/>
              </a:solidFill>
            </a:endParaRPr>
          </a:p>
          <a:p>
            <a:pPr marL="0" indent="0">
              <a:spcBef>
                <a:spcPts val="0"/>
              </a:spcBef>
              <a:buClrTx/>
              <a:buSzTx/>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p:txBody>
      </p:sp>
      <p:sp>
        <p:nvSpPr>
          <p:cNvPr id="6" name="コンテンツ プレースホルダー 2">
            <a:extLst>
              <a:ext uri="{FF2B5EF4-FFF2-40B4-BE49-F238E27FC236}">
                <a16:creationId xmlns:a16="http://schemas.microsoft.com/office/drawing/2014/main" id="{9332368E-936E-49E4-B9F0-F900B25E1938}"/>
              </a:ext>
            </a:extLst>
          </p:cNvPr>
          <p:cNvSpPr txBox="1">
            <a:spLocks/>
          </p:cNvSpPr>
          <p:nvPr/>
        </p:nvSpPr>
        <p:spPr>
          <a:xfrm>
            <a:off x="495300" y="1313735"/>
            <a:ext cx="9066212" cy="1680052"/>
          </a:xfrm>
          <a:prstGeom prst="rect">
            <a:avLst/>
          </a:prstGeom>
        </p:spPr>
        <p:txBody>
          <a:bodyPr vert="horz">
            <a:normAutofit fontScale="85000" lnSpcReduction="20000"/>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0"/>
              </a:spcBef>
              <a:buClrTx/>
              <a:buSzTx/>
              <a:buNone/>
            </a:pPr>
            <a:r>
              <a:rPr lang="ja-JP" altLang="en-US" sz="2400" dirty="0">
                <a:solidFill>
                  <a:prstClr val="black"/>
                </a:solidFill>
              </a:rPr>
              <a:t>県内の大規模災害発生状況</a:t>
            </a:r>
            <a:endParaRPr lang="en-US" altLang="ja-JP" sz="2400" dirty="0">
              <a:solidFill>
                <a:prstClr val="black"/>
              </a:solidFill>
            </a:endParaRPr>
          </a:p>
          <a:p>
            <a:pPr marL="0" indent="0">
              <a:spcBef>
                <a:spcPts val="0"/>
              </a:spcBef>
              <a:buClrTx/>
              <a:buSzTx/>
              <a:buNone/>
            </a:pPr>
            <a:r>
              <a:rPr lang="ja-JP" altLang="en-US" sz="2400" dirty="0">
                <a:solidFill>
                  <a:prstClr val="black"/>
                </a:solidFill>
              </a:rPr>
              <a:t>　・自消防本部のみでは対応が困難な災害が増加傾向にある</a:t>
            </a:r>
            <a:endParaRPr lang="en-US" altLang="ja-JP" sz="2400" dirty="0">
              <a:solidFill>
                <a:prstClr val="black"/>
              </a:solidFill>
            </a:endParaRPr>
          </a:p>
          <a:p>
            <a:pPr marL="0" indent="0">
              <a:spcBef>
                <a:spcPts val="0"/>
              </a:spcBef>
              <a:buClrTx/>
              <a:buSzTx/>
              <a:buNone/>
            </a:pPr>
            <a:endParaRPr lang="en-US" altLang="ja-JP" sz="2400" dirty="0">
              <a:solidFill>
                <a:prstClr val="black"/>
              </a:solidFill>
            </a:endParaRPr>
          </a:p>
          <a:p>
            <a:pPr marL="304800" indent="-304800">
              <a:spcBef>
                <a:spcPts val="0"/>
              </a:spcBef>
              <a:buClrTx/>
              <a:buSzTx/>
              <a:buNone/>
            </a:pPr>
            <a:r>
              <a:rPr lang="ja-JP" altLang="en-US" sz="2400" dirty="0">
                <a:solidFill>
                  <a:prstClr val="black"/>
                </a:solidFill>
              </a:rPr>
              <a:t>　・それだけでなく、○○町においてはこれまでも度々浸水被害に見舞われていたが、令和○年からは□□町における土砂災害による人的被害の発生も見受けられ、災害の様態の変化や発生地域の拡大がうかがえる。</a:t>
            </a:r>
            <a:endParaRPr lang="en-US" altLang="ja-JP" sz="2400" dirty="0">
              <a:solidFill>
                <a:prstClr val="black"/>
              </a:solidFill>
            </a:endParaRPr>
          </a:p>
          <a:p>
            <a:pPr marL="0" indent="0">
              <a:spcBef>
                <a:spcPts val="0"/>
              </a:spcBef>
              <a:buClrTx/>
              <a:buSzTx/>
              <a:buNone/>
            </a:pPr>
            <a:endParaRPr lang="en-US" altLang="ja-JP" sz="1600" dirty="0"/>
          </a:p>
          <a:p>
            <a:pPr marL="0" indent="0">
              <a:buNone/>
            </a:pPr>
            <a:endParaRPr lang="en-US" altLang="ja-JP" sz="1600" dirty="0"/>
          </a:p>
          <a:p>
            <a:pPr marL="0" indent="0">
              <a:buNone/>
            </a:pPr>
            <a:endParaRPr lang="en-US" altLang="ja-JP" sz="1600" dirty="0"/>
          </a:p>
        </p:txBody>
      </p:sp>
      <p:sp>
        <p:nvSpPr>
          <p:cNvPr id="7" name="スライド番号プレースホルダー 6">
            <a:extLst>
              <a:ext uri="{FF2B5EF4-FFF2-40B4-BE49-F238E27FC236}">
                <a16:creationId xmlns:a16="http://schemas.microsoft.com/office/drawing/2014/main" id="{894455E0-7746-4BC2-BFE1-0EAE3E3AF610}"/>
              </a:ext>
            </a:extLst>
          </p:cNvPr>
          <p:cNvSpPr>
            <a:spLocks noGrp="1"/>
          </p:cNvSpPr>
          <p:nvPr>
            <p:ph type="sldNum" sz="quarter" idx="12"/>
          </p:nvPr>
        </p:nvSpPr>
        <p:spPr/>
        <p:txBody>
          <a:bodyPr/>
          <a:lstStyle/>
          <a:p>
            <a:fld id="{65DFFDEF-B4B2-4326-B825-390B8F18160E}" type="slidenum">
              <a:rPr kumimoji="1" lang="ja-JP" altLang="en-US" smtClean="0"/>
              <a:t>19</a:t>
            </a:fld>
            <a:endParaRPr kumimoji="1" lang="ja-JP" altLang="en-US"/>
          </a:p>
        </p:txBody>
      </p:sp>
      <p:graphicFrame>
        <p:nvGraphicFramePr>
          <p:cNvPr id="11" name="表 10">
            <a:extLst>
              <a:ext uri="{FF2B5EF4-FFF2-40B4-BE49-F238E27FC236}">
                <a16:creationId xmlns:a16="http://schemas.microsoft.com/office/drawing/2014/main" id="{D4789D8B-9C8D-4C78-A682-FF0F330AF9A1}"/>
              </a:ext>
            </a:extLst>
          </p:cNvPr>
          <p:cNvGraphicFramePr>
            <a:graphicFrameLocks noGrp="1"/>
          </p:cNvGraphicFramePr>
          <p:nvPr>
            <p:extLst>
              <p:ext uri="{D42A27DB-BD31-4B8C-83A1-F6EECF244321}">
                <p14:modId xmlns:p14="http://schemas.microsoft.com/office/powerpoint/2010/main" val="3457304409"/>
              </p:ext>
            </p:extLst>
          </p:nvPr>
        </p:nvGraphicFramePr>
        <p:xfrm>
          <a:off x="495300" y="3115209"/>
          <a:ext cx="8915400" cy="1845603"/>
        </p:xfrm>
        <a:graphic>
          <a:graphicData uri="http://schemas.openxmlformats.org/drawingml/2006/table">
            <a:tbl>
              <a:tblPr>
                <a:tableStyleId>{72833802-FEF1-4C79-8D5D-14CF1EAF98D9}</a:tableStyleId>
              </a:tblPr>
              <a:tblGrid>
                <a:gridCol w="1485900">
                  <a:extLst>
                    <a:ext uri="{9D8B030D-6E8A-4147-A177-3AD203B41FA5}">
                      <a16:colId xmlns:a16="http://schemas.microsoft.com/office/drawing/2014/main" val="1627393145"/>
                    </a:ext>
                  </a:extLst>
                </a:gridCol>
                <a:gridCol w="1485900">
                  <a:extLst>
                    <a:ext uri="{9D8B030D-6E8A-4147-A177-3AD203B41FA5}">
                      <a16:colId xmlns:a16="http://schemas.microsoft.com/office/drawing/2014/main" val="143415637"/>
                    </a:ext>
                  </a:extLst>
                </a:gridCol>
                <a:gridCol w="1485900">
                  <a:extLst>
                    <a:ext uri="{9D8B030D-6E8A-4147-A177-3AD203B41FA5}">
                      <a16:colId xmlns:a16="http://schemas.microsoft.com/office/drawing/2014/main" val="3408518515"/>
                    </a:ext>
                  </a:extLst>
                </a:gridCol>
                <a:gridCol w="1485900">
                  <a:extLst>
                    <a:ext uri="{9D8B030D-6E8A-4147-A177-3AD203B41FA5}">
                      <a16:colId xmlns:a16="http://schemas.microsoft.com/office/drawing/2014/main" val="2128369543"/>
                    </a:ext>
                  </a:extLst>
                </a:gridCol>
                <a:gridCol w="1485900">
                  <a:extLst>
                    <a:ext uri="{9D8B030D-6E8A-4147-A177-3AD203B41FA5}">
                      <a16:colId xmlns:a16="http://schemas.microsoft.com/office/drawing/2014/main" val="1801095422"/>
                    </a:ext>
                  </a:extLst>
                </a:gridCol>
                <a:gridCol w="1485900">
                  <a:extLst>
                    <a:ext uri="{9D8B030D-6E8A-4147-A177-3AD203B41FA5}">
                      <a16:colId xmlns:a16="http://schemas.microsoft.com/office/drawing/2014/main" val="1269487471"/>
                    </a:ext>
                  </a:extLst>
                </a:gridCol>
              </a:tblGrid>
              <a:tr h="217730">
                <a:tc>
                  <a:txBody>
                    <a:bodyPr/>
                    <a:lstStyle/>
                    <a:p>
                      <a:pPr algn="ctr" fontAlgn="ctr"/>
                      <a:r>
                        <a:rPr lang="ja-JP" altLang="en-US" sz="1400" b="1" u="none" strike="noStrike" dirty="0">
                          <a:effectLst/>
                        </a:rPr>
                        <a:t>年度</a:t>
                      </a:r>
                      <a:endPar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solidFill>
                      <a:schemeClr val="accent2">
                        <a:lumMod val="40000"/>
                        <a:lumOff val="60000"/>
                      </a:schemeClr>
                    </a:solidFill>
                  </a:tcPr>
                </a:tc>
                <a:tc>
                  <a:txBody>
                    <a:bodyPr/>
                    <a:lstStyle/>
                    <a:p>
                      <a:pPr algn="ctr" fontAlgn="ctr"/>
                      <a:r>
                        <a:rPr lang="ja-JP" altLang="en-US" sz="1400" b="1" u="none" strike="noStrike" dirty="0">
                          <a:effectLst/>
                        </a:rPr>
                        <a:t>月</a:t>
                      </a:r>
                      <a:endPar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solidFill>
                      <a:schemeClr val="accent2">
                        <a:lumMod val="40000"/>
                        <a:lumOff val="60000"/>
                      </a:schemeClr>
                    </a:solidFill>
                  </a:tcPr>
                </a:tc>
                <a:tc>
                  <a:txBody>
                    <a:bodyPr/>
                    <a:lstStyle/>
                    <a:p>
                      <a:pPr algn="ctr" fontAlgn="ctr"/>
                      <a:r>
                        <a:rPr lang="ja-JP" altLang="en-US" sz="1400" b="1" u="none" strike="noStrike" dirty="0">
                          <a:effectLst/>
                        </a:rPr>
                        <a:t>地区</a:t>
                      </a:r>
                      <a:endPar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solidFill>
                      <a:schemeClr val="accent2">
                        <a:lumMod val="40000"/>
                        <a:lumOff val="60000"/>
                      </a:schemeClr>
                    </a:solidFill>
                  </a:tcPr>
                </a:tc>
                <a:tc>
                  <a:txBody>
                    <a:bodyPr/>
                    <a:lstStyle/>
                    <a:p>
                      <a:pPr algn="ctr" fontAlgn="ctr"/>
                      <a:r>
                        <a:rPr lang="ja-JP" altLang="en-US" sz="1400" b="1" u="none" strike="noStrike" dirty="0">
                          <a:effectLst/>
                        </a:rPr>
                        <a:t>災害種別</a:t>
                      </a:r>
                      <a:endPar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solidFill>
                      <a:schemeClr val="accent2">
                        <a:lumMod val="40000"/>
                        <a:lumOff val="60000"/>
                      </a:schemeClr>
                    </a:solidFill>
                  </a:tcPr>
                </a:tc>
                <a:tc>
                  <a:txBody>
                    <a:bodyPr/>
                    <a:lstStyle/>
                    <a:p>
                      <a:pPr algn="ctr" fontAlgn="ctr"/>
                      <a:r>
                        <a:rPr lang="ja-JP" altLang="en-US" sz="1400" b="1" u="none" strike="noStrike" dirty="0">
                          <a:effectLst/>
                        </a:rPr>
                        <a:t>主な被害</a:t>
                      </a:r>
                      <a:endPar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solidFill>
                      <a:schemeClr val="accent2">
                        <a:lumMod val="40000"/>
                        <a:lumOff val="60000"/>
                      </a:schemeClr>
                    </a:solidFill>
                  </a:tcPr>
                </a:tc>
                <a:tc>
                  <a:txBody>
                    <a:bodyPr/>
                    <a:lstStyle/>
                    <a:p>
                      <a:pPr algn="ctr" fontAlgn="ctr"/>
                      <a:r>
                        <a:rPr lang="ja-JP" altLang="en-US" sz="1400" b="1" u="none" strike="noStrike" dirty="0">
                          <a:effectLst/>
                        </a:rPr>
                        <a:t>応援</a:t>
                      </a:r>
                      <a:endPar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solidFill>
                      <a:schemeClr val="accent2">
                        <a:lumMod val="40000"/>
                        <a:lumOff val="60000"/>
                      </a:schemeClr>
                    </a:solidFill>
                  </a:tcPr>
                </a:tc>
                <a:extLst>
                  <a:ext uri="{0D108BD9-81ED-4DB2-BD59-A6C34878D82A}">
                    <a16:rowId xmlns:a16="http://schemas.microsoft.com/office/drawing/2014/main" val="2131864445"/>
                  </a:ext>
                </a:extLst>
              </a:tr>
              <a:tr h="360171">
                <a:tc>
                  <a:txBody>
                    <a:bodyPr/>
                    <a:lstStyle/>
                    <a:p>
                      <a:pPr algn="ctr" fontAlgn="ctr"/>
                      <a:r>
                        <a:rPr lang="ja-JP" altLang="en-US" sz="1000" u="none" strike="noStrike" dirty="0">
                          <a:effectLst/>
                        </a:rPr>
                        <a:t>平成○年</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ja-JP" altLang="en-US" sz="1000" u="none" strike="noStrike" dirty="0">
                          <a:effectLst/>
                        </a:rPr>
                        <a:t>○月</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ja-JP" altLang="en-US" sz="1000" u="none" strike="noStrike" dirty="0">
                          <a:effectLst/>
                        </a:rPr>
                        <a:t>○○町</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ja-JP" altLang="en-US" sz="1000" u="none" strike="noStrike" dirty="0">
                          <a:effectLst/>
                        </a:rPr>
                        <a:t>水害</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ja-JP" altLang="en-US" sz="1000" u="none" strike="noStrike" dirty="0">
                          <a:effectLst/>
                        </a:rPr>
                        <a:t>○棟床上浸水</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ja-JP" altLang="en-US" sz="1000" u="none" strike="noStrike">
                          <a:effectLst/>
                        </a:rPr>
                        <a:t>県内応援</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005604793"/>
                  </a:ext>
                </a:extLst>
              </a:tr>
              <a:tr h="360171">
                <a:tc>
                  <a:txBody>
                    <a:bodyPr/>
                    <a:lstStyle/>
                    <a:p>
                      <a:pPr algn="ctr" fontAlgn="ctr"/>
                      <a:r>
                        <a:rPr lang="ja-JP" altLang="en-US" sz="1000" u="none" strike="noStrike" dirty="0">
                          <a:effectLst/>
                        </a:rPr>
                        <a:t>令和○年</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ja-JP" altLang="en-US" sz="1000" u="none" strike="noStrike" dirty="0">
                          <a:effectLst/>
                        </a:rPr>
                        <a:t>○月</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ja-JP" altLang="en-US" sz="1000" u="none" strike="noStrike" dirty="0">
                          <a:effectLst/>
                        </a:rPr>
                        <a:t>○○町</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ja-JP" altLang="en-US" sz="1000" u="none" strike="noStrike">
                          <a:effectLst/>
                        </a:rPr>
                        <a:t>水害</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ja-JP" altLang="en-US" sz="1000" u="none" strike="noStrike">
                          <a:effectLst/>
                        </a:rPr>
                        <a:t>○棟床上浸水</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ja-JP" altLang="en-US" sz="1000" u="none" strike="noStrike">
                          <a:effectLst/>
                        </a:rPr>
                        <a:t>県内応援</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499080937"/>
                  </a:ext>
                </a:extLst>
              </a:tr>
              <a:tr h="454494">
                <a:tc>
                  <a:txBody>
                    <a:bodyPr/>
                    <a:lstStyle/>
                    <a:p>
                      <a:pPr algn="ctr" fontAlgn="ctr"/>
                      <a:r>
                        <a:rPr lang="ja-JP" altLang="en-US" sz="1000" u="none" strike="noStrike" dirty="0">
                          <a:effectLst/>
                        </a:rPr>
                        <a:t>令和○年</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ja-JP" altLang="en-US" sz="1000" u="none" strike="noStrike">
                          <a:effectLst/>
                        </a:rPr>
                        <a:t>○月</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ja-JP" altLang="en-US" sz="1000" u="none" strike="noStrike" dirty="0">
                          <a:effectLst/>
                        </a:rPr>
                        <a:t>□□町</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zh-TW" altLang="en-US" sz="1000" u="none" strike="noStrike" dirty="0">
                          <a:effectLst/>
                        </a:rPr>
                        <a:t>水害</a:t>
                      </a:r>
                      <a:br>
                        <a:rPr lang="zh-TW" altLang="en-US" sz="1000" u="none" strike="noStrike" dirty="0">
                          <a:effectLst/>
                        </a:rPr>
                      </a:br>
                      <a:r>
                        <a:rPr lang="zh-TW" altLang="en-US" sz="1000" u="none" strike="noStrike" dirty="0">
                          <a:effectLst/>
                        </a:rPr>
                        <a:t>土砂災害</a:t>
                      </a:r>
                      <a:endPar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ja-JP" altLang="en-US" sz="1000" u="none" strike="noStrike" dirty="0">
                          <a:effectLst/>
                        </a:rPr>
                        <a:t>○</a:t>
                      </a:r>
                      <a:r>
                        <a:rPr lang="zh-TW" altLang="en-US" sz="1000" u="none" strike="noStrike" dirty="0">
                          <a:effectLst/>
                        </a:rPr>
                        <a:t>棟倒壊</a:t>
                      </a:r>
                      <a:br>
                        <a:rPr lang="zh-TW" altLang="en-US" sz="1000" u="none" strike="noStrike" dirty="0">
                          <a:effectLst/>
                        </a:rPr>
                      </a:br>
                      <a:r>
                        <a:rPr lang="ja-JP" altLang="en-US" sz="1000" u="none" strike="noStrike" dirty="0">
                          <a:effectLst/>
                        </a:rPr>
                        <a:t>○</a:t>
                      </a:r>
                      <a:r>
                        <a:rPr lang="zh-TW" altLang="en-US" sz="1000" u="none" strike="noStrike" dirty="0">
                          <a:effectLst/>
                        </a:rPr>
                        <a:t>棟床上浸水</a:t>
                      </a:r>
                      <a:br>
                        <a:rPr lang="zh-TW" altLang="en-US" sz="1000" u="none" strike="noStrike" dirty="0">
                          <a:effectLst/>
                        </a:rPr>
                      </a:br>
                      <a:r>
                        <a:rPr lang="ja-JP" altLang="en-US" sz="1000" u="none" strike="noStrike" dirty="0">
                          <a:effectLst/>
                        </a:rPr>
                        <a:t>○</a:t>
                      </a:r>
                      <a:r>
                        <a:rPr lang="zh-TW" altLang="en-US" sz="1000" u="none" strike="noStrike" dirty="0">
                          <a:effectLst/>
                        </a:rPr>
                        <a:t>名重傷</a:t>
                      </a:r>
                      <a:endPar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ctr" fontAlgn="ctr"/>
                      <a:r>
                        <a:rPr lang="ja-JP" altLang="en-US" sz="1000" u="none" strike="noStrike">
                          <a:effectLst/>
                        </a:rPr>
                        <a:t>緊援隊</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685756813"/>
                  </a:ext>
                </a:extLst>
              </a:tr>
              <a:tr h="443271">
                <a:tc>
                  <a:txBody>
                    <a:bodyPr/>
                    <a:lstStyle/>
                    <a:p>
                      <a:pPr algn="ctr" fontAlgn="ctr"/>
                      <a:r>
                        <a:rPr lang="ja-JP" altLang="en-US" sz="1000" u="none" strike="noStrike">
                          <a:effectLst/>
                        </a:rPr>
                        <a:t>令和○年</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ctr"/>
                      <a:r>
                        <a:rPr lang="ja-JP" altLang="en-US" sz="1000" u="none" strike="noStrike">
                          <a:effectLst/>
                        </a:rPr>
                        <a:t>○月</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ctr"/>
                      <a:r>
                        <a:rPr lang="ja-JP" altLang="en-US" sz="1000" u="none" strike="noStrike">
                          <a:effectLst/>
                        </a:rPr>
                        <a:t>□□町</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ctr"/>
                      <a:r>
                        <a:rPr lang="ja-JP" altLang="en-US" sz="1000" u="none" strike="noStrike" dirty="0">
                          <a:effectLst/>
                        </a:rPr>
                        <a:t>土砂災害</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ctr"/>
                      <a:r>
                        <a:rPr lang="ja-JP" altLang="en-US" sz="1000" u="none" strike="noStrike" dirty="0">
                          <a:effectLst/>
                        </a:rPr>
                        <a:t>○</a:t>
                      </a:r>
                      <a:r>
                        <a:rPr lang="zh-TW" altLang="en-US" sz="1000" u="none" strike="noStrike" dirty="0">
                          <a:effectLst/>
                        </a:rPr>
                        <a:t>棟倒壊</a:t>
                      </a:r>
                      <a:br>
                        <a:rPr lang="zh-TW" altLang="en-US" sz="1000" u="none" strike="noStrike" dirty="0">
                          <a:effectLst/>
                        </a:rPr>
                      </a:br>
                      <a:r>
                        <a:rPr lang="ja-JP" altLang="en-US" sz="1000" u="none" strike="noStrike" dirty="0">
                          <a:effectLst/>
                        </a:rPr>
                        <a:t>○</a:t>
                      </a:r>
                      <a:r>
                        <a:rPr lang="zh-TW" altLang="en-US" sz="1000" u="none" strike="noStrike" dirty="0">
                          <a:effectLst/>
                        </a:rPr>
                        <a:t>名重傷</a:t>
                      </a:r>
                      <a:endPar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T w="12700" cap="flat" cmpd="sng" algn="ctr">
                      <a:solidFill>
                        <a:schemeClr val="accent2">
                          <a:lumMod val="75000"/>
                        </a:schemeClr>
                      </a:solidFill>
                      <a:prstDash val="solid"/>
                      <a:round/>
                      <a:headEnd type="none" w="med" len="med"/>
                      <a:tailEnd type="none" w="med" len="med"/>
                    </a:lnT>
                  </a:tcPr>
                </a:tc>
                <a:tc>
                  <a:txBody>
                    <a:bodyPr/>
                    <a:lstStyle/>
                    <a:p>
                      <a:pPr algn="ctr" fontAlgn="ctr"/>
                      <a:r>
                        <a:rPr lang="ja-JP" altLang="en-US" sz="1000" u="none" strike="noStrike" dirty="0">
                          <a:effectLst/>
                        </a:rPr>
                        <a:t>県内応援</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T w="12700" cap="flat" cmpd="sng" algn="ctr">
                      <a:solidFill>
                        <a:schemeClr val="accent2">
                          <a:lumMod val="75000"/>
                        </a:schemeClr>
                      </a:solidFill>
                      <a:prstDash val="solid"/>
                      <a:round/>
                      <a:headEnd type="none" w="med" len="med"/>
                      <a:tailEnd type="none" w="med" len="med"/>
                    </a:lnT>
                  </a:tcPr>
                </a:tc>
                <a:extLst>
                  <a:ext uri="{0D108BD9-81ED-4DB2-BD59-A6C34878D82A}">
                    <a16:rowId xmlns:a16="http://schemas.microsoft.com/office/drawing/2014/main" val="537919746"/>
                  </a:ext>
                </a:extLst>
              </a:tr>
            </a:tbl>
          </a:graphicData>
        </a:graphic>
      </p:graphicFrame>
      <p:sp>
        <p:nvSpPr>
          <p:cNvPr id="8" name="コンテンツ プレースホルダー 2">
            <a:extLst>
              <a:ext uri="{FF2B5EF4-FFF2-40B4-BE49-F238E27FC236}">
                <a16:creationId xmlns:a16="http://schemas.microsoft.com/office/drawing/2014/main" id="{C4017EA6-24E7-4A1A-AAE3-CA8D409E39D4}"/>
              </a:ext>
            </a:extLst>
          </p:cNvPr>
          <p:cNvSpPr txBox="1">
            <a:spLocks/>
          </p:cNvSpPr>
          <p:nvPr/>
        </p:nvSpPr>
        <p:spPr>
          <a:xfrm>
            <a:off x="4776378" y="5870667"/>
            <a:ext cx="4961756" cy="365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en-US" altLang="ja-JP" sz="1600" dirty="0"/>
              <a:t>※</a:t>
            </a:r>
            <a:r>
              <a:rPr lang="ja-JP" altLang="en-US" sz="1600" dirty="0"/>
              <a:t>その他、相互応援や県内応援の出動実績等を提示</a:t>
            </a:r>
            <a:endParaRPr lang="en-US" altLang="ja-JP" sz="1600" dirty="0"/>
          </a:p>
          <a:p>
            <a:pPr marL="0" indent="0">
              <a:buNone/>
            </a:pPr>
            <a:endParaRPr lang="en-US" altLang="ja-JP" sz="1600" dirty="0"/>
          </a:p>
        </p:txBody>
      </p:sp>
    </p:spTree>
    <p:extLst>
      <p:ext uri="{BB962C8B-B14F-4D97-AF65-F5344CB8AC3E}">
        <p14:creationId xmlns:p14="http://schemas.microsoft.com/office/powerpoint/2010/main" val="3420995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1000" y="372464"/>
            <a:ext cx="8280000" cy="720000"/>
          </a:xfrm>
        </p:spPr>
        <p:txBody>
          <a:bodyPr>
            <a:noAutofit/>
          </a:bodyPr>
          <a:lstStyle/>
          <a:p>
            <a:r>
              <a:rPr lang="ja-JP" altLang="en-US" sz="2900" dirty="0">
                <a:solidFill>
                  <a:srgbClr val="464653"/>
                </a:solidFill>
              </a:rPr>
              <a:t>５</a:t>
            </a:r>
            <a:r>
              <a:rPr lang="en-US" altLang="ja-JP" sz="2900" dirty="0">
                <a:solidFill>
                  <a:srgbClr val="464653"/>
                </a:solidFill>
              </a:rPr>
              <a:t>-</a:t>
            </a:r>
            <a:r>
              <a:rPr lang="ja-JP" altLang="en-US" sz="2900" dirty="0">
                <a:solidFill>
                  <a:srgbClr val="464653"/>
                </a:solidFill>
              </a:rPr>
              <a:t>２ 災害発生状況から見る広域化の必要性①</a:t>
            </a:r>
            <a:endParaRPr lang="ja-JP" altLang="en-US" sz="2900" dirty="0"/>
          </a:p>
        </p:txBody>
      </p:sp>
      <p:sp>
        <p:nvSpPr>
          <p:cNvPr id="4" name="テキスト ボックス 3"/>
          <p:cNvSpPr txBox="1"/>
          <p:nvPr/>
        </p:nvSpPr>
        <p:spPr>
          <a:xfrm>
            <a:off x="7257256" y="260649"/>
            <a:ext cx="1944216" cy="276999"/>
          </a:xfrm>
          <a:prstGeom prst="rect">
            <a:avLst/>
          </a:prstGeom>
          <a:noFill/>
        </p:spPr>
        <p:txBody>
          <a:bodyPr wrap="square" rtlCol="0">
            <a:spAutoFit/>
          </a:bodyPr>
          <a:lstStyle/>
          <a:p>
            <a:r>
              <a:rPr lang="ja-JP" altLang="en-US" sz="1200" dirty="0">
                <a:solidFill>
                  <a:schemeClr val="bg1">
                    <a:lumMod val="50000"/>
                  </a:schemeClr>
                </a:solidFill>
              </a:rPr>
              <a:t>消防広域化推進勉強会</a:t>
            </a:r>
          </a:p>
        </p:txBody>
      </p:sp>
      <p:sp>
        <p:nvSpPr>
          <p:cNvPr id="5" name="コンテンツ プレースホルダー 2">
            <a:extLst>
              <a:ext uri="{FF2B5EF4-FFF2-40B4-BE49-F238E27FC236}">
                <a16:creationId xmlns:a16="http://schemas.microsoft.com/office/drawing/2014/main" id="{4D62E382-D523-452A-BF43-018B13A02449}"/>
              </a:ext>
            </a:extLst>
          </p:cNvPr>
          <p:cNvSpPr txBox="1">
            <a:spLocks/>
          </p:cNvSpPr>
          <p:nvPr/>
        </p:nvSpPr>
        <p:spPr>
          <a:xfrm>
            <a:off x="1150262" y="1340768"/>
            <a:ext cx="8051211" cy="396044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0"/>
              </a:spcBef>
              <a:buClrTx/>
              <a:buSzTx/>
              <a:buNone/>
            </a:pPr>
            <a:endParaRPr lang="en-US" altLang="ja-JP" sz="2400" dirty="0">
              <a:solidFill>
                <a:prstClr val="black"/>
              </a:solidFill>
            </a:endParaRPr>
          </a:p>
          <a:p>
            <a:pPr marL="0" indent="0">
              <a:spcBef>
                <a:spcPts val="0"/>
              </a:spcBef>
              <a:buClrTx/>
              <a:buSzTx/>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p:txBody>
      </p:sp>
      <p:sp>
        <p:nvSpPr>
          <p:cNvPr id="6" name="コンテンツ プレースホルダー 2">
            <a:extLst>
              <a:ext uri="{FF2B5EF4-FFF2-40B4-BE49-F238E27FC236}">
                <a16:creationId xmlns:a16="http://schemas.microsoft.com/office/drawing/2014/main" id="{9332368E-936E-49E4-B9F0-F900B25E1938}"/>
              </a:ext>
            </a:extLst>
          </p:cNvPr>
          <p:cNvSpPr txBox="1">
            <a:spLocks/>
          </p:cNvSpPr>
          <p:nvPr/>
        </p:nvSpPr>
        <p:spPr>
          <a:xfrm>
            <a:off x="178153" y="1255272"/>
            <a:ext cx="9594320" cy="1302809"/>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0"/>
              </a:spcBef>
              <a:buClrTx/>
              <a:buSzTx/>
              <a:buNone/>
            </a:pPr>
            <a:r>
              <a:rPr lang="ja-JP" altLang="en-US" sz="2000" dirty="0">
                <a:solidFill>
                  <a:prstClr val="black"/>
                </a:solidFill>
              </a:rPr>
              <a:t>応援到着前の初動体制の確保</a:t>
            </a:r>
            <a:endParaRPr lang="en-US" altLang="ja-JP" sz="2000" dirty="0">
              <a:solidFill>
                <a:prstClr val="black"/>
              </a:solidFill>
            </a:endParaRPr>
          </a:p>
          <a:p>
            <a:pPr marL="0" indent="0">
              <a:spcBef>
                <a:spcPts val="0"/>
              </a:spcBef>
              <a:buClrTx/>
              <a:buSzTx/>
              <a:buNone/>
            </a:pPr>
            <a:r>
              <a:rPr lang="ja-JP" altLang="en-US" sz="2000" dirty="0">
                <a:solidFill>
                  <a:prstClr val="black"/>
                </a:solidFill>
              </a:rPr>
              <a:t>　 県内応援や緊急消防援助隊が到着するまでに自消防本部のみで災害対応を行う必要がある。</a:t>
            </a:r>
            <a:endParaRPr lang="en-US" altLang="ja-JP" sz="1400" dirty="0"/>
          </a:p>
          <a:p>
            <a:pPr marL="0" indent="0">
              <a:spcBef>
                <a:spcPts val="0"/>
              </a:spcBef>
              <a:buClrTx/>
              <a:buSzTx/>
              <a:buNone/>
            </a:pPr>
            <a:endParaRPr lang="en-US" altLang="ja-JP" sz="1400" dirty="0"/>
          </a:p>
          <a:p>
            <a:pPr marL="0" indent="0">
              <a:buNone/>
            </a:pPr>
            <a:endParaRPr lang="en-US" altLang="ja-JP" sz="1400" dirty="0"/>
          </a:p>
          <a:p>
            <a:pPr marL="0" indent="0">
              <a:buNone/>
            </a:pPr>
            <a:endParaRPr lang="en-US" altLang="ja-JP" sz="1400" dirty="0"/>
          </a:p>
          <a:p>
            <a:pPr marL="0" indent="0">
              <a:buNone/>
            </a:pPr>
            <a:endParaRPr lang="en-US" altLang="ja-JP" sz="1400" dirty="0"/>
          </a:p>
        </p:txBody>
      </p:sp>
      <p:sp>
        <p:nvSpPr>
          <p:cNvPr id="8" name="角丸四角形 55">
            <a:extLst>
              <a:ext uri="{FF2B5EF4-FFF2-40B4-BE49-F238E27FC236}">
                <a16:creationId xmlns:a16="http://schemas.microsoft.com/office/drawing/2014/main" id="{4B2AAC00-1B37-4CC2-B16A-2634FE2A0F18}"/>
              </a:ext>
            </a:extLst>
          </p:cNvPr>
          <p:cNvSpPr/>
          <p:nvPr/>
        </p:nvSpPr>
        <p:spPr>
          <a:xfrm>
            <a:off x="133527" y="2388573"/>
            <a:ext cx="4134625" cy="230831"/>
          </a:xfrm>
          <a:prstGeom prst="roundRect">
            <a:avLst>
              <a:gd name="adj" fmla="val 13918"/>
            </a:avLst>
          </a:prstGeom>
          <a:solidFill>
            <a:schemeClr val="accent1">
              <a:lumMod val="40000"/>
              <a:lumOff val="60000"/>
            </a:schemeClr>
          </a:solidFill>
          <a:ln>
            <a:noFill/>
          </a:ln>
          <a:effectLst/>
        </p:spPr>
        <p:txBody>
          <a:bodyPr tIns="0" bIns="0" rtlCol="0" anchor="ctr"/>
          <a:lstStyle/>
          <a:p>
            <a:pPr algn="ctr" defTabSz="457200">
              <a:defRPr/>
            </a:pPr>
            <a:r>
              <a:rPr kumimoji="0" lang="ja-JP" altLang="en-US" sz="1400" b="1" kern="0" dirty="0">
                <a:latin typeface="ＭＳ ゴシック" panose="020B0609070205080204" pitchFamily="49" charset="-128"/>
                <a:ea typeface="ＭＳ ゴシック" panose="020B0609070205080204" pitchFamily="49" charset="-128"/>
              </a:rPr>
              <a:t>県内で発生した大規模災害時における応援の状況</a:t>
            </a:r>
            <a:endParaRPr kumimoji="0" lang="en-US" altLang="ja-JP" sz="1400" b="1" kern="0" dirty="0">
              <a:latin typeface="ＭＳ ゴシック" panose="020B0609070205080204" pitchFamily="49" charset="-128"/>
              <a:ea typeface="ＭＳ ゴシック" panose="020B0609070205080204" pitchFamily="49" charset="-128"/>
            </a:endParaRPr>
          </a:p>
        </p:txBody>
      </p:sp>
      <p:sp>
        <p:nvSpPr>
          <p:cNvPr id="7" name="スライド番号プレースホルダー 6">
            <a:extLst>
              <a:ext uri="{FF2B5EF4-FFF2-40B4-BE49-F238E27FC236}">
                <a16:creationId xmlns:a16="http://schemas.microsoft.com/office/drawing/2014/main" id="{6B77CA9B-6472-4D41-BF83-7A1201136477}"/>
              </a:ext>
            </a:extLst>
          </p:cNvPr>
          <p:cNvSpPr>
            <a:spLocks noGrp="1"/>
          </p:cNvSpPr>
          <p:nvPr>
            <p:ph type="sldNum" sz="quarter" idx="12"/>
          </p:nvPr>
        </p:nvSpPr>
        <p:spPr/>
        <p:txBody>
          <a:bodyPr/>
          <a:lstStyle/>
          <a:p>
            <a:fld id="{65DFFDEF-B4B2-4326-B825-390B8F18160E}" type="slidenum">
              <a:rPr kumimoji="1" lang="ja-JP" altLang="en-US" smtClean="0"/>
              <a:t>20</a:t>
            </a:fld>
            <a:endParaRPr kumimoji="1" lang="ja-JP" altLang="en-US"/>
          </a:p>
        </p:txBody>
      </p:sp>
      <p:graphicFrame>
        <p:nvGraphicFramePr>
          <p:cNvPr id="13" name="表 12">
            <a:extLst>
              <a:ext uri="{FF2B5EF4-FFF2-40B4-BE49-F238E27FC236}">
                <a16:creationId xmlns:a16="http://schemas.microsoft.com/office/drawing/2014/main" id="{D4558C19-01A4-4C51-A74E-1E7A4E3F2010}"/>
              </a:ext>
            </a:extLst>
          </p:cNvPr>
          <p:cNvGraphicFramePr>
            <a:graphicFrameLocks noGrp="1"/>
          </p:cNvGraphicFramePr>
          <p:nvPr>
            <p:extLst>
              <p:ext uri="{D42A27DB-BD31-4B8C-83A1-F6EECF244321}">
                <p14:modId xmlns:p14="http://schemas.microsoft.com/office/powerpoint/2010/main" val="388448106"/>
              </p:ext>
            </p:extLst>
          </p:nvPr>
        </p:nvGraphicFramePr>
        <p:xfrm>
          <a:off x="133527" y="2611465"/>
          <a:ext cx="9638946" cy="3429000"/>
        </p:xfrm>
        <a:graphic>
          <a:graphicData uri="http://schemas.openxmlformats.org/drawingml/2006/table">
            <a:tbl>
              <a:tblPr firstRow="1" bandRow="1">
                <a:tableStyleId>{7DF18680-E054-41AD-8BC1-D1AEF772440D}</a:tableStyleId>
              </a:tblPr>
              <a:tblGrid>
                <a:gridCol w="854765">
                  <a:extLst>
                    <a:ext uri="{9D8B030D-6E8A-4147-A177-3AD203B41FA5}">
                      <a16:colId xmlns:a16="http://schemas.microsoft.com/office/drawing/2014/main" val="2309556894"/>
                    </a:ext>
                  </a:extLst>
                </a:gridCol>
                <a:gridCol w="757382">
                  <a:extLst>
                    <a:ext uri="{9D8B030D-6E8A-4147-A177-3AD203B41FA5}">
                      <a16:colId xmlns:a16="http://schemas.microsoft.com/office/drawing/2014/main" val="684758416"/>
                    </a:ext>
                  </a:extLst>
                </a:gridCol>
                <a:gridCol w="2102427">
                  <a:extLst>
                    <a:ext uri="{9D8B030D-6E8A-4147-A177-3AD203B41FA5}">
                      <a16:colId xmlns:a16="http://schemas.microsoft.com/office/drawing/2014/main" val="2752147425"/>
                    </a:ext>
                  </a:extLst>
                </a:gridCol>
                <a:gridCol w="1680963">
                  <a:extLst>
                    <a:ext uri="{9D8B030D-6E8A-4147-A177-3AD203B41FA5}">
                      <a16:colId xmlns:a16="http://schemas.microsoft.com/office/drawing/2014/main" val="3594325356"/>
                    </a:ext>
                  </a:extLst>
                </a:gridCol>
                <a:gridCol w="1584176">
                  <a:extLst>
                    <a:ext uri="{9D8B030D-6E8A-4147-A177-3AD203B41FA5}">
                      <a16:colId xmlns:a16="http://schemas.microsoft.com/office/drawing/2014/main" val="2967083751"/>
                    </a:ext>
                  </a:extLst>
                </a:gridCol>
                <a:gridCol w="1338034">
                  <a:extLst>
                    <a:ext uri="{9D8B030D-6E8A-4147-A177-3AD203B41FA5}">
                      <a16:colId xmlns:a16="http://schemas.microsoft.com/office/drawing/2014/main" val="1132516171"/>
                    </a:ext>
                  </a:extLst>
                </a:gridCol>
                <a:gridCol w="1321199">
                  <a:extLst>
                    <a:ext uri="{9D8B030D-6E8A-4147-A177-3AD203B41FA5}">
                      <a16:colId xmlns:a16="http://schemas.microsoft.com/office/drawing/2014/main" val="2315665306"/>
                    </a:ext>
                  </a:extLst>
                </a:gridCol>
              </a:tblGrid>
              <a:tr h="399705">
                <a:tc>
                  <a:txBody>
                    <a:bodyPr/>
                    <a:lstStyle/>
                    <a:p>
                      <a:pPr algn="ctr"/>
                      <a:r>
                        <a:rPr kumimoji="1" lang="ja-JP" altLang="en-US" sz="1050" dirty="0">
                          <a:solidFill>
                            <a:schemeClr val="tx1"/>
                          </a:solidFill>
                          <a:latin typeface="ＭＳ ゴシック" panose="020B0609070205080204" pitchFamily="49" charset="-128"/>
                          <a:ea typeface="ＭＳ ゴシック" panose="020B0609070205080204" pitchFamily="49" charset="-128"/>
                        </a:rPr>
                        <a:t>本部</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050" dirty="0">
                          <a:solidFill>
                            <a:schemeClr val="tx1"/>
                          </a:solidFill>
                          <a:latin typeface="ＭＳ ゴシック" panose="020B0609070205080204" pitchFamily="49" charset="-128"/>
                          <a:ea typeface="ＭＳ ゴシック" panose="020B0609070205080204" pitchFamily="49" charset="-128"/>
                        </a:rPr>
                        <a:t>（職員数）</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50" dirty="0">
                          <a:solidFill>
                            <a:schemeClr val="tx1"/>
                          </a:solidFill>
                          <a:latin typeface="ＭＳ ゴシック" panose="020B0609070205080204" pitchFamily="49" charset="-128"/>
                          <a:ea typeface="ＭＳ ゴシック" panose="020B0609070205080204" pitchFamily="49" charset="-128"/>
                        </a:rPr>
                        <a:t>災　害</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50" dirty="0">
                          <a:solidFill>
                            <a:schemeClr val="tx1"/>
                          </a:solidFill>
                          <a:latin typeface="ＭＳ ゴシック" panose="020B0609070205080204" pitchFamily="49" charset="-128"/>
                          <a:ea typeface="ＭＳ ゴシック" panose="020B0609070205080204" pitchFamily="49" charset="-128"/>
                        </a:rPr>
                        <a:t>自消防本部部隊数①</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ＭＳ ゴシック" panose="020B0609070205080204" pitchFamily="49" charset="-128"/>
                          <a:ea typeface="ＭＳ ゴシック" panose="020B0609070205080204" pitchFamily="49" charset="-128"/>
                        </a:rPr>
                        <a:t>県内応援②</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ＭＳ ゴシック" panose="020B0609070205080204" pitchFamily="49" charset="-128"/>
                          <a:ea typeface="ＭＳ ゴシック" panose="020B0609070205080204" pitchFamily="49" charset="-128"/>
                        </a:rPr>
                        <a:t>緊急消防援助隊③</a:t>
                      </a:r>
                      <a:endParaRPr kumimoji="1" lang="en-US" altLang="ja-JP" sz="1050" b="1" dirty="0">
                        <a:solidFill>
                          <a:schemeClr val="tx1"/>
                        </a:solidFill>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dirty="0">
                          <a:solidFill>
                            <a:schemeClr val="tx1"/>
                          </a:solidFill>
                          <a:latin typeface="ＭＳ ゴシック" panose="020B0609070205080204" pitchFamily="49" charset="-128"/>
                          <a:ea typeface="ＭＳ ゴシック" panose="020B0609070205080204" pitchFamily="49" charset="-128"/>
                        </a:rPr>
                        <a:t>※</a:t>
                      </a:r>
                      <a:r>
                        <a:rPr kumimoji="1" lang="ja-JP" altLang="en-US" sz="700" b="1" dirty="0">
                          <a:solidFill>
                            <a:schemeClr val="tx1"/>
                          </a:solidFill>
                          <a:latin typeface="ＭＳ ゴシック" panose="020B0609070205080204" pitchFamily="49" charset="-128"/>
                          <a:ea typeface="ＭＳ ゴシック" panose="020B0609070205080204" pitchFamily="49" charset="-128"/>
                        </a:rPr>
                        <a:t>１日あたりの最大部隊数</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50" b="1" dirty="0">
                          <a:solidFill>
                            <a:schemeClr val="tx1"/>
                          </a:solidFill>
                          <a:latin typeface="ＭＳ ゴシック" panose="020B0609070205080204" pitchFamily="49" charset="-128"/>
                          <a:ea typeface="ＭＳ ゴシック" panose="020B0609070205080204" pitchFamily="49" charset="-128"/>
                        </a:rPr>
                        <a:t>自本部部隊①</a:t>
                      </a:r>
                      <a:endParaRPr kumimoji="1" lang="en-US" altLang="ja-JP" sz="105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050" b="1" dirty="0">
                          <a:solidFill>
                            <a:schemeClr val="tx1"/>
                          </a:solidFill>
                          <a:latin typeface="ＭＳ ゴシック" panose="020B0609070205080204" pitchFamily="49" charset="-128"/>
                          <a:ea typeface="ＭＳ ゴシック" panose="020B0609070205080204" pitchFamily="49" charset="-128"/>
                        </a:rPr>
                        <a:t>／全部隊①</a:t>
                      </a:r>
                      <a:r>
                        <a:rPr kumimoji="1" lang="en-US" altLang="ja-JP" sz="1050" b="1" dirty="0">
                          <a:solidFill>
                            <a:schemeClr val="tx1"/>
                          </a:solidFill>
                          <a:latin typeface="ＭＳ ゴシック" panose="020B0609070205080204" pitchFamily="49" charset="-128"/>
                          <a:ea typeface="ＭＳ ゴシック" panose="020B0609070205080204" pitchFamily="49" charset="-128"/>
                        </a:rPr>
                        <a:t>+</a:t>
                      </a:r>
                      <a:r>
                        <a:rPr kumimoji="1" lang="ja-JP" altLang="en-US" sz="1050" b="1" dirty="0">
                          <a:solidFill>
                            <a:schemeClr val="tx1"/>
                          </a:solidFill>
                          <a:latin typeface="ＭＳ ゴシック" panose="020B0609070205080204" pitchFamily="49" charset="-128"/>
                          <a:ea typeface="ＭＳ ゴシック" panose="020B0609070205080204" pitchFamily="49" charset="-128"/>
                        </a:rPr>
                        <a:t>②</a:t>
                      </a:r>
                      <a:r>
                        <a:rPr kumimoji="1" lang="en-US" altLang="ja-JP" sz="1050" b="1" dirty="0">
                          <a:solidFill>
                            <a:schemeClr val="tx1"/>
                          </a:solidFill>
                          <a:latin typeface="ＭＳ ゴシック" panose="020B0609070205080204" pitchFamily="49" charset="-128"/>
                          <a:ea typeface="ＭＳ ゴシック" panose="020B0609070205080204" pitchFamily="49" charset="-128"/>
                        </a:rPr>
                        <a:t>+</a:t>
                      </a:r>
                      <a:r>
                        <a:rPr kumimoji="1" lang="ja-JP" altLang="en-US" sz="1050" b="1" dirty="0">
                          <a:solidFill>
                            <a:schemeClr val="tx1"/>
                          </a:solidFill>
                          <a:latin typeface="ＭＳ ゴシック" panose="020B0609070205080204" pitchFamily="49" charset="-128"/>
                          <a:ea typeface="ＭＳ ゴシック" panose="020B0609070205080204" pitchFamily="49" charset="-128"/>
                        </a:rPr>
                        <a:t>③</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50" dirty="0">
                          <a:solidFill>
                            <a:schemeClr val="tx1"/>
                          </a:solidFill>
                          <a:latin typeface="ＭＳ ゴシック" panose="020B0609070205080204" pitchFamily="49" charset="-128"/>
                          <a:ea typeface="ＭＳ ゴシック" panose="020B0609070205080204" pitchFamily="49" charset="-128"/>
                        </a:rPr>
                        <a:t>応援到着時間</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25591521"/>
                  </a:ext>
                </a:extLst>
              </a:tr>
              <a:tr h="1332349">
                <a:tc>
                  <a:txBody>
                    <a:bodyPr/>
                    <a:lstStyle/>
                    <a:p>
                      <a:pPr algn="ctr"/>
                      <a:r>
                        <a:rPr kumimoji="1" lang="ja-JP" altLang="en-US" sz="1050" dirty="0">
                          <a:latin typeface="ＭＳ ゴシック" panose="020B0609070205080204" pitchFamily="49" charset="-128"/>
                          <a:ea typeface="ＭＳ ゴシック" panose="020B0609070205080204" pitchFamily="49" charset="-128"/>
                        </a:rPr>
                        <a:t>○本部</a:t>
                      </a:r>
                      <a:endParaRPr kumimoji="1" lang="en-US" altLang="ja-JP" sz="1050" dirty="0">
                        <a:latin typeface="ＭＳ ゴシック" panose="020B0609070205080204" pitchFamily="49" charset="-128"/>
                        <a:ea typeface="ＭＳ ゴシック" panose="020B0609070205080204" pitchFamily="49" charset="-128"/>
                      </a:endParaRPr>
                    </a:p>
                    <a:p>
                      <a:pPr algn="ctr"/>
                      <a:r>
                        <a:rPr kumimoji="1" lang="ja-JP" altLang="en-US" sz="1050" dirty="0">
                          <a:latin typeface="ＭＳ ゴシック" panose="020B0609070205080204" pitchFamily="49" charset="-128"/>
                          <a:ea typeface="ＭＳ ゴシック" panose="020B0609070205080204" pitchFamily="49" charset="-128"/>
                        </a:rPr>
                        <a:t>（○名）</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1050" dirty="0">
                          <a:latin typeface="ＭＳ ゴシック" panose="020B0609070205080204" pitchFamily="49" charset="-128"/>
                          <a:ea typeface="ＭＳ ゴシック" panose="020B0609070205080204" pitchFamily="49" charset="-128"/>
                        </a:rPr>
                        <a:t>平成○年</a:t>
                      </a:r>
                      <a:endParaRPr kumimoji="1" lang="en-US" altLang="ja-JP" sz="1050" dirty="0">
                        <a:latin typeface="ＭＳ ゴシック" panose="020B0609070205080204" pitchFamily="49" charset="-128"/>
                        <a:ea typeface="ＭＳ ゴシック" panose="020B0609070205080204" pitchFamily="49" charset="-128"/>
                      </a:endParaRPr>
                    </a:p>
                    <a:p>
                      <a:pPr algn="ctr"/>
                      <a:r>
                        <a:rPr kumimoji="1" lang="ja-JP" altLang="en-US" sz="1050" dirty="0">
                          <a:latin typeface="ＭＳ ゴシック" panose="020B0609070205080204" pitchFamily="49" charset="-128"/>
                          <a:ea typeface="ＭＳ ゴシック" panose="020B0609070205080204" pitchFamily="49" charset="-128"/>
                        </a:rPr>
                        <a:t>○○豪雨</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latin typeface="ＭＳ ゴシック" panose="020B0609070205080204" pitchFamily="49" charset="-128"/>
                          <a:ea typeface="ＭＳ ゴシック" panose="020B0609070205080204" pitchFamily="49" charset="-128"/>
                        </a:rPr>
                        <a:t>■初動</a:t>
                      </a:r>
                    </a:p>
                    <a:p>
                      <a:r>
                        <a:rPr kumimoji="1" lang="ja-JP" altLang="en-US" sz="1050" dirty="0">
                          <a:latin typeface="ＭＳ ゴシック" panose="020B0609070205080204" pitchFamily="49" charset="-128"/>
                          <a:ea typeface="ＭＳ ゴシック" panose="020B0609070205080204" pitchFamily="49" charset="-128"/>
                        </a:rPr>
                        <a:t>・消防・救助隊　○隊</a:t>
                      </a:r>
                    </a:p>
                    <a:p>
                      <a:r>
                        <a:rPr kumimoji="1" lang="ja-JP" altLang="en-US" sz="1050" dirty="0">
                          <a:latin typeface="ＭＳ ゴシック" panose="020B0609070205080204" pitchFamily="49" charset="-128"/>
                          <a:ea typeface="ＭＳ ゴシック" panose="020B0609070205080204" pitchFamily="49" charset="-128"/>
                        </a:rPr>
                        <a:t>・救急隊 　　　 ○隊</a:t>
                      </a:r>
                    </a:p>
                    <a:p>
                      <a:r>
                        <a:rPr kumimoji="1" lang="ja-JP" altLang="en-US" sz="1050" dirty="0">
                          <a:latin typeface="ＭＳ ゴシック" panose="020B0609070205080204" pitchFamily="49" charset="-128"/>
                          <a:ea typeface="ＭＳ ゴシック" panose="020B0609070205080204" pitchFamily="49" charset="-128"/>
                        </a:rPr>
                        <a:t>■職員参集後の部隊数（最大）</a:t>
                      </a:r>
                    </a:p>
                    <a:p>
                      <a:r>
                        <a:rPr kumimoji="1" lang="ja-JP" altLang="en-US" sz="1050" dirty="0">
                          <a:latin typeface="ＭＳ ゴシック" panose="020B0609070205080204" pitchFamily="49" charset="-128"/>
                          <a:ea typeface="ＭＳ ゴシック" panose="020B0609070205080204" pitchFamily="49" charset="-128"/>
                        </a:rPr>
                        <a:t>・消防・救助隊 ○隊</a:t>
                      </a:r>
                    </a:p>
                    <a:p>
                      <a:r>
                        <a:rPr kumimoji="1" lang="ja-JP" altLang="en-US" sz="1050" dirty="0">
                          <a:latin typeface="ＭＳ ゴシック" panose="020B0609070205080204" pitchFamily="49" charset="-128"/>
                          <a:ea typeface="ＭＳ ゴシック" panose="020B0609070205080204" pitchFamily="49" charset="-128"/>
                        </a:rPr>
                        <a:t>・救急隊 　　　 ○隊</a:t>
                      </a:r>
                      <a:endParaRPr kumimoji="1" lang="en-US" altLang="ja-JP" sz="1050" dirty="0">
                        <a:latin typeface="ＭＳ ゴシック" panose="020B0609070205080204" pitchFamily="49" charset="-128"/>
                        <a:ea typeface="ＭＳ ゴシック" panose="020B0609070205080204" pitchFamily="49" charset="-128"/>
                      </a:endParaRPr>
                    </a:p>
                    <a:p>
                      <a:r>
                        <a:rPr kumimoji="1" lang="en-US" altLang="ja-JP" sz="1050" b="1" u="none" dirty="0">
                          <a:solidFill>
                            <a:srgbClr val="FF0000"/>
                          </a:solidFill>
                          <a:latin typeface="ＭＳ ゴシック" panose="020B0609070205080204" pitchFamily="49" charset="-128"/>
                          <a:ea typeface="ＭＳ ゴシック" panose="020B0609070205080204" pitchFamily="49" charset="-128"/>
                        </a:rPr>
                        <a:t>                   </a:t>
                      </a:r>
                      <a:r>
                        <a:rPr kumimoji="1" lang="ja-JP" altLang="en-US" sz="1050" b="1" u="sng" dirty="0">
                          <a:solidFill>
                            <a:srgbClr val="FF0000"/>
                          </a:solidFill>
                          <a:latin typeface="ＭＳ ゴシック" panose="020B0609070205080204" pitchFamily="49" charset="-128"/>
                          <a:ea typeface="ＭＳ ゴシック" panose="020B0609070205080204" pitchFamily="49" charset="-128"/>
                        </a:rPr>
                        <a:t>合計○隊</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kern="1200" dirty="0">
                          <a:solidFill>
                            <a:schemeClr val="dk1"/>
                          </a:solidFill>
                          <a:effectLst/>
                          <a:latin typeface="ＭＳ ゴシック" panose="020B0609070205080204" pitchFamily="49" charset="-128"/>
                          <a:ea typeface="ＭＳ ゴシック" panose="020B0609070205080204" pitchFamily="49" charset="-128"/>
                          <a:cs typeface="+mn-cs"/>
                        </a:rPr>
                        <a:t>・消防隊・救助隊　○隊</a:t>
                      </a:r>
                      <a:endParaRPr kumimoji="1" lang="en-US" altLang="ja-JP" sz="1050" kern="1200" dirty="0">
                        <a:solidFill>
                          <a:schemeClr val="dk1"/>
                        </a:solidFill>
                        <a:effectLst/>
                        <a:latin typeface="ＭＳ ゴシック" panose="020B0609070205080204" pitchFamily="49" charset="-128"/>
                        <a:ea typeface="ＭＳ ゴシック" panose="020B0609070205080204" pitchFamily="49" charset="-128"/>
                        <a:cs typeface="+mn-cs"/>
                      </a:endParaRPr>
                    </a:p>
                    <a:p>
                      <a:r>
                        <a:rPr kumimoji="1" lang="ja-JP" altLang="en-US" sz="1050" kern="1200" dirty="0">
                          <a:solidFill>
                            <a:schemeClr val="dk1"/>
                          </a:solidFill>
                          <a:effectLst/>
                          <a:latin typeface="ＭＳ ゴシック" panose="020B0609070205080204" pitchFamily="49" charset="-128"/>
                          <a:ea typeface="ＭＳ ゴシック" panose="020B0609070205080204" pitchFamily="49" charset="-128"/>
                          <a:cs typeface="+mn-cs"/>
                        </a:rPr>
                        <a:t>・救急隊　○隊</a:t>
                      </a:r>
                      <a:endParaRPr kumimoji="1" lang="en-US" altLang="ja-JP" sz="1050" kern="1200" dirty="0">
                        <a:solidFill>
                          <a:schemeClr val="dk1"/>
                        </a:solidFill>
                        <a:effectLst/>
                        <a:latin typeface="ＭＳ ゴシック" panose="020B0609070205080204" pitchFamily="49" charset="-128"/>
                        <a:ea typeface="ＭＳ ゴシック" panose="020B0609070205080204" pitchFamily="49" charset="-128"/>
                        <a:cs typeface="+mn-cs"/>
                      </a:endParaRPr>
                    </a:p>
                    <a:p>
                      <a:r>
                        <a:rPr kumimoji="1" lang="ja-JP" altLang="en-US" sz="1050" kern="1200" dirty="0">
                          <a:solidFill>
                            <a:schemeClr val="dk1"/>
                          </a:solidFill>
                          <a:effectLst/>
                          <a:latin typeface="ＭＳ ゴシック" panose="020B0609070205080204" pitchFamily="49" charset="-128"/>
                          <a:ea typeface="ＭＳ ゴシック" panose="020B0609070205080204" pitchFamily="49" charset="-128"/>
                          <a:cs typeface="+mn-cs"/>
                        </a:rPr>
                        <a:t>・その他　○隊</a:t>
                      </a:r>
                      <a:endParaRPr kumimoji="1" lang="en-US" altLang="ja-JP" sz="1050" kern="1200" dirty="0">
                        <a:solidFill>
                          <a:schemeClr val="dk1"/>
                        </a:solidFill>
                        <a:effectLst/>
                        <a:latin typeface="ＭＳ ゴシック" panose="020B0609070205080204" pitchFamily="49" charset="-128"/>
                        <a:ea typeface="ＭＳ ゴシック" panose="020B0609070205080204" pitchFamily="49" charset="-128"/>
                        <a:cs typeface="+mn-cs"/>
                      </a:endParaRPr>
                    </a:p>
                    <a:p>
                      <a:r>
                        <a:rPr kumimoji="1" lang="ja-JP" altLang="en-US" sz="1050" dirty="0">
                          <a:latin typeface="ＭＳ ゴシック" panose="020B0609070205080204" pitchFamily="49" charset="-128"/>
                          <a:ea typeface="ＭＳ ゴシック" panose="020B0609070205080204" pitchFamily="49" charset="-128"/>
                        </a:rPr>
                        <a:t>　　　　　　 </a:t>
                      </a:r>
                      <a:r>
                        <a:rPr kumimoji="1" lang="ja-JP" altLang="en-US" sz="1050" b="1" u="sng" dirty="0">
                          <a:latin typeface="ＭＳ ゴシック" panose="020B0609070205080204" pitchFamily="49" charset="-128"/>
                          <a:ea typeface="ＭＳ ゴシック" panose="020B0609070205080204" pitchFamily="49" charset="-128"/>
                        </a:rPr>
                        <a:t>合計○隊</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ゴシック" panose="020B0609070205080204" pitchFamily="49" charset="-128"/>
                          <a:ea typeface="ＭＳ ゴシック" panose="020B0609070205080204" pitchFamily="49" charset="-128"/>
                        </a:rPr>
                        <a:t>・指揮隊　      ○隊</a:t>
                      </a:r>
                      <a:endParaRPr kumimoji="1" lang="en-US" altLang="ja-JP" sz="105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ゴシック" panose="020B0609070205080204" pitchFamily="49" charset="-128"/>
                          <a:ea typeface="ＭＳ ゴシック" panose="020B0609070205080204" pitchFamily="49" charset="-128"/>
                        </a:rPr>
                        <a:t>・消火・救助小隊　       </a:t>
                      </a:r>
                      <a:endParaRPr kumimoji="1" lang="en-US" altLang="ja-JP" sz="105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ゴシック" panose="020B0609070205080204" pitchFamily="49" charset="-128"/>
                          <a:ea typeface="ＭＳ ゴシック" panose="020B0609070205080204" pitchFamily="49" charset="-128"/>
                        </a:rPr>
                        <a:t>                </a:t>
                      </a:r>
                      <a:r>
                        <a:rPr kumimoji="1" lang="ja-JP" altLang="en-US" sz="1050" dirty="0">
                          <a:latin typeface="ＭＳ ゴシック" panose="020B0609070205080204" pitchFamily="49" charset="-128"/>
                          <a:ea typeface="ＭＳ ゴシック" panose="020B0609070205080204" pitchFamily="49" charset="-128"/>
                        </a:rPr>
                        <a:t>○隊</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・救急小隊　    ○隊</a:t>
                      </a:r>
                    </a:p>
                    <a:p>
                      <a:r>
                        <a:rPr kumimoji="1" lang="ja-JP" altLang="en-US" sz="1050" dirty="0">
                          <a:latin typeface="ＭＳ ゴシック" panose="020B0609070205080204" pitchFamily="49" charset="-128"/>
                          <a:ea typeface="ＭＳ ゴシック" panose="020B0609070205080204" pitchFamily="49" charset="-128"/>
                        </a:rPr>
                        <a:t>・後方支援小隊　○隊</a:t>
                      </a:r>
                    </a:p>
                    <a:p>
                      <a:r>
                        <a:rPr kumimoji="1" lang="ja-JP" altLang="en-US" sz="1050" dirty="0">
                          <a:latin typeface="ＭＳ ゴシック" panose="020B0609070205080204" pitchFamily="49" charset="-128"/>
                          <a:ea typeface="ＭＳ ゴシック" panose="020B0609070205080204" pitchFamily="49" charset="-128"/>
                        </a:rPr>
                        <a:t>           </a:t>
                      </a:r>
                      <a:r>
                        <a:rPr kumimoji="1" lang="ja-JP" altLang="en-US" sz="1050" b="1" u="sng" dirty="0">
                          <a:latin typeface="ＭＳ ゴシック" panose="020B0609070205080204" pitchFamily="49" charset="-128"/>
                          <a:ea typeface="ＭＳ ゴシック" panose="020B0609070205080204" pitchFamily="49" charset="-128"/>
                        </a:rPr>
                        <a:t>合計○隊</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rgbClr val="FF0000"/>
                          </a:solidFill>
                          <a:latin typeface="ＭＳ ゴシック" panose="020B0609070205080204" pitchFamily="49" charset="-128"/>
                          <a:ea typeface="ＭＳ ゴシック" panose="020B0609070205080204" pitchFamily="49" charset="-128"/>
                        </a:rPr>
                        <a:t>○</a:t>
                      </a:r>
                      <a:r>
                        <a:rPr kumimoji="1" lang="en-US" altLang="ja-JP" sz="1050" b="1" dirty="0">
                          <a:solidFill>
                            <a:srgbClr val="FF0000"/>
                          </a:solidFill>
                          <a:latin typeface="ＭＳ ゴシック" panose="020B0609070205080204" pitchFamily="49" charset="-128"/>
                          <a:ea typeface="ＭＳ ゴシック" panose="020B0609070205080204" pitchFamily="49" charset="-128"/>
                        </a:rPr>
                        <a:t>.</a:t>
                      </a:r>
                      <a:r>
                        <a:rPr kumimoji="1" lang="ja-JP" altLang="en-US" sz="1050" b="1" dirty="0">
                          <a:solidFill>
                            <a:srgbClr val="FF0000"/>
                          </a:solidFill>
                          <a:latin typeface="ＭＳ ゴシック" panose="020B0609070205080204" pitchFamily="49" charset="-128"/>
                          <a:ea typeface="ＭＳ ゴシック" panose="020B0609070205080204" pitchFamily="49" charset="-128"/>
                        </a:rPr>
                        <a:t>○％</a:t>
                      </a:r>
                      <a:endParaRPr kumimoji="1" lang="en-US" altLang="ja-JP" sz="1050" b="1" dirty="0">
                        <a:solidFill>
                          <a:srgbClr val="FF0000"/>
                        </a:solidFill>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ＭＳ ゴシック" panose="020B0609070205080204" pitchFamily="49" charset="-128"/>
                          <a:ea typeface="ＭＳ ゴシック" panose="020B0609070205080204" pitchFamily="49" charset="-128"/>
                        </a:rPr>
                        <a:t>（①○隊</a:t>
                      </a:r>
                      <a:endParaRPr kumimoji="1" lang="en-US" altLang="ja-JP" sz="1050" b="0" dirty="0">
                        <a:solidFill>
                          <a:schemeClr val="tx1"/>
                        </a:solidFill>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ＭＳ ゴシック" panose="020B0609070205080204" pitchFamily="49" charset="-128"/>
                          <a:ea typeface="ＭＳ ゴシック" panose="020B0609070205080204" pitchFamily="49" charset="-128"/>
                        </a:rPr>
                        <a:t>/</a:t>
                      </a:r>
                      <a:r>
                        <a:rPr kumimoji="1" lang="ja-JP" altLang="en-US" sz="1050" b="0" dirty="0">
                          <a:solidFill>
                            <a:schemeClr val="tx1"/>
                          </a:solidFill>
                          <a:latin typeface="ＭＳ ゴシック" panose="020B0609070205080204" pitchFamily="49" charset="-128"/>
                          <a:ea typeface="ＭＳ ゴシック" panose="020B0609070205080204" pitchFamily="49" charset="-128"/>
                        </a:rPr>
                        <a:t>①○隊＋②○隊＋③○隊）</a:t>
                      </a:r>
                      <a:endParaRPr kumimoji="1" lang="en-US" altLang="ja-JP" sz="1050" b="0" dirty="0">
                        <a:solidFill>
                          <a:schemeClr val="tx1"/>
                        </a:solidFill>
                        <a:latin typeface="ＭＳ ゴシック" panose="020B0609070205080204" pitchFamily="49" charset="-128"/>
                        <a:ea typeface="ＭＳ ゴシック" panose="020B0609070205080204" pitchFamily="49" charset="-128"/>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ＭＳ ゴシック" panose="020B0609070205080204" pitchFamily="49" charset="-128"/>
                          <a:ea typeface="ＭＳ ゴシック" panose="020B0609070205080204" pitchFamily="49" charset="-128"/>
                        </a:rPr>
                        <a:t>＜県内応援＞</a:t>
                      </a:r>
                      <a:endParaRPr kumimoji="1" lang="en-US" altLang="ja-JP" sz="900" dirty="0">
                        <a:latin typeface="ＭＳ ゴシック" panose="020B0609070205080204" pitchFamily="49" charset="-128"/>
                        <a:ea typeface="ＭＳ ゴシック" panose="020B0609070205080204" pitchFamily="49" charset="-128"/>
                      </a:endParaRPr>
                    </a:p>
                    <a:p>
                      <a:r>
                        <a:rPr kumimoji="1" lang="ja-JP" altLang="en-US" sz="900" dirty="0">
                          <a:latin typeface="ＭＳ ゴシック" panose="020B0609070205080204" pitchFamily="49" charset="-128"/>
                          <a:ea typeface="ＭＳ ゴシック" panose="020B0609070205080204" pitchFamily="49" charset="-128"/>
                        </a:rPr>
                        <a:t>（要請）</a:t>
                      </a:r>
                      <a:r>
                        <a:rPr kumimoji="1" lang="en-US" altLang="ja-JP" sz="900" dirty="0">
                          <a:latin typeface="ＭＳ ゴシック" panose="020B0609070205080204" pitchFamily="49" charset="-128"/>
                          <a:ea typeface="ＭＳ ゴシック" panose="020B0609070205080204" pitchFamily="49" charset="-128"/>
                        </a:rPr>
                        <a:t>00</a:t>
                      </a:r>
                      <a:r>
                        <a:rPr kumimoji="1" lang="ja-JP" altLang="en-US" sz="900" dirty="0">
                          <a:latin typeface="ＭＳ ゴシック" panose="020B0609070205080204" pitchFamily="49" charset="-128"/>
                          <a:ea typeface="ＭＳ ゴシック" panose="020B0609070205080204" pitchFamily="49" charset="-128"/>
                        </a:rPr>
                        <a:t>：</a:t>
                      </a:r>
                      <a:r>
                        <a:rPr kumimoji="1" lang="en-US" altLang="ja-JP" sz="900" dirty="0">
                          <a:latin typeface="ＭＳ ゴシック" panose="020B0609070205080204" pitchFamily="49" charset="-128"/>
                          <a:ea typeface="ＭＳ ゴシック" panose="020B0609070205080204" pitchFamily="49" charset="-128"/>
                        </a:rPr>
                        <a:t>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ＭＳ ゴシック" panose="020B0609070205080204" pitchFamily="49" charset="-128"/>
                          <a:ea typeface="ＭＳ ゴシック" panose="020B0609070205080204" pitchFamily="49" charset="-128"/>
                        </a:rPr>
                        <a:t>（到着）</a:t>
                      </a:r>
                      <a:r>
                        <a:rPr kumimoji="1" lang="en-US" altLang="ja-JP" sz="900" dirty="0">
                          <a:latin typeface="ＭＳ ゴシック" panose="020B0609070205080204" pitchFamily="49" charset="-128"/>
                          <a:ea typeface="ＭＳ ゴシック" panose="020B0609070205080204" pitchFamily="49" charset="-128"/>
                        </a:rPr>
                        <a:t>00</a:t>
                      </a:r>
                      <a:r>
                        <a:rPr kumimoji="1" lang="ja-JP" altLang="en-US" sz="900" dirty="0">
                          <a:latin typeface="ＭＳ ゴシック" panose="020B0609070205080204" pitchFamily="49" charset="-128"/>
                          <a:ea typeface="ＭＳ ゴシック" panose="020B0609070205080204" pitchFamily="49" charset="-128"/>
                        </a:rPr>
                        <a:t>：</a:t>
                      </a:r>
                      <a:r>
                        <a:rPr kumimoji="1" lang="en-US" altLang="ja-JP" sz="900" dirty="0">
                          <a:latin typeface="ＭＳ ゴシック" panose="020B0609070205080204" pitchFamily="49" charset="-128"/>
                          <a:ea typeface="ＭＳ ゴシック" panose="020B0609070205080204" pitchFamily="49" charset="-128"/>
                        </a:rPr>
                        <a:t>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ゴシック" panose="020B0609070205080204" pitchFamily="49" charset="-128"/>
                          <a:ea typeface="ＭＳ ゴシック" panose="020B0609070205080204" pitchFamily="49" charset="-128"/>
                        </a:rPr>
                        <a:t>→</a:t>
                      </a:r>
                      <a:r>
                        <a:rPr kumimoji="1" lang="ja-JP" altLang="en-US" sz="1050" b="1" dirty="0">
                          <a:solidFill>
                            <a:srgbClr val="FF0000"/>
                          </a:solidFill>
                          <a:latin typeface="ＭＳ ゴシック" panose="020B0609070205080204" pitchFamily="49" charset="-128"/>
                          <a:ea typeface="ＭＳ ゴシック" panose="020B0609070205080204" pitchFamily="49" charset="-128"/>
                        </a:rPr>
                        <a:t>○時間○分</a:t>
                      </a:r>
                      <a:endParaRPr kumimoji="1" lang="en-US" altLang="ja-JP" sz="105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ＭＳ ゴシック" panose="020B0609070205080204" pitchFamily="49" charset="-128"/>
                          <a:ea typeface="ＭＳ ゴシック" panose="020B0609070205080204" pitchFamily="49" charset="-128"/>
                        </a:rPr>
                        <a:t>＜緊急消防援助隊＞</a:t>
                      </a:r>
                      <a:endParaRPr kumimoji="1" lang="en-US" altLang="ja-JP" sz="900" dirty="0">
                        <a:latin typeface="ＭＳ ゴシック" panose="020B0609070205080204" pitchFamily="49" charset="-128"/>
                        <a:ea typeface="ＭＳ ゴシック" panose="020B0609070205080204" pitchFamily="49" charset="-128"/>
                      </a:endParaRPr>
                    </a:p>
                    <a:p>
                      <a:r>
                        <a:rPr kumimoji="1" lang="ja-JP" altLang="en-US" sz="900" dirty="0">
                          <a:latin typeface="ＭＳ ゴシック" panose="020B0609070205080204" pitchFamily="49" charset="-128"/>
                          <a:ea typeface="ＭＳ ゴシック" panose="020B0609070205080204" pitchFamily="49" charset="-128"/>
                        </a:rPr>
                        <a:t>（要請）</a:t>
                      </a:r>
                      <a:r>
                        <a:rPr kumimoji="1" lang="en-US" altLang="ja-JP" sz="900" dirty="0">
                          <a:latin typeface="ＭＳ ゴシック" panose="020B0609070205080204" pitchFamily="49" charset="-128"/>
                          <a:ea typeface="ＭＳ ゴシック" panose="020B0609070205080204" pitchFamily="49" charset="-128"/>
                        </a:rPr>
                        <a:t>00</a:t>
                      </a:r>
                      <a:r>
                        <a:rPr kumimoji="1" lang="ja-JP" altLang="en-US" sz="900" dirty="0">
                          <a:latin typeface="ＭＳ ゴシック" panose="020B0609070205080204" pitchFamily="49" charset="-128"/>
                          <a:ea typeface="ＭＳ ゴシック" panose="020B0609070205080204" pitchFamily="49" charset="-128"/>
                        </a:rPr>
                        <a:t>：</a:t>
                      </a:r>
                      <a:r>
                        <a:rPr kumimoji="1" lang="en-US" altLang="ja-JP" sz="900" dirty="0">
                          <a:latin typeface="ＭＳ ゴシック" panose="020B0609070205080204" pitchFamily="49" charset="-128"/>
                          <a:ea typeface="ＭＳ ゴシック" panose="020B0609070205080204" pitchFamily="49" charset="-128"/>
                        </a:rPr>
                        <a:t>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ＭＳ ゴシック" panose="020B0609070205080204" pitchFamily="49" charset="-128"/>
                          <a:ea typeface="ＭＳ ゴシック" panose="020B0609070205080204" pitchFamily="49" charset="-128"/>
                        </a:rPr>
                        <a:t>（到着）</a:t>
                      </a:r>
                      <a:r>
                        <a:rPr kumimoji="1" lang="en-US" altLang="ja-JP" sz="900" dirty="0">
                          <a:latin typeface="ＭＳ ゴシック" panose="020B0609070205080204" pitchFamily="49" charset="-128"/>
                          <a:ea typeface="ＭＳ ゴシック" panose="020B0609070205080204" pitchFamily="49" charset="-128"/>
                        </a:rPr>
                        <a:t>00</a:t>
                      </a:r>
                      <a:r>
                        <a:rPr kumimoji="1" lang="ja-JP" altLang="en-US" sz="900" dirty="0">
                          <a:latin typeface="ＭＳ ゴシック" panose="020B0609070205080204" pitchFamily="49" charset="-128"/>
                          <a:ea typeface="ＭＳ ゴシック" panose="020B0609070205080204" pitchFamily="49" charset="-128"/>
                        </a:rPr>
                        <a:t>：</a:t>
                      </a:r>
                      <a:r>
                        <a:rPr kumimoji="1" lang="en-US" altLang="ja-JP" sz="900" dirty="0">
                          <a:latin typeface="ＭＳ ゴシック" panose="020B0609070205080204" pitchFamily="49" charset="-128"/>
                          <a:ea typeface="ＭＳ ゴシック" panose="020B0609070205080204" pitchFamily="49" charset="-128"/>
                        </a:rPr>
                        <a:t>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ゴシック" panose="020B0609070205080204" pitchFamily="49" charset="-128"/>
                          <a:ea typeface="ＭＳ ゴシック" panose="020B0609070205080204" pitchFamily="49" charset="-128"/>
                        </a:rPr>
                        <a:t>→</a:t>
                      </a:r>
                      <a:r>
                        <a:rPr kumimoji="1" lang="ja-JP" altLang="en-US" sz="1050" b="1" dirty="0">
                          <a:solidFill>
                            <a:srgbClr val="FF0000"/>
                          </a:solidFill>
                          <a:latin typeface="ＭＳ ゴシック" panose="020B0609070205080204" pitchFamily="49" charset="-128"/>
                          <a:ea typeface="ＭＳ ゴシック" panose="020B0609070205080204" pitchFamily="49" charset="-128"/>
                        </a:rPr>
                        <a:t>○時間○分</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767997817"/>
                  </a:ext>
                </a:extLst>
              </a:tr>
              <a:tr h="1487790">
                <a:tc>
                  <a:txBody>
                    <a:bodyPr/>
                    <a:lstStyle/>
                    <a:p>
                      <a:pPr algn="ctr"/>
                      <a:r>
                        <a:rPr kumimoji="1" lang="ja-JP" altLang="en-US" sz="1050" dirty="0">
                          <a:latin typeface="ＭＳ ゴシック" panose="020B0609070205080204" pitchFamily="49" charset="-128"/>
                          <a:ea typeface="ＭＳ ゴシック" panose="020B0609070205080204" pitchFamily="49" charset="-128"/>
                        </a:rPr>
                        <a:t>○本部</a:t>
                      </a:r>
                      <a:endParaRPr kumimoji="1" lang="en-US" altLang="ja-JP" sz="1050" dirty="0">
                        <a:latin typeface="ＭＳ ゴシック" panose="020B0609070205080204" pitchFamily="49" charset="-128"/>
                        <a:ea typeface="ＭＳ ゴシック" panose="020B0609070205080204" pitchFamily="49" charset="-128"/>
                      </a:endParaRPr>
                    </a:p>
                    <a:p>
                      <a:pPr algn="ctr"/>
                      <a:r>
                        <a:rPr kumimoji="1" lang="ja-JP" altLang="en-US" sz="1050" dirty="0">
                          <a:latin typeface="ＭＳ ゴシック" panose="020B0609070205080204" pitchFamily="49" charset="-128"/>
                          <a:ea typeface="ＭＳ ゴシック" panose="020B0609070205080204" pitchFamily="49" charset="-128"/>
                        </a:rPr>
                        <a:t>（○名）</a:t>
                      </a:r>
                      <a:endParaRPr kumimoji="1" lang="ja-JP" altLang="en-US" sz="1050" b="0" dirty="0">
                        <a:latin typeface="ＭＳ ゴシック" panose="020B0609070205080204" pitchFamily="49" charset="-128"/>
                        <a:ea typeface="ＭＳ ゴシック" panose="020B0609070205080204" pitchFamily="49" charset="-128"/>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algn="ctr"/>
                      <a:r>
                        <a:rPr kumimoji="1" lang="ja-JP" altLang="en-US" sz="1050" b="0" dirty="0">
                          <a:latin typeface="ＭＳ ゴシック" panose="020B0609070205080204" pitchFamily="49" charset="-128"/>
                          <a:ea typeface="ＭＳ ゴシック" panose="020B0609070205080204" pitchFamily="49" charset="-128"/>
                        </a:rPr>
                        <a:t>令和○年</a:t>
                      </a:r>
                      <a:endParaRPr kumimoji="1" lang="en-US" altLang="ja-JP" sz="1050" b="0" dirty="0">
                        <a:latin typeface="ＭＳ ゴシック" panose="020B0609070205080204" pitchFamily="49" charset="-128"/>
                        <a:ea typeface="ＭＳ ゴシック" panose="020B0609070205080204" pitchFamily="49" charset="-128"/>
                      </a:endParaRPr>
                    </a:p>
                    <a:p>
                      <a:pPr algn="ctr"/>
                      <a:r>
                        <a:rPr kumimoji="1" lang="ja-JP" altLang="en-US" sz="1050" b="0" dirty="0">
                          <a:latin typeface="ＭＳ ゴシック" panose="020B0609070205080204" pitchFamily="49" charset="-128"/>
                          <a:ea typeface="ＭＳ ゴシック" panose="020B0609070205080204" pitchFamily="49" charset="-128"/>
                        </a:rPr>
                        <a:t>○○</a:t>
                      </a:r>
                      <a:r>
                        <a:rPr kumimoji="1" lang="zh-TW" altLang="en-US" sz="1050" b="0" dirty="0">
                          <a:latin typeface="ＭＳ ゴシック" panose="020B0609070205080204" pitchFamily="49" charset="-128"/>
                          <a:ea typeface="ＭＳ ゴシック" panose="020B0609070205080204" pitchFamily="49" charset="-128"/>
                        </a:rPr>
                        <a:t>災害</a:t>
                      </a:r>
                      <a:endParaRPr kumimoji="1" lang="en-US" altLang="zh-TW" sz="1050" b="0" dirty="0">
                        <a:latin typeface="ＭＳ ゴシック" panose="020B0609070205080204" pitchFamily="49" charset="-128"/>
                        <a:ea typeface="ＭＳ ゴシック" panose="020B0609070205080204" pitchFamily="49" charset="-128"/>
                      </a:endParaRPr>
                    </a:p>
                    <a:p>
                      <a:pPr algn="ctr"/>
                      <a:endParaRPr kumimoji="1" lang="ja-JP" altLang="en-US" sz="1050" b="0" dirty="0">
                        <a:latin typeface="ＭＳ ゴシック" panose="020B0609070205080204" pitchFamily="49" charset="-128"/>
                        <a:ea typeface="ＭＳ ゴシック" panose="020B0609070205080204" pitchFamily="49" charset="-128"/>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ゴシック" panose="020B0609070205080204" pitchFamily="49" charset="-128"/>
                          <a:ea typeface="ＭＳ ゴシック" panose="020B0609070205080204" pitchFamily="49" charset="-128"/>
                        </a:rPr>
                        <a:t>■初動</a:t>
                      </a:r>
                      <a:endParaRPr kumimoji="1" lang="en-US" altLang="ja-JP" sz="105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ゴシック" panose="020B0609070205080204" pitchFamily="49" charset="-128"/>
                          <a:ea typeface="ＭＳ ゴシック" panose="020B0609070205080204" pitchFamily="49" charset="-128"/>
                        </a:rPr>
                        <a:t>・消防・救助隊　○隊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ゴシック" panose="020B0609070205080204" pitchFamily="49" charset="-128"/>
                          <a:ea typeface="ＭＳ ゴシック" panose="020B0609070205080204" pitchFamily="49" charset="-128"/>
                        </a:rPr>
                        <a:t>・救急隊　　 　 ○隊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ゴシック" panose="020B0609070205080204" pitchFamily="49" charset="-128"/>
                          <a:ea typeface="ＭＳ ゴシック" panose="020B0609070205080204" pitchFamily="49" charset="-128"/>
                        </a:rPr>
                        <a:t>■職員参集後の部隊数（最大）</a:t>
                      </a:r>
                      <a:endParaRPr kumimoji="1" lang="en-US" altLang="ja-JP" sz="105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ゴシック" panose="020B0609070205080204" pitchFamily="49" charset="-128"/>
                          <a:ea typeface="ＭＳ ゴシック" panose="020B0609070205080204" pitchFamily="49" charset="-128"/>
                        </a:rPr>
                        <a:t>・消防・救助隊  ○隊</a:t>
                      </a:r>
                      <a:endParaRPr kumimoji="1" lang="en-US" altLang="ja-JP" sz="105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ゴシック" panose="020B0609070205080204" pitchFamily="49" charset="-128"/>
                          <a:ea typeface="ＭＳ ゴシック" panose="020B0609070205080204" pitchFamily="49" charset="-128"/>
                        </a:rPr>
                        <a:t>・救急隊　      ○隊</a:t>
                      </a:r>
                      <a:endParaRPr kumimoji="1" lang="en-US" altLang="ja-JP" sz="105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u="none" dirty="0">
                          <a:solidFill>
                            <a:srgbClr val="FF0000"/>
                          </a:solidFill>
                          <a:latin typeface="ＭＳ ゴシック" panose="020B0609070205080204" pitchFamily="49" charset="-128"/>
                          <a:ea typeface="ＭＳ ゴシック" panose="020B0609070205080204" pitchFamily="49" charset="-128"/>
                        </a:rPr>
                        <a:t>                   </a:t>
                      </a:r>
                      <a:r>
                        <a:rPr kumimoji="1" lang="ja-JP" altLang="en-US" sz="1050" b="1" u="sng" dirty="0">
                          <a:solidFill>
                            <a:srgbClr val="FF0000"/>
                          </a:solidFill>
                          <a:latin typeface="ＭＳ ゴシック" panose="020B0609070205080204" pitchFamily="49" charset="-128"/>
                          <a:ea typeface="ＭＳ ゴシック" panose="020B0609070205080204" pitchFamily="49" charset="-128"/>
                        </a:rPr>
                        <a:t>合計○隊</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r>
                        <a:rPr kumimoji="1" lang="ja-JP" altLang="en-US" sz="1050" kern="1200" dirty="0">
                          <a:solidFill>
                            <a:schemeClr val="dk1"/>
                          </a:solidFill>
                          <a:effectLst/>
                          <a:latin typeface="ＭＳ ゴシック" panose="020B0609070205080204" pitchFamily="49" charset="-128"/>
                          <a:ea typeface="ＭＳ ゴシック" panose="020B0609070205080204" pitchFamily="49" charset="-128"/>
                          <a:cs typeface="+mn-cs"/>
                        </a:rPr>
                        <a:t>・消防隊・救助隊　○隊</a:t>
                      </a:r>
                      <a:endParaRPr kumimoji="1" lang="en-US" altLang="ja-JP" sz="1050" kern="1200" dirty="0">
                        <a:solidFill>
                          <a:schemeClr val="dk1"/>
                        </a:solidFill>
                        <a:effectLst/>
                        <a:latin typeface="ＭＳ ゴシック" panose="020B0609070205080204" pitchFamily="49" charset="-128"/>
                        <a:ea typeface="ＭＳ ゴシック" panose="020B0609070205080204" pitchFamily="49" charset="-128"/>
                        <a:cs typeface="+mn-cs"/>
                      </a:endParaRPr>
                    </a:p>
                    <a:p>
                      <a:r>
                        <a:rPr kumimoji="1" lang="ja-JP" altLang="en-US" sz="1050" kern="1200" dirty="0">
                          <a:solidFill>
                            <a:schemeClr val="dk1"/>
                          </a:solidFill>
                          <a:effectLst/>
                          <a:latin typeface="ＭＳ ゴシック" panose="020B0609070205080204" pitchFamily="49" charset="-128"/>
                          <a:ea typeface="ＭＳ ゴシック" panose="020B0609070205080204" pitchFamily="49" charset="-128"/>
                          <a:cs typeface="+mn-cs"/>
                        </a:rPr>
                        <a:t>・救急隊　○隊</a:t>
                      </a:r>
                      <a:endParaRPr kumimoji="1" lang="en-US" altLang="ja-JP" sz="1050" kern="1200" dirty="0">
                        <a:solidFill>
                          <a:schemeClr val="dk1"/>
                        </a:solidFill>
                        <a:effectLst/>
                        <a:latin typeface="ＭＳ ゴシック" panose="020B0609070205080204" pitchFamily="49" charset="-128"/>
                        <a:ea typeface="ＭＳ ゴシック" panose="020B0609070205080204" pitchFamily="49" charset="-128"/>
                        <a:cs typeface="+mn-cs"/>
                      </a:endParaRPr>
                    </a:p>
                    <a:p>
                      <a:r>
                        <a:rPr kumimoji="1" lang="ja-JP" altLang="en-US" sz="1050" kern="1200" dirty="0">
                          <a:solidFill>
                            <a:schemeClr val="dk1"/>
                          </a:solidFill>
                          <a:effectLst/>
                          <a:latin typeface="ＭＳ ゴシック" panose="020B0609070205080204" pitchFamily="49" charset="-128"/>
                          <a:ea typeface="ＭＳ ゴシック" panose="020B0609070205080204" pitchFamily="49" charset="-128"/>
                          <a:cs typeface="+mn-cs"/>
                        </a:rPr>
                        <a:t>・その他　○隊</a:t>
                      </a:r>
                      <a:endParaRPr kumimoji="1" lang="en-US" altLang="ja-JP" sz="1050" kern="1200" dirty="0">
                        <a:solidFill>
                          <a:schemeClr val="dk1"/>
                        </a:solidFill>
                        <a:effectLst/>
                        <a:latin typeface="ＭＳ ゴシック" panose="020B0609070205080204" pitchFamily="49" charset="-128"/>
                        <a:ea typeface="ＭＳ ゴシック" panose="020B0609070205080204" pitchFamily="49" charset="-128"/>
                        <a:cs typeface="+mn-cs"/>
                      </a:endParaRPr>
                    </a:p>
                    <a:p>
                      <a:r>
                        <a:rPr kumimoji="1" lang="ja-JP" altLang="en-US" sz="1050" dirty="0">
                          <a:latin typeface="ＭＳ ゴシック" panose="020B0609070205080204" pitchFamily="49" charset="-128"/>
                          <a:ea typeface="ＭＳ ゴシック" panose="020B0609070205080204" pitchFamily="49" charset="-128"/>
                        </a:rPr>
                        <a:t>　　　　　　 </a:t>
                      </a:r>
                      <a:r>
                        <a:rPr kumimoji="1" lang="ja-JP" altLang="en-US" sz="1050" b="1" u="sng" dirty="0">
                          <a:latin typeface="ＭＳ ゴシック" panose="020B0609070205080204" pitchFamily="49" charset="-128"/>
                          <a:ea typeface="ＭＳ ゴシック" panose="020B0609070205080204" pitchFamily="49" charset="-128"/>
                        </a:rPr>
                        <a:t>合計○隊</a:t>
                      </a:r>
                    </a:p>
                    <a:p>
                      <a:endParaRPr kumimoji="1" lang="ja-JP" altLang="en-US" sz="1050" b="1" u="sng" dirty="0">
                        <a:latin typeface="ＭＳ ゴシック" panose="020B0609070205080204" pitchFamily="49" charset="-128"/>
                        <a:ea typeface="ＭＳ ゴシック" panose="020B0609070205080204" pitchFamily="49" charset="-128"/>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ゴシック" panose="020B0609070205080204" pitchFamily="49" charset="-128"/>
                          <a:ea typeface="ＭＳ ゴシック" panose="020B0609070205080204" pitchFamily="49" charset="-128"/>
                        </a:rPr>
                        <a:t>・指揮隊　　　　 ○隊</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・指揮支援隊　   ○隊</a:t>
                      </a:r>
                      <a:endParaRPr kumimoji="1" lang="en-US" altLang="ja-JP" sz="105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ゴシック" panose="020B0609070205080204" pitchFamily="49" charset="-128"/>
                          <a:ea typeface="ＭＳ ゴシック" panose="020B0609070205080204" pitchFamily="49" charset="-128"/>
                        </a:rPr>
                        <a:t>・消火・救助小隊　　  </a:t>
                      </a:r>
                      <a:endParaRPr kumimoji="1" lang="en-US" altLang="ja-JP" sz="105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ゴシック" panose="020B0609070205080204" pitchFamily="49" charset="-128"/>
                          <a:ea typeface="ＭＳ ゴシック" panose="020B0609070205080204" pitchFamily="49" charset="-128"/>
                        </a:rPr>
                        <a:t>                </a:t>
                      </a:r>
                      <a:r>
                        <a:rPr kumimoji="1" lang="ja-JP" altLang="en-US" sz="1050" dirty="0">
                          <a:latin typeface="ＭＳ ゴシック" panose="020B0609070205080204" pitchFamily="49" charset="-128"/>
                          <a:ea typeface="ＭＳ ゴシック" panose="020B0609070205080204" pitchFamily="49" charset="-128"/>
                        </a:rPr>
                        <a:t>○隊</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・救急小隊　     ○隊</a:t>
                      </a:r>
                    </a:p>
                    <a:p>
                      <a:r>
                        <a:rPr kumimoji="1" lang="ja-JP" altLang="en-US" sz="1050" dirty="0">
                          <a:latin typeface="ＭＳ ゴシック" panose="020B0609070205080204" pitchFamily="49" charset="-128"/>
                          <a:ea typeface="ＭＳ ゴシック" panose="020B0609070205080204" pitchFamily="49" charset="-128"/>
                        </a:rPr>
                        <a:t>・後方支援小隊　○隊</a:t>
                      </a:r>
                    </a:p>
                    <a:p>
                      <a:r>
                        <a:rPr kumimoji="1" lang="ja-JP" altLang="en-US" sz="1050" dirty="0">
                          <a:latin typeface="ＭＳ ゴシック" panose="020B0609070205080204" pitchFamily="49" charset="-128"/>
                          <a:ea typeface="ＭＳ ゴシック" panose="020B0609070205080204" pitchFamily="49" charset="-128"/>
                        </a:rPr>
                        <a:t>・通信支援小隊　 ○隊</a:t>
                      </a:r>
                    </a:p>
                    <a:p>
                      <a:r>
                        <a:rPr kumimoji="1" lang="ja-JP" altLang="en-US" sz="1050" dirty="0">
                          <a:latin typeface="ＭＳ ゴシック" panose="020B0609070205080204" pitchFamily="49" charset="-128"/>
                          <a:ea typeface="ＭＳ ゴシック" panose="020B0609070205080204" pitchFamily="49" charset="-128"/>
                        </a:rPr>
                        <a:t>・特殊装備小隊　 ○隊</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            </a:t>
                      </a:r>
                      <a:r>
                        <a:rPr kumimoji="1" lang="ja-JP" altLang="en-US" sz="1050" b="1" u="sng" dirty="0">
                          <a:latin typeface="ＭＳ ゴシック" panose="020B0609070205080204" pitchFamily="49" charset="-128"/>
                          <a:ea typeface="ＭＳ ゴシック" panose="020B0609070205080204" pitchFamily="49" charset="-128"/>
                        </a:rPr>
                        <a:t>合計○隊</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rgbClr val="FF0000"/>
                          </a:solidFill>
                          <a:latin typeface="ＭＳ ゴシック" panose="020B0609070205080204" pitchFamily="49" charset="-128"/>
                          <a:ea typeface="ＭＳ ゴシック" panose="020B0609070205080204" pitchFamily="49" charset="-128"/>
                        </a:rPr>
                        <a:t>○</a:t>
                      </a:r>
                      <a:r>
                        <a:rPr kumimoji="1" lang="en-US" altLang="ja-JP" sz="1050" b="1" dirty="0">
                          <a:solidFill>
                            <a:srgbClr val="FF0000"/>
                          </a:solidFill>
                          <a:latin typeface="ＭＳ ゴシック" panose="020B0609070205080204" pitchFamily="49" charset="-128"/>
                          <a:ea typeface="ＭＳ ゴシック" panose="020B0609070205080204" pitchFamily="49" charset="-128"/>
                        </a:rPr>
                        <a:t>.</a:t>
                      </a:r>
                      <a:r>
                        <a:rPr kumimoji="1" lang="ja-JP" altLang="en-US" sz="1050" b="1" dirty="0">
                          <a:solidFill>
                            <a:srgbClr val="FF0000"/>
                          </a:solidFill>
                          <a:latin typeface="ＭＳ ゴシック" panose="020B0609070205080204" pitchFamily="49" charset="-128"/>
                          <a:ea typeface="ＭＳ ゴシック" panose="020B0609070205080204" pitchFamily="49" charset="-128"/>
                        </a:rPr>
                        <a:t>○％</a:t>
                      </a:r>
                      <a:endParaRPr kumimoji="1" lang="en-US" altLang="ja-JP" sz="1050" b="1" dirty="0">
                        <a:solidFill>
                          <a:srgbClr val="FF0000"/>
                        </a:solidFill>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ＭＳ ゴシック" panose="020B0609070205080204" pitchFamily="49" charset="-128"/>
                          <a:ea typeface="ＭＳ ゴシック" panose="020B0609070205080204" pitchFamily="49" charset="-128"/>
                        </a:rPr>
                        <a:t>（①○隊</a:t>
                      </a:r>
                      <a:endParaRPr kumimoji="1" lang="en-US" altLang="ja-JP" sz="1050" b="0" dirty="0">
                        <a:solidFill>
                          <a:schemeClr val="tx1"/>
                        </a:solidFill>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ＭＳ ゴシック" panose="020B0609070205080204" pitchFamily="49" charset="-128"/>
                          <a:ea typeface="ＭＳ ゴシック" panose="020B0609070205080204" pitchFamily="49" charset="-128"/>
                        </a:rPr>
                        <a:t>/</a:t>
                      </a:r>
                      <a:r>
                        <a:rPr kumimoji="1" lang="ja-JP" altLang="en-US" sz="1050" b="0" dirty="0">
                          <a:solidFill>
                            <a:schemeClr val="tx1"/>
                          </a:solidFill>
                          <a:latin typeface="ＭＳ ゴシック" panose="020B0609070205080204" pitchFamily="49" charset="-128"/>
                          <a:ea typeface="ＭＳ ゴシック" panose="020B0609070205080204" pitchFamily="49" charset="-128"/>
                        </a:rPr>
                        <a:t>①○隊＋②○隊＋③○隊）</a:t>
                      </a:r>
                      <a:endParaRPr kumimoji="1" lang="en-US" altLang="ja-JP" sz="1050" b="0" dirty="0">
                        <a:solidFill>
                          <a:schemeClr val="tx1"/>
                        </a:solidFill>
                        <a:latin typeface="ＭＳ ゴシック" panose="020B0609070205080204" pitchFamily="49" charset="-128"/>
                        <a:ea typeface="ＭＳ ゴシック" panose="020B0609070205080204" pitchFamily="49" charset="-128"/>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a:txBody>
                    <a:bodyPr/>
                    <a:lstStyle/>
                    <a:p>
                      <a:r>
                        <a:rPr kumimoji="1" lang="ja-JP" altLang="en-US" sz="900" dirty="0">
                          <a:latin typeface="ＭＳ ゴシック" panose="020B0609070205080204" pitchFamily="49" charset="-128"/>
                          <a:ea typeface="ＭＳ ゴシック" panose="020B0609070205080204" pitchFamily="49" charset="-128"/>
                        </a:rPr>
                        <a:t>＜県内応援＞</a:t>
                      </a:r>
                      <a:endParaRPr kumimoji="1" lang="en-US" altLang="ja-JP" sz="900" dirty="0">
                        <a:latin typeface="ＭＳ ゴシック" panose="020B0609070205080204" pitchFamily="49" charset="-128"/>
                        <a:ea typeface="ＭＳ ゴシック" panose="020B0609070205080204" pitchFamily="49" charset="-128"/>
                      </a:endParaRPr>
                    </a:p>
                    <a:p>
                      <a:r>
                        <a:rPr kumimoji="1" lang="ja-JP" altLang="en-US" sz="900" dirty="0">
                          <a:latin typeface="ＭＳ ゴシック" panose="020B0609070205080204" pitchFamily="49" charset="-128"/>
                          <a:ea typeface="ＭＳ ゴシック" panose="020B0609070205080204" pitchFamily="49" charset="-128"/>
                        </a:rPr>
                        <a:t>（発災）</a:t>
                      </a:r>
                      <a:r>
                        <a:rPr kumimoji="1" lang="en-US" altLang="ja-JP" sz="900" dirty="0">
                          <a:latin typeface="ＭＳ ゴシック" panose="020B0609070205080204" pitchFamily="49" charset="-128"/>
                          <a:ea typeface="ＭＳ ゴシック" panose="020B0609070205080204" pitchFamily="49" charset="-128"/>
                        </a:rPr>
                        <a:t>00</a:t>
                      </a:r>
                      <a:r>
                        <a:rPr kumimoji="1" lang="ja-JP" altLang="en-US" sz="900" dirty="0">
                          <a:latin typeface="ＭＳ ゴシック" panose="020B0609070205080204" pitchFamily="49" charset="-128"/>
                          <a:ea typeface="ＭＳ ゴシック" panose="020B0609070205080204" pitchFamily="49" charset="-128"/>
                        </a:rPr>
                        <a:t>：</a:t>
                      </a:r>
                      <a:r>
                        <a:rPr kumimoji="1" lang="en-US" altLang="ja-JP" sz="900" dirty="0">
                          <a:latin typeface="ＭＳ ゴシック" panose="020B0609070205080204" pitchFamily="49" charset="-128"/>
                          <a:ea typeface="ＭＳ ゴシック" panose="020B0609070205080204" pitchFamily="49" charset="-128"/>
                        </a:rPr>
                        <a:t>00</a:t>
                      </a:r>
                      <a:r>
                        <a:rPr kumimoji="1" lang="ja-JP" altLang="en-US" sz="900" dirty="0">
                          <a:latin typeface="ＭＳ ゴシック" panose="020B0609070205080204" pitchFamily="49" charset="-128"/>
                          <a:ea typeface="ＭＳ ゴシック" panose="020B0609070205080204" pitchFamily="49" charset="-128"/>
                        </a:rPr>
                        <a:t>頃</a:t>
                      </a:r>
                      <a:endParaRPr kumimoji="1" lang="en-US" altLang="ja-JP" sz="90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ＭＳ ゴシック" panose="020B0609070205080204" pitchFamily="49" charset="-128"/>
                          <a:ea typeface="ＭＳ ゴシック" panose="020B0609070205080204" pitchFamily="49" charset="-128"/>
                        </a:rPr>
                        <a:t>（要請）</a:t>
                      </a:r>
                      <a:r>
                        <a:rPr kumimoji="1" lang="en-US" altLang="ja-JP" sz="900" dirty="0">
                          <a:latin typeface="ＭＳ ゴシック" panose="020B0609070205080204" pitchFamily="49" charset="-128"/>
                          <a:ea typeface="ＭＳ ゴシック" panose="020B0609070205080204" pitchFamily="49" charset="-128"/>
                        </a:rPr>
                        <a:t>00</a:t>
                      </a:r>
                      <a:r>
                        <a:rPr kumimoji="1" lang="ja-JP" altLang="en-US" sz="900" dirty="0">
                          <a:latin typeface="ＭＳ ゴシック" panose="020B0609070205080204" pitchFamily="49" charset="-128"/>
                          <a:ea typeface="ＭＳ ゴシック" panose="020B0609070205080204" pitchFamily="49" charset="-128"/>
                        </a:rPr>
                        <a:t>：</a:t>
                      </a:r>
                      <a:r>
                        <a:rPr kumimoji="1" lang="en-US" altLang="ja-JP" sz="900" dirty="0">
                          <a:latin typeface="ＭＳ ゴシック" panose="020B0609070205080204" pitchFamily="49" charset="-128"/>
                          <a:ea typeface="ＭＳ ゴシック" panose="020B0609070205080204" pitchFamily="49" charset="-128"/>
                        </a:rPr>
                        <a:t>00</a:t>
                      </a:r>
                    </a:p>
                    <a:p>
                      <a:r>
                        <a:rPr kumimoji="1" lang="ja-JP" altLang="en-US" sz="900" dirty="0">
                          <a:latin typeface="ＭＳ ゴシック" panose="020B0609070205080204" pitchFamily="49" charset="-128"/>
                          <a:ea typeface="ＭＳ ゴシック" panose="020B0609070205080204" pitchFamily="49" charset="-128"/>
                        </a:rPr>
                        <a:t>（到着）</a:t>
                      </a:r>
                      <a:r>
                        <a:rPr kumimoji="1" lang="en-US" altLang="ja-JP" sz="900" dirty="0">
                          <a:latin typeface="ＭＳ ゴシック" panose="020B0609070205080204" pitchFamily="49" charset="-128"/>
                          <a:ea typeface="ＭＳ ゴシック" panose="020B0609070205080204" pitchFamily="49" charset="-128"/>
                        </a:rPr>
                        <a:t>00</a:t>
                      </a:r>
                      <a:r>
                        <a:rPr kumimoji="1" lang="ja-JP" altLang="en-US" sz="900" dirty="0">
                          <a:latin typeface="ＭＳ ゴシック" panose="020B0609070205080204" pitchFamily="49" charset="-128"/>
                          <a:ea typeface="ＭＳ ゴシック" panose="020B0609070205080204" pitchFamily="49" charset="-128"/>
                        </a:rPr>
                        <a:t>：</a:t>
                      </a:r>
                      <a:r>
                        <a:rPr kumimoji="1" lang="en-US" altLang="ja-JP" sz="900" dirty="0">
                          <a:latin typeface="ＭＳ ゴシック" panose="020B0609070205080204" pitchFamily="49" charset="-128"/>
                          <a:ea typeface="ＭＳ ゴシック" panose="020B0609070205080204" pitchFamily="49" charset="-128"/>
                        </a:rPr>
                        <a:t>00</a:t>
                      </a:r>
                    </a:p>
                    <a:p>
                      <a:r>
                        <a:rPr kumimoji="1" lang="ja-JP" altLang="en-US" sz="1050" dirty="0">
                          <a:latin typeface="ＭＳ ゴシック" panose="020B0609070205080204" pitchFamily="49" charset="-128"/>
                          <a:ea typeface="ＭＳ ゴシック" panose="020B0609070205080204" pitchFamily="49" charset="-128"/>
                        </a:rPr>
                        <a:t>→</a:t>
                      </a:r>
                      <a:r>
                        <a:rPr kumimoji="1" lang="ja-JP" altLang="en-US" sz="1050" b="1" dirty="0">
                          <a:solidFill>
                            <a:srgbClr val="FF0000"/>
                          </a:solidFill>
                          <a:latin typeface="ＭＳ ゴシック" panose="020B0609070205080204" pitchFamily="49" charset="-128"/>
                          <a:ea typeface="ＭＳ ゴシック" panose="020B0609070205080204" pitchFamily="49" charset="-128"/>
                        </a:rPr>
                        <a:t>○時間○分</a:t>
                      </a:r>
                      <a:endParaRPr kumimoji="1" lang="en-US" altLang="ja-JP" sz="105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ＭＳ ゴシック" panose="020B0609070205080204" pitchFamily="49" charset="-128"/>
                          <a:ea typeface="ＭＳ ゴシック" panose="020B0609070205080204" pitchFamily="49" charset="-128"/>
                        </a:rPr>
                        <a:t>＜緊急消防援助隊＞</a:t>
                      </a:r>
                      <a:endParaRPr kumimoji="1" lang="en-US" altLang="ja-JP" sz="90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ＭＳ ゴシック" panose="020B0609070205080204" pitchFamily="49" charset="-128"/>
                          <a:ea typeface="ＭＳ ゴシック" panose="020B0609070205080204" pitchFamily="49" charset="-128"/>
                        </a:rPr>
                        <a:t>（発災）</a:t>
                      </a:r>
                      <a:r>
                        <a:rPr kumimoji="1" lang="en-US" altLang="ja-JP" sz="900" dirty="0">
                          <a:latin typeface="ＭＳ ゴシック" panose="020B0609070205080204" pitchFamily="49" charset="-128"/>
                          <a:ea typeface="ＭＳ ゴシック" panose="020B0609070205080204" pitchFamily="49" charset="-128"/>
                        </a:rPr>
                        <a:t>00</a:t>
                      </a:r>
                      <a:r>
                        <a:rPr kumimoji="1" lang="ja-JP" altLang="en-US" sz="900" dirty="0">
                          <a:latin typeface="ＭＳ ゴシック" panose="020B0609070205080204" pitchFamily="49" charset="-128"/>
                          <a:ea typeface="ＭＳ ゴシック" panose="020B0609070205080204" pitchFamily="49" charset="-128"/>
                        </a:rPr>
                        <a:t>：</a:t>
                      </a:r>
                      <a:r>
                        <a:rPr kumimoji="1" lang="en-US" altLang="ja-JP" sz="900" dirty="0">
                          <a:latin typeface="ＭＳ ゴシック" panose="020B0609070205080204" pitchFamily="49" charset="-128"/>
                          <a:ea typeface="ＭＳ ゴシック" panose="020B0609070205080204" pitchFamily="49" charset="-128"/>
                        </a:rPr>
                        <a:t>00</a:t>
                      </a:r>
                      <a:r>
                        <a:rPr kumimoji="1" lang="ja-JP" altLang="en-US" sz="900" dirty="0">
                          <a:latin typeface="ＭＳ ゴシック" panose="020B0609070205080204" pitchFamily="49" charset="-128"/>
                          <a:ea typeface="ＭＳ ゴシック" panose="020B0609070205080204" pitchFamily="49" charset="-128"/>
                        </a:rPr>
                        <a:t>頃</a:t>
                      </a:r>
                      <a:endParaRPr kumimoji="1" lang="en-US" altLang="ja-JP" sz="90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ＭＳ ゴシック" panose="020B0609070205080204" pitchFamily="49" charset="-128"/>
                          <a:ea typeface="ＭＳ ゴシック" panose="020B0609070205080204" pitchFamily="49" charset="-128"/>
                        </a:rPr>
                        <a:t>（要請）</a:t>
                      </a:r>
                      <a:r>
                        <a:rPr kumimoji="1" lang="en-US" altLang="ja-JP" sz="900" dirty="0">
                          <a:latin typeface="ＭＳ ゴシック" panose="020B0609070205080204" pitchFamily="49" charset="-128"/>
                          <a:ea typeface="ＭＳ ゴシック" panose="020B0609070205080204" pitchFamily="49" charset="-128"/>
                        </a:rPr>
                        <a:t>00</a:t>
                      </a:r>
                      <a:r>
                        <a:rPr kumimoji="1" lang="ja-JP" altLang="en-US" sz="900" dirty="0">
                          <a:latin typeface="ＭＳ ゴシック" panose="020B0609070205080204" pitchFamily="49" charset="-128"/>
                          <a:ea typeface="ＭＳ ゴシック" panose="020B0609070205080204" pitchFamily="49" charset="-128"/>
                        </a:rPr>
                        <a:t>：</a:t>
                      </a:r>
                      <a:r>
                        <a:rPr kumimoji="1" lang="en-US" altLang="ja-JP" sz="900" dirty="0">
                          <a:latin typeface="ＭＳ ゴシック" panose="020B0609070205080204" pitchFamily="49" charset="-128"/>
                          <a:ea typeface="ＭＳ ゴシック" panose="020B0609070205080204" pitchFamily="49" charset="-128"/>
                        </a:rPr>
                        <a:t>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ＭＳ ゴシック" panose="020B0609070205080204" pitchFamily="49" charset="-128"/>
                          <a:ea typeface="ＭＳ ゴシック" panose="020B0609070205080204" pitchFamily="49" charset="-128"/>
                        </a:rPr>
                        <a:t>（到着）</a:t>
                      </a:r>
                      <a:r>
                        <a:rPr kumimoji="1" lang="en-US" altLang="ja-JP" sz="900" dirty="0">
                          <a:latin typeface="ＭＳ ゴシック" panose="020B0609070205080204" pitchFamily="49" charset="-128"/>
                          <a:ea typeface="ＭＳ ゴシック" panose="020B0609070205080204" pitchFamily="49" charset="-128"/>
                        </a:rPr>
                        <a:t>00</a:t>
                      </a:r>
                      <a:r>
                        <a:rPr kumimoji="1" lang="ja-JP" altLang="en-US" sz="900" dirty="0">
                          <a:latin typeface="ＭＳ ゴシック" panose="020B0609070205080204" pitchFamily="49" charset="-128"/>
                          <a:ea typeface="ＭＳ ゴシック" panose="020B0609070205080204" pitchFamily="49" charset="-128"/>
                        </a:rPr>
                        <a:t>：</a:t>
                      </a:r>
                      <a:r>
                        <a:rPr kumimoji="1" lang="en-US" altLang="ja-JP" sz="900" dirty="0">
                          <a:latin typeface="ＭＳ ゴシック" panose="020B0609070205080204" pitchFamily="49" charset="-128"/>
                          <a:ea typeface="ＭＳ ゴシック" panose="020B0609070205080204" pitchFamily="49" charset="-128"/>
                        </a:rPr>
                        <a:t>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ゴシック" panose="020B0609070205080204" pitchFamily="49" charset="-128"/>
                          <a:ea typeface="ＭＳ ゴシック" panose="020B0609070205080204" pitchFamily="49" charset="-128"/>
                        </a:rPr>
                        <a:t>→</a:t>
                      </a:r>
                      <a:r>
                        <a:rPr kumimoji="1" lang="ja-JP" altLang="en-US" sz="1050" b="1" dirty="0">
                          <a:solidFill>
                            <a:srgbClr val="FF0000"/>
                          </a:solidFill>
                          <a:latin typeface="ＭＳ ゴシック" panose="020B0609070205080204" pitchFamily="49" charset="-128"/>
                          <a:ea typeface="ＭＳ ゴシック" panose="020B0609070205080204" pitchFamily="49" charset="-128"/>
                        </a:rPr>
                        <a:t>○時間○分</a:t>
                      </a:r>
                      <a:endParaRPr kumimoji="1" lang="en-US" altLang="ja-JP" sz="1050" dirty="0">
                        <a:latin typeface="ＭＳ ゴシック" panose="020B0609070205080204" pitchFamily="49" charset="-128"/>
                        <a:ea typeface="ＭＳ ゴシック" panose="020B0609070205080204" pitchFamily="49" charset="-128"/>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8910863"/>
                  </a:ext>
                </a:extLst>
              </a:tr>
            </a:tbl>
          </a:graphicData>
        </a:graphic>
      </p:graphicFrame>
    </p:spTree>
    <p:extLst>
      <p:ext uri="{BB962C8B-B14F-4D97-AF65-F5344CB8AC3E}">
        <p14:creationId xmlns:p14="http://schemas.microsoft.com/office/powerpoint/2010/main" val="1867789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1000" y="372464"/>
            <a:ext cx="8280000" cy="720000"/>
          </a:xfrm>
        </p:spPr>
        <p:txBody>
          <a:bodyPr>
            <a:noAutofit/>
          </a:bodyPr>
          <a:lstStyle/>
          <a:p>
            <a:r>
              <a:rPr lang="ja-JP" altLang="en-US" sz="2900" dirty="0">
                <a:solidFill>
                  <a:srgbClr val="464653"/>
                </a:solidFill>
              </a:rPr>
              <a:t>５</a:t>
            </a:r>
            <a:r>
              <a:rPr lang="en-US" altLang="ja-JP" sz="2900" dirty="0">
                <a:solidFill>
                  <a:srgbClr val="464653"/>
                </a:solidFill>
              </a:rPr>
              <a:t>-</a:t>
            </a:r>
            <a:r>
              <a:rPr lang="ja-JP" altLang="en-US" sz="2900" dirty="0">
                <a:solidFill>
                  <a:srgbClr val="464653"/>
                </a:solidFill>
              </a:rPr>
              <a:t>２ 災害発生状況から見る広域化の必要性②</a:t>
            </a:r>
            <a:endParaRPr lang="ja-JP" altLang="en-US" sz="2900" dirty="0"/>
          </a:p>
        </p:txBody>
      </p:sp>
      <p:sp>
        <p:nvSpPr>
          <p:cNvPr id="4" name="テキスト ボックス 3"/>
          <p:cNvSpPr txBox="1"/>
          <p:nvPr/>
        </p:nvSpPr>
        <p:spPr>
          <a:xfrm>
            <a:off x="7257256" y="260649"/>
            <a:ext cx="1944216" cy="276999"/>
          </a:xfrm>
          <a:prstGeom prst="rect">
            <a:avLst/>
          </a:prstGeom>
          <a:noFill/>
        </p:spPr>
        <p:txBody>
          <a:bodyPr wrap="square" rtlCol="0">
            <a:spAutoFit/>
          </a:bodyPr>
          <a:lstStyle/>
          <a:p>
            <a:r>
              <a:rPr lang="ja-JP" altLang="en-US" sz="1200" dirty="0">
                <a:solidFill>
                  <a:schemeClr val="bg1">
                    <a:lumMod val="50000"/>
                  </a:schemeClr>
                </a:solidFill>
              </a:rPr>
              <a:t>消防広域化推進勉強会</a:t>
            </a:r>
          </a:p>
        </p:txBody>
      </p:sp>
      <p:sp>
        <p:nvSpPr>
          <p:cNvPr id="5" name="コンテンツ プレースホルダー 2">
            <a:extLst>
              <a:ext uri="{FF2B5EF4-FFF2-40B4-BE49-F238E27FC236}">
                <a16:creationId xmlns:a16="http://schemas.microsoft.com/office/drawing/2014/main" id="{4D62E382-D523-452A-BF43-018B13A02449}"/>
              </a:ext>
            </a:extLst>
          </p:cNvPr>
          <p:cNvSpPr txBox="1">
            <a:spLocks/>
          </p:cNvSpPr>
          <p:nvPr/>
        </p:nvSpPr>
        <p:spPr>
          <a:xfrm>
            <a:off x="1150262" y="1340768"/>
            <a:ext cx="8051211" cy="396044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0"/>
              </a:spcBef>
              <a:buClrTx/>
              <a:buSzTx/>
              <a:buNone/>
            </a:pPr>
            <a:endParaRPr lang="en-US" altLang="ja-JP" sz="2400" dirty="0">
              <a:solidFill>
                <a:prstClr val="black"/>
              </a:solidFill>
            </a:endParaRPr>
          </a:p>
          <a:p>
            <a:pPr marL="0" indent="0">
              <a:spcBef>
                <a:spcPts val="0"/>
              </a:spcBef>
              <a:buClrTx/>
              <a:buSzTx/>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p:txBody>
      </p:sp>
      <p:sp>
        <p:nvSpPr>
          <p:cNvPr id="6" name="コンテンツ プレースホルダー 2">
            <a:extLst>
              <a:ext uri="{FF2B5EF4-FFF2-40B4-BE49-F238E27FC236}">
                <a16:creationId xmlns:a16="http://schemas.microsoft.com/office/drawing/2014/main" id="{9332368E-936E-49E4-B9F0-F900B25E1938}"/>
              </a:ext>
            </a:extLst>
          </p:cNvPr>
          <p:cNvSpPr txBox="1">
            <a:spLocks/>
          </p:cNvSpPr>
          <p:nvPr/>
        </p:nvSpPr>
        <p:spPr>
          <a:xfrm>
            <a:off x="286618" y="1113282"/>
            <a:ext cx="9411592" cy="1383504"/>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0"/>
              </a:spcBef>
              <a:buClrTx/>
              <a:buSzTx/>
              <a:buNone/>
            </a:pPr>
            <a:r>
              <a:rPr lang="ja-JP" altLang="en-US" sz="2000" dirty="0">
                <a:solidFill>
                  <a:prstClr val="black"/>
                </a:solidFill>
              </a:rPr>
              <a:t>応援部隊との効果的な連携体制の構築</a:t>
            </a:r>
            <a:endParaRPr lang="en-US" altLang="ja-JP" sz="2000" dirty="0">
              <a:solidFill>
                <a:prstClr val="black"/>
              </a:solidFill>
            </a:endParaRPr>
          </a:p>
          <a:p>
            <a:pPr marL="0" indent="0">
              <a:spcBef>
                <a:spcPts val="0"/>
              </a:spcBef>
              <a:buClrTx/>
              <a:buSzTx/>
              <a:buNone/>
            </a:pPr>
            <a:r>
              <a:rPr lang="ja-JP" altLang="en-US" sz="2000" dirty="0">
                <a:solidFill>
                  <a:prstClr val="black"/>
                </a:solidFill>
              </a:rPr>
              <a:t>　</a:t>
            </a:r>
            <a:r>
              <a:rPr lang="ja-JP" altLang="en-US" sz="1600" dirty="0">
                <a:solidFill>
                  <a:prstClr val="black"/>
                </a:solidFill>
              </a:rPr>
              <a:t>被災した際、現場体制を維持しつつ、消防本部内の指揮本部設置及び市町村・都道府県の対策本部への連絡調整要員の派遣、更には受援に係る拠点等に関して調整する職員を確保するなど、受援体制を確保する必要がある。</a:t>
            </a:r>
            <a:endParaRPr lang="en-US" altLang="ja-JP" sz="1100" dirty="0"/>
          </a:p>
          <a:p>
            <a:pPr marL="0" indent="0">
              <a:buNone/>
            </a:pPr>
            <a:endParaRPr lang="en-US" altLang="ja-JP" sz="1400" dirty="0"/>
          </a:p>
          <a:p>
            <a:pPr marL="0" indent="0">
              <a:buNone/>
            </a:pPr>
            <a:endParaRPr lang="en-US" altLang="ja-JP" sz="1400" dirty="0"/>
          </a:p>
        </p:txBody>
      </p:sp>
      <p:sp>
        <p:nvSpPr>
          <p:cNvPr id="7" name="スライド番号プレースホルダー 6">
            <a:extLst>
              <a:ext uri="{FF2B5EF4-FFF2-40B4-BE49-F238E27FC236}">
                <a16:creationId xmlns:a16="http://schemas.microsoft.com/office/drawing/2014/main" id="{52B2586F-97DF-4C4D-A2C0-7E5E54416247}"/>
              </a:ext>
            </a:extLst>
          </p:cNvPr>
          <p:cNvSpPr>
            <a:spLocks noGrp="1"/>
          </p:cNvSpPr>
          <p:nvPr>
            <p:ph type="sldNum" sz="quarter" idx="12"/>
          </p:nvPr>
        </p:nvSpPr>
        <p:spPr/>
        <p:txBody>
          <a:bodyPr/>
          <a:lstStyle/>
          <a:p>
            <a:fld id="{65DFFDEF-B4B2-4326-B825-390B8F18160E}" type="slidenum">
              <a:rPr kumimoji="1" lang="ja-JP" altLang="en-US" smtClean="0"/>
              <a:t>21</a:t>
            </a:fld>
            <a:endParaRPr kumimoji="1" lang="ja-JP" altLang="en-US"/>
          </a:p>
        </p:txBody>
      </p:sp>
      <p:sp>
        <p:nvSpPr>
          <p:cNvPr id="29" name="角丸四角形 72">
            <a:extLst>
              <a:ext uri="{FF2B5EF4-FFF2-40B4-BE49-F238E27FC236}">
                <a16:creationId xmlns:a16="http://schemas.microsoft.com/office/drawing/2014/main" id="{227F9125-AEA1-4716-9FA0-4716E9A33AF1}"/>
              </a:ext>
            </a:extLst>
          </p:cNvPr>
          <p:cNvSpPr/>
          <p:nvPr/>
        </p:nvSpPr>
        <p:spPr>
          <a:xfrm>
            <a:off x="350482" y="4122994"/>
            <a:ext cx="5094252" cy="1136474"/>
          </a:xfrm>
          <a:prstGeom prst="roundRect">
            <a:avLst>
              <a:gd name="adj" fmla="val 3491"/>
            </a:avLst>
          </a:prstGeom>
          <a:noFill/>
          <a:ln w="190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1" name="角丸四角形 72">
            <a:extLst>
              <a:ext uri="{FF2B5EF4-FFF2-40B4-BE49-F238E27FC236}">
                <a16:creationId xmlns:a16="http://schemas.microsoft.com/office/drawing/2014/main" id="{0A19383A-48BB-4EBB-BD60-785777DEC327}"/>
              </a:ext>
            </a:extLst>
          </p:cNvPr>
          <p:cNvSpPr/>
          <p:nvPr/>
        </p:nvSpPr>
        <p:spPr>
          <a:xfrm>
            <a:off x="318329" y="2700231"/>
            <a:ext cx="5094252" cy="1097937"/>
          </a:xfrm>
          <a:prstGeom prst="roundRect">
            <a:avLst>
              <a:gd name="adj" fmla="val 3491"/>
            </a:avLst>
          </a:prstGeom>
          <a:noFill/>
          <a:ln w="19050" cap="flat" cmpd="sng" algn="ctr">
            <a:solidFill>
              <a:srgbClr val="A5A5A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2" name="角丸四角形 55">
            <a:extLst>
              <a:ext uri="{FF2B5EF4-FFF2-40B4-BE49-F238E27FC236}">
                <a16:creationId xmlns:a16="http://schemas.microsoft.com/office/drawing/2014/main" id="{60544E80-E952-4AF1-95DB-0924D7F2B4CA}"/>
              </a:ext>
            </a:extLst>
          </p:cNvPr>
          <p:cNvSpPr/>
          <p:nvPr/>
        </p:nvSpPr>
        <p:spPr>
          <a:xfrm>
            <a:off x="200915" y="2453838"/>
            <a:ext cx="3067874" cy="253916"/>
          </a:xfrm>
          <a:prstGeom prst="roundRect">
            <a:avLst>
              <a:gd name="adj" fmla="val 13918"/>
            </a:avLst>
          </a:prstGeom>
          <a:solidFill>
            <a:srgbClr val="5B9BD5">
              <a:lumMod val="20000"/>
              <a:lumOff val="80000"/>
            </a:srgbClr>
          </a:solidFill>
          <a:ln>
            <a:noFill/>
          </a:ln>
          <a:effectLst/>
        </p:spPr>
        <p:txBody>
          <a:bodyPr tIns="3600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○○消防本部　職員数　○名</a:t>
            </a:r>
            <a:endParaRPr kumimoji="0" lang="en-US" altLang="ja-JP"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a:extLst>
              <a:ext uri="{FF2B5EF4-FFF2-40B4-BE49-F238E27FC236}">
                <a16:creationId xmlns:a16="http://schemas.microsoft.com/office/drawing/2014/main" id="{89A3F63A-6BF3-49AB-91AB-E0A843C0910B}"/>
              </a:ext>
            </a:extLst>
          </p:cNvPr>
          <p:cNvSpPr txBox="1"/>
          <p:nvPr/>
        </p:nvSpPr>
        <p:spPr>
          <a:xfrm>
            <a:off x="258591" y="2665882"/>
            <a:ext cx="2366676" cy="954107"/>
          </a:xfrm>
          <a:prstGeom prst="rect">
            <a:avLst/>
          </a:prstGeom>
          <a:noFill/>
          <a:ln>
            <a:noFill/>
          </a:ln>
        </p:spPr>
        <p:txBody>
          <a:bodyPr wrap="square" rtlCol="0" anchor="b">
            <a:spAutoFit/>
          </a:bodyPr>
          <a:lstStyle/>
          <a:p>
            <a:pPr defTabSz="457200"/>
            <a:r>
              <a:rPr kumimoji="0" lang="en-US" altLang="ja-JP" sz="14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kumimoji="0" lang="ja-JP" altLang="en-US" sz="14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平時</a:t>
            </a:r>
            <a:r>
              <a:rPr kumimoji="0" lang="en-US" altLang="ja-JP" sz="14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p>
          <a:p>
            <a:pPr defTabSz="457200"/>
            <a:r>
              <a:rPr kumimoji="0" lang="ja-JP" altLang="en-US"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・日勤　○名</a:t>
            </a:r>
            <a:endParaRPr kumimoji="0" lang="en-US" altLang="ja-JP"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defTabSz="457200"/>
            <a:r>
              <a:rPr kumimoji="0" lang="ja-JP" altLang="en-US"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kumimoji="0" lang="ja-JP" altLang="en-US" sz="1400" u="sng"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当務　○名</a:t>
            </a:r>
            <a:endParaRPr kumimoji="0" lang="en-US" altLang="ja-JP" sz="1400" u="sng"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defTabSz="457200"/>
            <a:r>
              <a:rPr kumimoji="0" lang="ja-JP" altLang="en-US"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（非番・公休○名）</a:t>
            </a:r>
          </a:p>
        </p:txBody>
      </p:sp>
      <p:sp>
        <p:nvSpPr>
          <p:cNvPr id="34" name="テキスト ボックス 33">
            <a:extLst>
              <a:ext uri="{FF2B5EF4-FFF2-40B4-BE49-F238E27FC236}">
                <a16:creationId xmlns:a16="http://schemas.microsoft.com/office/drawing/2014/main" id="{4B064D96-3570-4117-95A9-A0EE345A707E}"/>
              </a:ext>
            </a:extLst>
          </p:cNvPr>
          <p:cNvSpPr txBox="1"/>
          <p:nvPr/>
        </p:nvSpPr>
        <p:spPr>
          <a:xfrm>
            <a:off x="2476265" y="2657195"/>
            <a:ext cx="3041396" cy="1169551"/>
          </a:xfrm>
          <a:prstGeom prst="rect">
            <a:avLst/>
          </a:prstGeom>
          <a:noFill/>
          <a:ln>
            <a:noFill/>
          </a:ln>
        </p:spPr>
        <p:txBody>
          <a:bodyPr wrap="square" rtlCol="0" anchor="t">
            <a:spAutoFit/>
          </a:bodyPr>
          <a:lstStyle/>
          <a:p>
            <a:pPr defTabSz="457200"/>
            <a:r>
              <a:rPr kumimoji="0" lang="en-US" altLang="ja-JP" sz="14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kumimoji="0" lang="ja-JP" altLang="en-US" sz="14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災害対応時</a:t>
            </a:r>
            <a:r>
              <a:rPr kumimoji="0" lang="en-US" altLang="ja-JP" sz="14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p>
          <a:p>
            <a:pPr defTabSz="457200"/>
            <a:r>
              <a:rPr kumimoji="0" lang="ja-JP" altLang="en-US"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・日勤　　　　　○名</a:t>
            </a:r>
            <a:endParaRPr kumimoji="0" lang="en-US" altLang="ja-JP"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defTabSz="457200"/>
            <a:r>
              <a:rPr kumimoji="0" lang="ja-JP" altLang="en-US"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kumimoji="0" lang="ja-JP" altLang="en-US" sz="1400" b="1" u="sng"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当務　　　　○名</a:t>
            </a:r>
            <a:r>
              <a:rPr kumimoji="0" lang="ja-JP" altLang="en-US" sz="1400" b="1" dirty="0">
                <a:solidFill>
                  <a:srgbClr val="0070C0"/>
                </a:solidFill>
                <a:latin typeface="ＭＳ ゴシック" panose="020B0609070205080204" pitchFamily="49" charset="-128"/>
                <a:ea typeface="ＭＳ ゴシック" panose="020B0609070205080204" pitchFamily="49" charset="-128"/>
                <a:cs typeface="メイリオ" panose="020B0604030504040204" pitchFamily="50" charset="-128"/>
              </a:rPr>
              <a:t>（減少）</a:t>
            </a:r>
            <a:endParaRPr kumimoji="0" lang="en-US" altLang="ja-JP" sz="1400" b="1" dirty="0">
              <a:solidFill>
                <a:srgbClr val="0070C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defTabSz="457200"/>
            <a:r>
              <a:rPr kumimoji="0" lang="ja-JP" altLang="en-US"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（非番　　　　○名）</a:t>
            </a:r>
            <a:endParaRPr kumimoji="0" lang="en-US" altLang="ja-JP"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defTabSz="457200"/>
            <a:r>
              <a:rPr kumimoji="0" lang="ja-JP" altLang="en-US"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・指揮本部等　</a:t>
            </a:r>
            <a:r>
              <a:rPr kumimoji="0" lang="en-US" altLang="ja-JP"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20</a:t>
            </a:r>
            <a:r>
              <a:rPr kumimoji="0" lang="ja-JP" altLang="en-US"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名</a:t>
            </a:r>
            <a:endParaRPr kumimoji="0" lang="en-US" altLang="ja-JP"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35" name="右矢印 67">
            <a:extLst>
              <a:ext uri="{FF2B5EF4-FFF2-40B4-BE49-F238E27FC236}">
                <a16:creationId xmlns:a16="http://schemas.microsoft.com/office/drawing/2014/main" id="{3CD8ABBC-9FF6-4B5F-B08A-0599AFC7BDC0}"/>
              </a:ext>
            </a:extLst>
          </p:cNvPr>
          <p:cNvSpPr/>
          <p:nvPr/>
        </p:nvSpPr>
        <p:spPr>
          <a:xfrm>
            <a:off x="2285713" y="2766312"/>
            <a:ext cx="334167" cy="827776"/>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角丸四角形 55">
            <a:extLst>
              <a:ext uri="{FF2B5EF4-FFF2-40B4-BE49-F238E27FC236}">
                <a16:creationId xmlns:a16="http://schemas.microsoft.com/office/drawing/2014/main" id="{A00D5D6E-6AEF-4783-ABEA-4E624F7BF758}"/>
              </a:ext>
            </a:extLst>
          </p:cNvPr>
          <p:cNvSpPr/>
          <p:nvPr/>
        </p:nvSpPr>
        <p:spPr>
          <a:xfrm>
            <a:off x="255002" y="3885210"/>
            <a:ext cx="2951366" cy="265037"/>
          </a:xfrm>
          <a:prstGeom prst="roundRect">
            <a:avLst>
              <a:gd name="adj" fmla="val 13918"/>
            </a:avLst>
          </a:prstGeom>
          <a:solidFill>
            <a:srgbClr val="5B9BD5">
              <a:lumMod val="20000"/>
              <a:lumOff val="80000"/>
            </a:srgbClr>
          </a:solidFill>
          <a:ln>
            <a:noFill/>
          </a:ln>
          <a:effectLst/>
        </p:spPr>
        <p:txBody>
          <a:bodyPr tIns="3600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□□消防本部職員数　□名</a:t>
            </a:r>
            <a:endParaRPr kumimoji="0" lang="en-US" altLang="ja-JP" sz="16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a:extLst>
              <a:ext uri="{FF2B5EF4-FFF2-40B4-BE49-F238E27FC236}">
                <a16:creationId xmlns:a16="http://schemas.microsoft.com/office/drawing/2014/main" id="{9F2EA924-221F-4FAD-B36F-1065D103D092}"/>
              </a:ext>
            </a:extLst>
          </p:cNvPr>
          <p:cNvSpPr txBox="1"/>
          <p:nvPr/>
        </p:nvSpPr>
        <p:spPr>
          <a:xfrm>
            <a:off x="330257" y="4104471"/>
            <a:ext cx="2366676" cy="954107"/>
          </a:xfrm>
          <a:prstGeom prst="rect">
            <a:avLst/>
          </a:prstGeom>
          <a:noFill/>
          <a:ln>
            <a:noFill/>
          </a:ln>
        </p:spPr>
        <p:txBody>
          <a:bodyPr wrap="square" rtlCol="0" anchor="b">
            <a:spAutoFit/>
          </a:bodyPr>
          <a:lstStyle/>
          <a:p>
            <a:pPr defTabSz="457200"/>
            <a:r>
              <a:rPr kumimoji="0" lang="en-US" altLang="ja-JP" sz="14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kumimoji="0" lang="ja-JP" altLang="en-US" sz="14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平時</a:t>
            </a:r>
            <a:r>
              <a:rPr kumimoji="0" lang="en-US" altLang="ja-JP" sz="14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p>
          <a:p>
            <a:pPr defTabSz="457200"/>
            <a:r>
              <a:rPr kumimoji="0" lang="ja-JP" altLang="en-US"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・日勤　□名</a:t>
            </a:r>
            <a:endParaRPr kumimoji="0" lang="en-US" altLang="ja-JP"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defTabSz="457200"/>
            <a:r>
              <a:rPr kumimoji="0" lang="ja-JP" altLang="en-US"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kumimoji="0" lang="ja-JP" altLang="en-US" sz="1400" u="sng"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当務　 □名</a:t>
            </a:r>
            <a:endParaRPr kumimoji="0" lang="en-US" altLang="ja-JP" sz="1400" u="sng"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defTabSz="457200"/>
            <a:r>
              <a:rPr kumimoji="0" lang="ja-JP" altLang="en-US"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（非番・公休□名）</a:t>
            </a:r>
          </a:p>
        </p:txBody>
      </p:sp>
      <p:sp>
        <p:nvSpPr>
          <p:cNvPr id="42" name="テキスト ボックス 41">
            <a:extLst>
              <a:ext uri="{FF2B5EF4-FFF2-40B4-BE49-F238E27FC236}">
                <a16:creationId xmlns:a16="http://schemas.microsoft.com/office/drawing/2014/main" id="{FF198356-BF20-4D93-807C-E0C63CF16957}"/>
              </a:ext>
            </a:extLst>
          </p:cNvPr>
          <p:cNvSpPr txBox="1"/>
          <p:nvPr/>
        </p:nvSpPr>
        <p:spPr>
          <a:xfrm>
            <a:off x="2530454" y="4116051"/>
            <a:ext cx="2955164" cy="1169551"/>
          </a:xfrm>
          <a:prstGeom prst="rect">
            <a:avLst/>
          </a:prstGeom>
          <a:noFill/>
          <a:ln>
            <a:noFill/>
          </a:ln>
        </p:spPr>
        <p:txBody>
          <a:bodyPr wrap="square" rtlCol="0" anchor="t">
            <a:spAutoFit/>
          </a:bodyPr>
          <a:lstStyle/>
          <a:p>
            <a:pPr defTabSz="457200"/>
            <a:r>
              <a:rPr kumimoji="0" lang="en-US" altLang="ja-JP" sz="14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kumimoji="0" lang="ja-JP" altLang="en-US" sz="14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災害対応時</a:t>
            </a:r>
            <a:r>
              <a:rPr kumimoji="0" lang="en-US" altLang="ja-JP" sz="14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p>
          <a:p>
            <a:pPr defTabSz="457200"/>
            <a:r>
              <a:rPr kumimoji="0" lang="ja-JP" altLang="en-US"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・日勤　　　　 □名</a:t>
            </a:r>
            <a:endParaRPr kumimoji="0" lang="en-US" altLang="ja-JP"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defTabSz="457200"/>
            <a:r>
              <a:rPr kumimoji="0" lang="ja-JP" altLang="en-US"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kumimoji="0" lang="ja-JP" altLang="en-US" sz="1400" b="1" u="sng"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当務　　　　</a:t>
            </a:r>
            <a:r>
              <a:rPr kumimoji="0" lang="ja-JP" altLang="en-US" sz="1400" u="sng"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kumimoji="0" lang="ja-JP" altLang="en-US" sz="1400" b="1" u="sng"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名</a:t>
            </a:r>
            <a:r>
              <a:rPr kumimoji="0" lang="ja-JP" altLang="en-US" sz="14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（増加）</a:t>
            </a:r>
            <a:endParaRPr kumimoji="0" lang="en-US" altLang="ja-JP" sz="1400" b="1"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defTabSz="457200"/>
            <a:r>
              <a:rPr kumimoji="0" lang="ja-JP" altLang="en-US"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（非番　　　　 □名）</a:t>
            </a:r>
            <a:endParaRPr kumimoji="0" lang="en-US" altLang="ja-JP"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defTabSz="457200"/>
            <a:r>
              <a:rPr kumimoji="0" lang="ja-JP" altLang="en-US"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・指揮本部等　 </a:t>
            </a:r>
            <a:r>
              <a:rPr kumimoji="0" lang="en-US" altLang="ja-JP"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20</a:t>
            </a:r>
            <a:r>
              <a:rPr kumimoji="0" lang="ja-JP" altLang="en-US"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名</a:t>
            </a:r>
            <a:endParaRPr kumimoji="0" lang="en-US" altLang="ja-JP"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43" name="右矢印 67">
            <a:extLst>
              <a:ext uri="{FF2B5EF4-FFF2-40B4-BE49-F238E27FC236}">
                <a16:creationId xmlns:a16="http://schemas.microsoft.com/office/drawing/2014/main" id="{312BA7C5-4FA6-490A-9D1C-BEECE1FBF139}"/>
              </a:ext>
            </a:extLst>
          </p:cNvPr>
          <p:cNvSpPr/>
          <p:nvPr/>
        </p:nvSpPr>
        <p:spPr>
          <a:xfrm>
            <a:off x="2333807" y="4258012"/>
            <a:ext cx="334167" cy="827776"/>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B42EB679-FC23-4523-A1CB-DC43EE3BAB32}"/>
              </a:ext>
            </a:extLst>
          </p:cNvPr>
          <p:cNvSpPr txBox="1"/>
          <p:nvPr/>
        </p:nvSpPr>
        <p:spPr>
          <a:xfrm>
            <a:off x="286618" y="5556401"/>
            <a:ext cx="9469231" cy="746358"/>
          </a:xfrm>
          <a:prstGeom prst="rect">
            <a:avLst/>
          </a:prstGeom>
          <a:solidFill>
            <a:sysClr val="window" lastClr="FFFFFF"/>
          </a:solidFill>
          <a:ln>
            <a:solidFill>
              <a:sysClr val="windowText" lastClr="000000"/>
            </a:solidFill>
            <a:prstDash val="sysDot"/>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rPr>
              <a:t>※</a:t>
            </a:r>
            <a:r>
              <a:rPr kumimoji="0" lang="ja-JP" altLang="en-US" sz="1100" b="0" i="0" u="none" strike="noStrike" kern="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rPr>
              <a:t>小規模消防本部における災害対策時の事例</a:t>
            </a:r>
            <a:endParaRPr kumimoji="0" lang="ja-JP" altLang="ja-JP" sz="1050" b="0" i="0" u="none" strike="noStrike" kern="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endParaRPr>
          </a:p>
          <a:p>
            <a:pPr marL="163513" marR="0" lvl="0" indent="-163513" defTabSz="457200" eaLnBrk="1" fontAlgn="auto" latinLnBrk="0" hangingPunct="1">
              <a:lnSpc>
                <a:spcPct val="100000"/>
              </a:lnSpc>
              <a:spcBef>
                <a:spcPts val="0"/>
              </a:spcBef>
              <a:spcAft>
                <a:spcPts val="0"/>
              </a:spcAft>
              <a:buClrTx/>
              <a:buSzTx/>
              <a:buFontTx/>
              <a:buNone/>
              <a:tabLst/>
              <a:defRPr/>
            </a:pPr>
            <a:r>
              <a:rPr kumimoji="0" lang="ja-JP" altLang="ja-JP" sz="1050" b="0" i="0" u="none" strike="noStrike" kern="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rPr>
              <a:t>●発災直後、</a:t>
            </a:r>
            <a:r>
              <a:rPr kumimoji="0" lang="ja-JP" altLang="ja-JP" sz="1050" b="0" i="0" u="sng" strike="noStrike" kern="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rPr>
              <a:t>「進出拠点への連絡員の派遣」や「県調整本部への職員派遣」を実施できなかった</a:t>
            </a:r>
            <a:r>
              <a:rPr kumimoji="0" lang="ja-JP" altLang="ja-JP" sz="1050" b="0" i="0" u="none" strike="noStrike" kern="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rPr>
              <a:t>。</a:t>
            </a:r>
          </a:p>
          <a:p>
            <a:pPr marL="155575" marR="0" lvl="0" indent="-155575" defTabSz="457200" eaLnBrk="1" fontAlgn="auto" latinLnBrk="0" hangingPunct="1">
              <a:lnSpc>
                <a:spcPct val="100000"/>
              </a:lnSpc>
              <a:spcBef>
                <a:spcPts val="0"/>
              </a:spcBef>
              <a:spcAft>
                <a:spcPts val="0"/>
              </a:spcAft>
              <a:buClrTx/>
              <a:buSzTx/>
              <a:buFontTx/>
              <a:buNone/>
              <a:tabLst/>
              <a:defRPr/>
            </a:pPr>
            <a:r>
              <a:rPr kumimoji="0" lang="ja-JP" altLang="ja-JP" sz="1050" b="0" i="0" u="none" strike="noStrike" kern="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rPr>
              <a:t>●発災後、全職員を招集し、活動に</a:t>
            </a:r>
            <a:r>
              <a:rPr kumimoji="0" lang="ja-JP" altLang="en-US" sz="1050" b="0" i="0" u="none" strike="noStrike" kern="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rPr>
              <a:t>当</a:t>
            </a:r>
            <a:r>
              <a:rPr kumimoji="0" lang="ja-JP" altLang="ja-JP" sz="1050" b="0" i="0" u="none" strike="noStrike" kern="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rPr>
              <a:t>たったが、</a:t>
            </a:r>
            <a:r>
              <a:rPr kumimoji="0" lang="ja-JP" altLang="ja-JP" sz="1050" b="0" i="0" u="sng" strike="noStrike" kern="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rPr>
              <a:t>人員や車両に限りがあり、崩落の起点部分の調査及び現場全体に安全管理員の配置が困難</a:t>
            </a:r>
            <a:r>
              <a:rPr kumimoji="0" lang="ja-JP" altLang="ja-JP" sz="1050" b="0" i="0" u="none" strike="noStrike" kern="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rPr>
              <a:t>であった。</a:t>
            </a:r>
            <a:endParaRPr kumimoji="0" lang="en-US" altLang="ja-JP" sz="1050" b="0" i="0" u="none" strike="noStrike" kern="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endParaRPr>
          </a:p>
          <a:p>
            <a:pPr marL="146050" marR="0" lvl="0" indent="-146050" defTabSz="457200" eaLnBrk="1" fontAlgn="auto" latinLnBrk="0" hangingPunct="1">
              <a:lnSpc>
                <a:spcPct val="100000"/>
              </a:lnSpc>
              <a:spcBef>
                <a:spcPts val="0"/>
              </a:spcBef>
              <a:spcAft>
                <a:spcPts val="0"/>
              </a:spcAft>
              <a:buClrTx/>
              <a:buSzTx/>
              <a:buFontTx/>
              <a:buNone/>
              <a:tabLst/>
              <a:defRPr/>
            </a:pPr>
            <a:r>
              <a:rPr kumimoji="0" lang="ja-JP" altLang="ja-JP" sz="1050" b="0" i="0" u="none" strike="noStrike" kern="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rPr>
              <a:t>●全職員が参集した前提で受援訓練を行い、役割分担を周知していたが、</a:t>
            </a:r>
            <a:r>
              <a:rPr kumimoji="0" lang="ja-JP" altLang="ja-JP" sz="1050" b="0" i="0" u="sng" strike="noStrike" kern="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rPr>
              <a:t>実際の災害では参集が困難な状況であり、マンパワーが不足</a:t>
            </a:r>
            <a:r>
              <a:rPr kumimoji="0" lang="ja-JP" altLang="ja-JP" sz="1050" b="0" i="0" u="none" strike="noStrike" kern="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rPr>
              <a:t>した。</a:t>
            </a:r>
            <a:endParaRPr kumimoji="0" lang="en-US" altLang="ja-JP" sz="1050" b="0" i="0" u="none" strike="noStrike" kern="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endParaRPr>
          </a:p>
        </p:txBody>
      </p:sp>
      <p:sp>
        <p:nvSpPr>
          <p:cNvPr id="45" name="テキスト ボックス 44">
            <a:extLst>
              <a:ext uri="{FF2B5EF4-FFF2-40B4-BE49-F238E27FC236}">
                <a16:creationId xmlns:a16="http://schemas.microsoft.com/office/drawing/2014/main" id="{DA7B3904-F978-45BF-8B5F-6992A86CA3BC}"/>
              </a:ext>
            </a:extLst>
          </p:cNvPr>
          <p:cNvSpPr txBox="1"/>
          <p:nvPr/>
        </p:nvSpPr>
        <p:spPr>
          <a:xfrm>
            <a:off x="5499245" y="2497945"/>
            <a:ext cx="4256604" cy="3008516"/>
          </a:xfrm>
          <a:prstGeom prst="rect">
            <a:avLst/>
          </a:prstGeom>
          <a:solidFill>
            <a:sysClr val="window" lastClr="FFFFFF"/>
          </a:solidFill>
          <a:ln>
            <a:solidFill>
              <a:sysClr val="windowText" lastClr="000000"/>
            </a:solidFill>
            <a:prstDash val="sysDash"/>
          </a:ln>
        </p:spPr>
        <p:txBody>
          <a:bodyPr wrap="square" rtlCol="0" anchor="t">
            <a:spAutoFit/>
          </a:bodyPr>
          <a:lstStyle/>
          <a:p>
            <a:pPr marL="163513" marR="0" lvl="0" indent="-163513" algn="ctr"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＜試算条件＞</a:t>
            </a:r>
            <a:endParaRPr kumimoji="0" lang="en-US" altLang="ja-JP" sz="12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endParaRPr>
          </a:p>
          <a:p>
            <a:pPr marL="138113" marR="0" lvl="0" indent="-138113" defTabSz="4572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a:t>
            </a:r>
            <a:r>
              <a:rPr kumimoji="0" lang="ja-JP" altLang="en-US" sz="11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平時</a:t>
            </a:r>
            <a:r>
              <a:rPr kumimoji="0" lang="en-US" altLang="ja-JP" sz="11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a:t>
            </a:r>
          </a:p>
          <a:p>
            <a:pPr marL="138113" marR="0" lvl="0" indent="-138113" defTabSz="4572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メイリオ" panose="020B0604030504040204" pitchFamily="50" charset="-128"/>
              </a:rPr>
              <a:t>・職員の</a:t>
            </a:r>
            <a:r>
              <a:rPr kumimoji="0" lang="en-US" altLang="ja-JP"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メイリオ" panose="020B0604030504040204" pitchFamily="50" charset="-128"/>
              </a:rPr>
              <a:t>1/6</a:t>
            </a:r>
            <a:r>
              <a:rPr kumimoji="0" lang="ja-JP" altLang="en-US"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メイリオ" panose="020B0604030504040204" pitchFamily="50" charset="-128"/>
              </a:rPr>
              <a:t>を日勤、</a:t>
            </a:r>
            <a:r>
              <a:rPr kumimoji="0" lang="en-US" altLang="ja-JP"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メイリオ" panose="020B0604030504040204" pitchFamily="50" charset="-128"/>
              </a:rPr>
              <a:t>5/6</a:t>
            </a:r>
            <a:r>
              <a:rPr kumimoji="0" lang="ja-JP" altLang="en-US" sz="1100" b="0" i="0" u="none" strike="noStrike" kern="0" cap="none" spc="0" normalizeH="0" baseline="0" noProof="0" dirty="0" err="1">
                <a:ln>
                  <a:noFill/>
                </a:ln>
                <a:solidFill>
                  <a:prstClr val="black"/>
                </a:solidFill>
                <a:effectLst/>
                <a:uLnTx/>
                <a:uFillTx/>
                <a:latin typeface="ＭＳ 明朝" panose="02020609040205080304" pitchFamily="17" charset="-128"/>
                <a:ea typeface="ＭＳ 明朝" panose="02020609040205080304" pitchFamily="17" charset="-128"/>
                <a:cs typeface="メイリオ" panose="020B0604030504040204" pitchFamily="50" charset="-128"/>
              </a:rPr>
              <a:t>を交</a:t>
            </a:r>
            <a:r>
              <a:rPr kumimoji="0" lang="ja-JP" altLang="en-US"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メイリオ" panose="020B0604030504040204" pitchFamily="50" charset="-128"/>
              </a:rPr>
              <a:t>替制勤務とする。</a:t>
            </a:r>
            <a:endParaRPr kumimoji="0" lang="en-US" altLang="ja-JP"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メイリオ" panose="020B0604030504040204" pitchFamily="50" charset="-128"/>
            </a:endParaRPr>
          </a:p>
          <a:p>
            <a:pPr marL="138113" marR="0" lvl="0" indent="-138113" defTabSz="4572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メイリオ" panose="020B0604030504040204" pitchFamily="50" charset="-128"/>
              </a:rPr>
              <a:t>・交替制勤務員は、交替で当務・非番・公休をとることとし、職員の４割は当務、４割は非番、２割は公休に充てる。</a:t>
            </a:r>
            <a:endParaRPr kumimoji="0" lang="en-US" altLang="ja-JP"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メイリオ" panose="020B0604030504040204" pitchFamily="50" charset="-128"/>
            </a:endParaRPr>
          </a:p>
          <a:p>
            <a:pPr marL="138113" marR="0" lvl="0" indent="-138113" defTabSz="457200" eaLnBrk="1" fontAlgn="auto" latinLnBrk="0" hangingPunct="1">
              <a:lnSpc>
                <a:spcPct val="100000"/>
              </a:lnSpc>
              <a:spcBef>
                <a:spcPts val="600"/>
              </a:spcBef>
              <a:spcAft>
                <a:spcPts val="0"/>
              </a:spcAft>
              <a:buClrTx/>
              <a:buSzTx/>
              <a:buFontTx/>
              <a:buNone/>
              <a:tabLst/>
              <a:defRPr/>
            </a:pPr>
            <a:r>
              <a:rPr kumimoji="0" lang="en-US" altLang="ja-JP" sz="11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a:t>
            </a:r>
            <a:r>
              <a:rPr kumimoji="0" lang="ja-JP" altLang="en-US" sz="11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災害対応時</a:t>
            </a:r>
            <a:r>
              <a:rPr kumimoji="0" lang="en-US" altLang="ja-JP" sz="11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a:t>
            </a:r>
          </a:p>
          <a:p>
            <a:pPr marL="138113" marR="0" lvl="0" indent="-138113" defTabSz="457200" eaLnBrk="1" fontAlgn="auto" latinLnBrk="0" hangingPunct="1">
              <a:lnSpc>
                <a:spcPct val="100000"/>
              </a:lnSpc>
              <a:spcBef>
                <a:spcPts val="0"/>
              </a:spcBef>
              <a:spcAft>
                <a:spcPts val="30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メイリオ" panose="020B0604030504040204" pitchFamily="50" charset="-128"/>
              </a:rPr>
              <a:t>・指揮本部への派遣等災害対応体制の構築、緊急消防援助隊の受入に</a:t>
            </a:r>
            <a:r>
              <a:rPr kumimoji="0" lang="en-US" altLang="ja-JP"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メイリオ" panose="020B0604030504040204" pitchFamily="50" charset="-128"/>
              </a:rPr>
              <a:t>20</a:t>
            </a:r>
            <a:r>
              <a:rPr kumimoji="0" lang="ja-JP" altLang="en-US"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メイリオ" panose="020B0604030504040204" pitchFamily="50" charset="-128"/>
              </a:rPr>
              <a:t>名充てる。（災害対策体制の構築に従事する職員として日勤から６名、緊急消防援助隊対応として交替制勤務から</a:t>
            </a:r>
            <a:r>
              <a:rPr kumimoji="0" lang="en-US" altLang="ja-JP"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メイリオ" panose="020B0604030504040204" pitchFamily="50" charset="-128"/>
              </a:rPr>
              <a:t>14</a:t>
            </a:r>
            <a:r>
              <a:rPr kumimoji="0" lang="ja-JP" altLang="en-US"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メイリオ" panose="020B0604030504040204" pitchFamily="50" charset="-128"/>
              </a:rPr>
              <a:t>名充てる。）</a:t>
            </a:r>
            <a:endParaRPr kumimoji="0" lang="en-US" altLang="ja-JP"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メイリオ" panose="020B0604030504040204" pitchFamily="50" charset="-128"/>
            </a:endParaRPr>
          </a:p>
          <a:p>
            <a:pPr marL="138113" marR="0" lvl="0" indent="-138113" defTabSz="457200" eaLnBrk="1" fontAlgn="auto" latinLnBrk="0" hangingPunct="1">
              <a:lnSpc>
                <a:spcPct val="100000"/>
              </a:lnSpc>
              <a:spcBef>
                <a:spcPts val="0"/>
              </a:spcBef>
              <a:spcAft>
                <a:spcPts val="30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メイリオ" panose="020B0604030504040204" pitchFamily="50" charset="-128"/>
              </a:rPr>
              <a:t>・その他の日勤については、庁舎の保全管理、職員の被災状況の確認、消防資機材の調達や燃料の確保等、災害対応に必要な業務を集中的に実施する。</a:t>
            </a:r>
            <a:endParaRPr kumimoji="0" lang="en-US" altLang="ja-JP"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メイリオ" panose="020B0604030504040204" pitchFamily="50" charset="-128"/>
            </a:endParaRPr>
          </a:p>
          <a:p>
            <a:pPr marL="138113" marR="0" lvl="0" indent="-138113" defTabSz="4572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メイリオ" panose="020B0604030504040204" pitchFamily="50" charset="-128"/>
              </a:rPr>
              <a:t>・交替制勤務職員は、災害対応のため公休日も勤務を前提とする。</a:t>
            </a:r>
            <a:endParaRPr kumimoji="0" lang="en-US" altLang="ja-JP"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メイリオ" panose="020B0604030504040204" pitchFamily="50" charset="-128"/>
            </a:endParaRPr>
          </a:p>
          <a:p>
            <a:pPr marL="138113" marR="0" lvl="0" indent="-138113" defTabSz="457200" eaLnBrk="1" fontAlgn="auto" latinLnBrk="0" hangingPunct="1">
              <a:lnSpc>
                <a:spcPct val="100000"/>
              </a:lnSpc>
              <a:spcBef>
                <a:spcPts val="0"/>
              </a:spcBef>
              <a:spcAft>
                <a:spcPts val="30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メイリオ" panose="020B0604030504040204" pitchFamily="50" charset="-128"/>
              </a:rPr>
              <a:t>　一方で、災害が長期化した場合、職員が交替しながら、災害対応を継続するため、５割を当務、５割を非番に充てる。</a:t>
            </a:r>
          </a:p>
        </p:txBody>
      </p:sp>
      <p:sp>
        <p:nvSpPr>
          <p:cNvPr id="46" name="正方形/長方形 45">
            <a:extLst>
              <a:ext uri="{FF2B5EF4-FFF2-40B4-BE49-F238E27FC236}">
                <a16:creationId xmlns:a16="http://schemas.microsoft.com/office/drawing/2014/main" id="{5242D754-D616-4BAD-AAF1-C6B5022A2A44}"/>
              </a:ext>
            </a:extLst>
          </p:cNvPr>
          <p:cNvSpPr/>
          <p:nvPr/>
        </p:nvSpPr>
        <p:spPr>
          <a:xfrm>
            <a:off x="5782670" y="2766545"/>
            <a:ext cx="3721557" cy="2335785"/>
          </a:xfrm>
          <a:prstGeom prst="rect">
            <a:avLst/>
          </a:prstGeom>
          <a:noFill/>
          <a:ln w="190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014A8F2D-85F6-49D9-9CCC-BE09636F8B1B}"/>
              </a:ext>
            </a:extLst>
          </p:cNvPr>
          <p:cNvSpPr txBox="1"/>
          <p:nvPr/>
        </p:nvSpPr>
        <p:spPr>
          <a:xfrm>
            <a:off x="3206368" y="2183623"/>
            <a:ext cx="3493264" cy="338554"/>
          </a:xfrm>
          <a:prstGeom prst="rect">
            <a:avLst/>
          </a:prstGeom>
          <a:noFill/>
        </p:spPr>
        <p:txBody>
          <a:bodyPr wrap="none" rtlCol="0">
            <a:spAutoFit/>
          </a:bodyPr>
          <a:lstStyle/>
          <a:p>
            <a:pPr defTabSz="457200"/>
            <a:r>
              <a:rPr lang="ja-JP" altLang="en-US" sz="1600" b="1" dirty="0">
                <a:solidFill>
                  <a:prstClr val="black"/>
                </a:solidFill>
                <a:latin typeface="ＭＳ ゴシック" panose="020B0609070205080204" pitchFamily="49" charset="-128"/>
                <a:ea typeface="ＭＳ ゴシック" panose="020B0609070205080204" pitchFamily="49" charset="-128"/>
              </a:rPr>
              <a:t>＜大規模災害時の職員体制の試算＞</a:t>
            </a:r>
          </a:p>
        </p:txBody>
      </p:sp>
      <p:sp>
        <p:nvSpPr>
          <p:cNvPr id="48" name="テキスト ボックス 47">
            <a:extLst>
              <a:ext uri="{FF2B5EF4-FFF2-40B4-BE49-F238E27FC236}">
                <a16:creationId xmlns:a16="http://schemas.microsoft.com/office/drawing/2014/main" id="{F6E41CF9-D02B-474B-A125-B2C0ECA36545}"/>
              </a:ext>
            </a:extLst>
          </p:cNvPr>
          <p:cNvSpPr txBox="1"/>
          <p:nvPr/>
        </p:nvSpPr>
        <p:spPr>
          <a:xfrm>
            <a:off x="23154" y="5303526"/>
            <a:ext cx="5469277" cy="253916"/>
          </a:xfrm>
          <a:prstGeom prst="rect">
            <a:avLst/>
          </a:prstGeom>
          <a:noFill/>
        </p:spPr>
        <p:txBody>
          <a:bodyPr wrap="square" rtlCol="0">
            <a:spAutoFit/>
          </a:bodyPr>
          <a:lstStyle/>
          <a:p>
            <a:pPr marL="92075" indent="-92075" defTabSz="457200"/>
            <a:r>
              <a:rPr kumimoji="0" lang="en-US" altLang="ja-JP"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kumimoji="0"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被災により参集できない職員、育休中や休職中の職員も一定数いることに留意が必要。</a:t>
            </a:r>
            <a:endParaRPr kumimoji="0" lang="en-US" altLang="ja-JP"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Tree>
    <p:extLst>
      <p:ext uri="{BB962C8B-B14F-4D97-AF65-F5344CB8AC3E}">
        <p14:creationId xmlns:p14="http://schemas.microsoft.com/office/powerpoint/2010/main" val="4260430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1000" y="372464"/>
            <a:ext cx="8280000" cy="720000"/>
          </a:xfrm>
        </p:spPr>
        <p:txBody>
          <a:bodyPr>
            <a:noAutofit/>
          </a:bodyPr>
          <a:lstStyle/>
          <a:p>
            <a:r>
              <a:rPr lang="ja-JP" altLang="en-US" sz="2900" dirty="0">
                <a:solidFill>
                  <a:srgbClr val="464653"/>
                </a:solidFill>
              </a:rPr>
              <a:t>５</a:t>
            </a:r>
            <a:r>
              <a:rPr lang="en-US" altLang="ja-JP" sz="2900" dirty="0">
                <a:solidFill>
                  <a:srgbClr val="464653"/>
                </a:solidFill>
              </a:rPr>
              <a:t>-</a:t>
            </a:r>
            <a:r>
              <a:rPr lang="ja-JP" altLang="en-US" sz="2900" dirty="0">
                <a:solidFill>
                  <a:srgbClr val="464653"/>
                </a:solidFill>
              </a:rPr>
              <a:t>３ 災害発生状況から見る広域化の必要性③</a:t>
            </a:r>
            <a:endParaRPr lang="ja-JP" altLang="en-US" sz="2900" dirty="0"/>
          </a:p>
        </p:txBody>
      </p:sp>
      <p:sp>
        <p:nvSpPr>
          <p:cNvPr id="4" name="テキスト ボックス 3"/>
          <p:cNvSpPr txBox="1"/>
          <p:nvPr/>
        </p:nvSpPr>
        <p:spPr>
          <a:xfrm>
            <a:off x="7257256" y="260649"/>
            <a:ext cx="1944216" cy="276999"/>
          </a:xfrm>
          <a:prstGeom prst="rect">
            <a:avLst/>
          </a:prstGeom>
          <a:noFill/>
        </p:spPr>
        <p:txBody>
          <a:bodyPr wrap="square" rtlCol="0">
            <a:spAutoFit/>
          </a:bodyPr>
          <a:lstStyle/>
          <a:p>
            <a:r>
              <a:rPr lang="ja-JP" altLang="en-US" sz="1200" dirty="0">
                <a:solidFill>
                  <a:schemeClr val="bg1">
                    <a:lumMod val="50000"/>
                  </a:schemeClr>
                </a:solidFill>
              </a:rPr>
              <a:t>消防広域化推進勉強会</a:t>
            </a:r>
          </a:p>
        </p:txBody>
      </p:sp>
      <p:sp>
        <p:nvSpPr>
          <p:cNvPr id="5" name="コンテンツ プレースホルダー 2">
            <a:extLst>
              <a:ext uri="{FF2B5EF4-FFF2-40B4-BE49-F238E27FC236}">
                <a16:creationId xmlns:a16="http://schemas.microsoft.com/office/drawing/2014/main" id="{4D62E382-D523-452A-BF43-018B13A02449}"/>
              </a:ext>
            </a:extLst>
          </p:cNvPr>
          <p:cNvSpPr txBox="1">
            <a:spLocks/>
          </p:cNvSpPr>
          <p:nvPr/>
        </p:nvSpPr>
        <p:spPr>
          <a:xfrm>
            <a:off x="1150262" y="1340768"/>
            <a:ext cx="8051211" cy="396044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0"/>
              </a:spcBef>
              <a:buClrTx/>
              <a:buSzTx/>
              <a:buNone/>
            </a:pPr>
            <a:endParaRPr lang="en-US" altLang="ja-JP" sz="2400" dirty="0">
              <a:solidFill>
                <a:prstClr val="black"/>
              </a:solidFill>
            </a:endParaRPr>
          </a:p>
          <a:p>
            <a:pPr marL="0" indent="0">
              <a:spcBef>
                <a:spcPts val="0"/>
              </a:spcBef>
              <a:buClrTx/>
              <a:buSzTx/>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p:txBody>
      </p:sp>
      <p:sp>
        <p:nvSpPr>
          <p:cNvPr id="6" name="コンテンツ プレースホルダー 2">
            <a:extLst>
              <a:ext uri="{FF2B5EF4-FFF2-40B4-BE49-F238E27FC236}">
                <a16:creationId xmlns:a16="http://schemas.microsoft.com/office/drawing/2014/main" id="{9332368E-936E-49E4-B9F0-F900B25E1938}"/>
              </a:ext>
            </a:extLst>
          </p:cNvPr>
          <p:cNvSpPr txBox="1">
            <a:spLocks/>
          </p:cNvSpPr>
          <p:nvPr/>
        </p:nvSpPr>
        <p:spPr>
          <a:xfrm>
            <a:off x="272481" y="1334104"/>
            <a:ext cx="9517056" cy="942769"/>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0"/>
              </a:spcBef>
              <a:buClrTx/>
              <a:buSzTx/>
              <a:buNone/>
            </a:pPr>
            <a:r>
              <a:rPr lang="ja-JP" altLang="en-US" sz="2000" dirty="0">
                <a:solidFill>
                  <a:prstClr val="black"/>
                </a:solidFill>
              </a:rPr>
              <a:t>・新型コロナウイルス感染症感染拡大の経験から、新たな感染症により災害対応に支障をきたす状況に陥ることを防ぐため、一定規模以上の消防職員数を確保する必要がある。</a:t>
            </a:r>
            <a:endParaRPr lang="en-US" altLang="ja-JP" sz="2000" dirty="0">
              <a:solidFill>
                <a:prstClr val="black"/>
              </a:solidFill>
            </a:endParaRPr>
          </a:p>
          <a:p>
            <a:pPr marL="0" indent="0">
              <a:spcBef>
                <a:spcPts val="0"/>
              </a:spcBef>
              <a:buClrTx/>
              <a:buSzTx/>
              <a:buNone/>
            </a:pPr>
            <a:endParaRPr lang="en-US" altLang="ja-JP" sz="1400" dirty="0"/>
          </a:p>
          <a:p>
            <a:pPr marL="0" indent="0">
              <a:buNone/>
            </a:pPr>
            <a:endParaRPr lang="en-US" altLang="ja-JP" sz="1400" dirty="0"/>
          </a:p>
          <a:p>
            <a:pPr marL="0" indent="0">
              <a:buNone/>
            </a:pPr>
            <a:endParaRPr lang="en-US" altLang="ja-JP" sz="1400" dirty="0"/>
          </a:p>
          <a:p>
            <a:pPr marL="0" indent="0">
              <a:buNone/>
            </a:pPr>
            <a:endParaRPr lang="en-US" altLang="ja-JP" sz="1400" dirty="0"/>
          </a:p>
        </p:txBody>
      </p:sp>
      <p:sp>
        <p:nvSpPr>
          <p:cNvPr id="7" name="スライド番号プレースホルダー 6">
            <a:extLst>
              <a:ext uri="{FF2B5EF4-FFF2-40B4-BE49-F238E27FC236}">
                <a16:creationId xmlns:a16="http://schemas.microsoft.com/office/drawing/2014/main" id="{117E3463-8156-4688-9D6F-012BD1088398}"/>
              </a:ext>
            </a:extLst>
          </p:cNvPr>
          <p:cNvSpPr>
            <a:spLocks noGrp="1"/>
          </p:cNvSpPr>
          <p:nvPr>
            <p:ph type="sldNum" sz="quarter" idx="12"/>
          </p:nvPr>
        </p:nvSpPr>
        <p:spPr/>
        <p:txBody>
          <a:bodyPr/>
          <a:lstStyle/>
          <a:p>
            <a:fld id="{65DFFDEF-B4B2-4326-B825-390B8F18160E}" type="slidenum">
              <a:rPr kumimoji="1" lang="ja-JP" altLang="en-US" smtClean="0"/>
              <a:t>22</a:t>
            </a:fld>
            <a:endParaRPr kumimoji="1" lang="ja-JP" altLang="en-US"/>
          </a:p>
        </p:txBody>
      </p:sp>
      <p:graphicFrame>
        <p:nvGraphicFramePr>
          <p:cNvPr id="13" name="表 12">
            <a:extLst>
              <a:ext uri="{FF2B5EF4-FFF2-40B4-BE49-F238E27FC236}">
                <a16:creationId xmlns:a16="http://schemas.microsoft.com/office/drawing/2014/main" id="{4C6AD8A9-A51E-43DC-807D-AB23BB3ECE2B}"/>
              </a:ext>
            </a:extLst>
          </p:cNvPr>
          <p:cNvGraphicFramePr>
            <a:graphicFrameLocks noGrp="1"/>
          </p:cNvGraphicFramePr>
          <p:nvPr>
            <p:extLst>
              <p:ext uri="{D42A27DB-BD31-4B8C-83A1-F6EECF244321}">
                <p14:modId xmlns:p14="http://schemas.microsoft.com/office/powerpoint/2010/main" val="1149722432"/>
              </p:ext>
            </p:extLst>
          </p:nvPr>
        </p:nvGraphicFramePr>
        <p:xfrm>
          <a:off x="272481" y="4857813"/>
          <a:ext cx="9505056" cy="1453987"/>
        </p:xfrm>
        <a:graphic>
          <a:graphicData uri="http://schemas.openxmlformats.org/drawingml/2006/table">
            <a:tbl>
              <a:tblPr/>
              <a:tblGrid>
                <a:gridCol w="1268110">
                  <a:extLst>
                    <a:ext uri="{9D8B030D-6E8A-4147-A177-3AD203B41FA5}">
                      <a16:colId xmlns:a16="http://schemas.microsoft.com/office/drawing/2014/main" val="850495822"/>
                    </a:ext>
                  </a:extLst>
                </a:gridCol>
                <a:gridCol w="3057236">
                  <a:extLst>
                    <a:ext uri="{9D8B030D-6E8A-4147-A177-3AD203B41FA5}">
                      <a16:colId xmlns:a16="http://schemas.microsoft.com/office/drawing/2014/main" val="2041805290"/>
                    </a:ext>
                  </a:extLst>
                </a:gridCol>
                <a:gridCol w="5179710">
                  <a:extLst>
                    <a:ext uri="{9D8B030D-6E8A-4147-A177-3AD203B41FA5}">
                      <a16:colId xmlns:a16="http://schemas.microsoft.com/office/drawing/2014/main" val="3818155202"/>
                    </a:ext>
                  </a:extLst>
                </a:gridCol>
              </a:tblGrid>
              <a:tr h="187372">
                <a:tc gridSpan="3">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rPr>
                        <a:t>【</a:t>
                      </a:r>
                      <a:r>
                        <a:rPr lang="ja-JP" altLang="en-US" sz="1100" b="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rPr>
                        <a:t>参考</a:t>
                      </a:r>
                      <a:r>
                        <a:rPr lang="en-US" altLang="ja-JP" sz="1100" b="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rPr>
                        <a:t>】</a:t>
                      </a:r>
                      <a:r>
                        <a:rPr lang="ja-JP" altLang="en-US" sz="1100" b="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rPr>
                        <a:t>新型コロナウイルス感染症により多数の感染者が出たものの消防体制が維持できた消防本部の例</a:t>
                      </a:r>
                      <a:endParaRPr lang="en-US" altLang="ja-JP" sz="1100" b="0" dirty="0">
                        <a:solidFill>
                          <a:schemeClr val="tx1"/>
                        </a:solidFill>
                        <a:latin typeface="ＭＳ 明朝" panose="02020609040205080304" pitchFamily="17" charset="-128"/>
                        <a:ea typeface="ＭＳ 明朝" panose="02020609040205080304" pitchFamily="17" charset="-128"/>
                        <a:cs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200" b="1" dirty="0">
                        <a:solidFill>
                          <a:schemeClr val="tx1"/>
                        </a:solidFill>
                        <a:latin typeface="游ゴシック" panose="020B0400000000000000" pitchFamily="50" charset="-128"/>
                        <a:cs typeface="メイリオ" panose="020B0604030504040204" pitchFamily="50" charset="-128"/>
                      </a:endParaRPr>
                    </a:p>
                  </a:txBody>
                  <a:tcPr marL="0" marR="0" marT="0" marB="0" anchor="ctr">
                    <a:solidFill>
                      <a:schemeClr val="accent5">
                        <a:lumMod val="40000"/>
                        <a:lumOff val="60000"/>
                      </a:schemeClr>
                    </a:solidFill>
                  </a:tcPr>
                </a:tc>
                <a:tc hMerge="1">
                  <a:txBody>
                    <a:bodyPr/>
                    <a:lstStyle/>
                    <a:p>
                      <a:pPr algn="l" fontAlgn="ct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188969947"/>
                  </a:ext>
                </a:extLst>
              </a:tr>
              <a:tr h="248421">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消防本部</a:t>
                      </a:r>
                    </a:p>
                  </a:txBody>
                  <a:tcPr marL="0" marR="0" marT="0" marB="0" anchor="ctr">
                    <a:lnL w="635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具体的内容（クラスターの状況等）</a:t>
                      </a:r>
                    </a:p>
                  </a:txBody>
                  <a:tcPr marL="0" marR="0" marT="0" marB="0" anchor="ctr">
                    <a:lnL w="12700" cmpd="sng">
                      <a:solidFill>
                        <a:sysClr val="window" lastClr="FFFFFF"/>
                      </a:solidFill>
                    </a:lnL>
                    <a:lnR w="12700" cmpd="sng">
                      <a:solidFill>
                        <a:sysClr val="window" lastClr="FFFFFF"/>
                      </a:solidFill>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対処方法</a:t>
                      </a:r>
                    </a:p>
                  </a:txBody>
                  <a:tcPr marL="0" marR="0" marT="0" marB="0" anchor="ctr">
                    <a:lnL w="12700" cmpd="sng">
                      <a:solidFill>
                        <a:sysClr val="window" lastClr="FFFFFF"/>
                      </a:solidFill>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60000"/>
                        <a:lumOff val="40000"/>
                      </a:srgbClr>
                    </a:solidFill>
                  </a:tcPr>
                </a:tc>
                <a:extLst>
                  <a:ext uri="{0D108BD9-81ED-4DB2-BD59-A6C34878D82A}">
                    <a16:rowId xmlns:a16="http://schemas.microsoft.com/office/drawing/2014/main" val="1127389714"/>
                  </a:ext>
                </a:extLst>
              </a:tr>
              <a:tr h="503470">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72000"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○本部（○名）</a:t>
                      </a:r>
                    </a:p>
                  </a:txBody>
                  <a:tcPr marL="0" marR="0" marT="0" marB="0" anchor="ctr">
                    <a:lnL w="635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72000"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感染：○名</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marL="72000"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濃厚接触者：○名　（</a:t>
                      </a:r>
                      <a:r>
                        <a:rPr lang="ja-JP" altLang="en-US" sz="1000" b="1" i="0" u="none" strike="noStrike" dirty="0">
                          <a:solidFill>
                            <a:srgbClr val="000000"/>
                          </a:solidFill>
                          <a:effectLst/>
                          <a:latin typeface="ＭＳ 明朝" panose="02020609040205080304" pitchFamily="17" charset="-128"/>
                          <a:ea typeface="ＭＳ 明朝" panose="02020609040205080304" pitchFamily="17" charset="-128"/>
                        </a:rPr>
                        <a:t>計○名</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12700" cmpd="sng">
                      <a:solidFill>
                        <a:sysClr val="window" lastClr="FFFFFF"/>
                      </a:solidFill>
                    </a:lnL>
                    <a:lnR w="12700" cmpd="sng">
                      <a:solidFill>
                        <a:sysClr val="window" lastClr="FFFFFF"/>
                      </a:solidFill>
                    </a:lnR>
                    <a:lnT w="6350" cap="flat" cmpd="sng" algn="ctr">
                      <a:solidFill>
                        <a:sysClr val="window" lastClr="FFFFFF"/>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r>
                        <a:rPr kumimoji="1" lang="ja-JP" altLang="ja-JP" sz="1000" kern="1200" dirty="0">
                          <a:solidFill>
                            <a:schemeClr val="dk1"/>
                          </a:solidFill>
                          <a:effectLst/>
                          <a:latin typeface="ＭＳ 明朝" panose="02020609040205080304" pitchFamily="17" charset="-128"/>
                          <a:ea typeface="ＭＳ 明朝" panose="02020609040205080304" pitchFamily="17" charset="-128"/>
                          <a:cs typeface="+mn-cs"/>
                        </a:rPr>
                        <a:t>・各署日勤者を出動隊員へ加える。</a:t>
                      </a:r>
                    </a:p>
                    <a:p>
                      <a:r>
                        <a:rPr kumimoji="1" lang="ja-JP" altLang="ja-JP" sz="1000" kern="1200" dirty="0">
                          <a:solidFill>
                            <a:schemeClr val="dk1"/>
                          </a:solidFill>
                          <a:effectLst/>
                          <a:latin typeface="ＭＳ 明朝" panose="02020609040205080304" pitchFamily="17" charset="-128"/>
                          <a:ea typeface="ＭＳ 明朝" panose="02020609040205080304" pitchFamily="17" charset="-128"/>
                          <a:cs typeface="+mn-cs"/>
                        </a:rPr>
                        <a:t>・指揮隊</a:t>
                      </a:r>
                      <a:r>
                        <a:rPr kumimoji="1" lang="ja-JP" altLang="en-US" sz="1000" kern="1200" dirty="0">
                          <a:solidFill>
                            <a:schemeClr val="dk1"/>
                          </a:solidFill>
                          <a:effectLst/>
                          <a:latin typeface="ＭＳ 明朝" panose="02020609040205080304" pitchFamily="17" charset="-128"/>
                          <a:ea typeface="ＭＳ 明朝" panose="02020609040205080304" pitchFamily="17" charset="-128"/>
                          <a:cs typeface="+mn-cs"/>
                        </a:rPr>
                        <a:t>３隊のうち１隊</a:t>
                      </a:r>
                      <a:r>
                        <a:rPr kumimoji="1" lang="ja-JP" altLang="ja-JP" sz="1000" kern="1200" dirty="0">
                          <a:solidFill>
                            <a:schemeClr val="dk1"/>
                          </a:solidFill>
                          <a:effectLst/>
                          <a:latin typeface="ＭＳ 明朝" panose="02020609040205080304" pitchFamily="17" charset="-128"/>
                          <a:ea typeface="ＭＳ 明朝" panose="02020609040205080304" pitchFamily="17" charset="-128"/>
                          <a:cs typeface="+mn-cs"/>
                        </a:rPr>
                        <a:t>の運用を休止し、消防隊、救急隊へ人員配置</a:t>
                      </a:r>
                      <a:r>
                        <a:rPr kumimoji="1" lang="ja-JP" altLang="en-US" sz="1000" kern="1200" dirty="0">
                          <a:solidFill>
                            <a:schemeClr val="dk1"/>
                          </a:solidFill>
                          <a:effectLst/>
                          <a:latin typeface="ＭＳ 明朝" panose="02020609040205080304" pitchFamily="17" charset="-128"/>
                          <a:ea typeface="ＭＳ 明朝" panose="02020609040205080304" pitchFamily="17" charset="-128"/>
                          <a:cs typeface="+mn-cs"/>
                        </a:rPr>
                        <a:t>　等</a:t>
                      </a:r>
                      <a:endParaRPr kumimoji="1" lang="ja-JP" altLang="ja-JP" sz="1000" kern="1200" dirty="0">
                        <a:solidFill>
                          <a:schemeClr val="dk1"/>
                        </a:solidFill>
                        <a:effectLst/>
                        <a:latin typeface="ＭＳ 明朝" panose="02020609040205080304" pitchFamily="17" charset="-128"/>
                        <a:ea typeface="ＭＳ 明朝" panose="02020609040205080304" pitchFamily="17" charset="-128"/>
                        <a:cs typeface="+mn-cs"/>
                      </a:endParaRPr>
                    </a:p>
                  </a:txBody>
                  <a:tcPr marL="0" marR="0" marT="0" marB="0" anchor="ctr">
                    <a:lnL w="12700" cmpd="sng">
                      <a:solidFill>
                        <a:sysClr val="window" lastClr="FFFFFF"/>
                      </a:solidFill>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31589944"/>
                  </a:ext>
                </a:extLst>
              </a:tr>
              <a:tr h="514724">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72000" algn="l"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○本部（○名）</a:t>
                      </a:r>
                    </a:p>
                  </a:txBody>
                  <a:tcPr marL="0" marR="0" marT="0" marB="0" anchor="ctr">
                    <a:lnL w="6350" cap="flat" cmpd="sng" algn="ctr">
                      <a:solidFill>
                        <a:sysClr val="window" lastClr="FFFFFF"/>
                      </a:solidFill>
                      <a:prstDash val="solid"/>
                      <a:round/>
                      <a:headEnd type="none" w="med" len="med"/>
                      <a:tailEnd type="none" w="med" len="med"/>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72000" algn="l" fontAlgn="ctr"/>
                      <a:r>
                        <a:rPr kumimoji="1" lang="ja-JP" altLang="en-US" sz="1000" kern="1200" dirty="0">
                          <a:solidFill>
                            <a:schemeClr val="dk1"/>
                          </a:solidFill>
                          <a:effectLst/>
                          <a:latin typeface="ＭＳ 明朝" panose="02020609040205080304" pitchFamily="17" charset="-128"/>
                          <a:ea typeface="ＭＳ 明朝" panose="02020609040205080304" pitchFamily="17" charset="-128"/>
                          <a:cs typeface="+mn-cs"/>
                        </a:rPr>
                        <a:t>感染：○名</a:t>
                      </a:r>
                      <a:endParaRPr kumimoji="1" lang="en-US" altLang="ja-JP" sz="1000" kern="1200" dirty="0">
                        <a:solidFill>
                          <a:schemeClr val="dk1"/>
                        </a:solidFill>
                        <a:effectLst/>
                        <a:latin typeface="ＭＳ 明朝" panose="02020609040205080304" pitchFamily="17" charset="-128"/>
                        <a:ea typeface="ＭＳ 明朝" panose="02020609040205080304" pitchFamily="17" charset="-128"/>
                        <a:cs typeface="+mn-cs"/>
                      </a:endParaRPr>
                    </a:p>
                    <a:p>
                      <a:pPr marL="72000" algn="l" fontAlgn="ctr"/>
                      <a:r>
                        <a:rPr kumimoji="1" lang="ja-JP" altLang="en-US" sz="1000" kern="1200" dirty="0">
                          <a:solidFill>
                            <a:schemeClr val="dk1"/>
                          </a:solidFill>
                          <a:effectLst/>
                          <a:latin typeface="ＭＳ 明朝" panose="02020609040205080304" pitchFamily="17" charset="-128"/>
                          <a:ea typeface="ＭＳ 明朝" panose="02020609040205080304" pitchFamily="17" charset="-128"/>
                          <a:cs typeface="+mn-cs"/>
                        </a:rPr>
                        <a:t>濃厚接触者：○名　（</a:t>
                      </a:r>
                      <a:r>
                        <a:rPr kumimoji="1" lang="ja-JP" altLang="en-US" sz="1000" b="1" kern="1200" dirty="0">
                          <a:solidFill>
                            <a:schemeClr val="dk1"/>
                          </a:solidFill>
                          <a:effectLst/>
                          <a:latin typeface="ＭＳ 明朝" panose="02020609040205080304" pitchFamily="17" charset="-128"/>
                          <a:ea typeface="ＭＳ 明朝" panose="02020609040205080304" pitchFamily="17" charset="-128"/>
                          <a:cs typeface="+mn-cs"/>
                        </a:rPr>
                        <a:t>計○名</a:t>
                      </a:r>
                      <a:r>
                        <a:rPr kumimoji="1" lang="ja-JP" altLang="en-US" sz="1000" kern="1200" dirty="0">
                          <a:solidFill>
                            <a:schemeClr val="dk1"/>
                          </a:solidFill>
                          <a:effectLst/>
                          <a:latin typeface="ＭＳ 明朝" panose="02020609040205080304" pitchFamily="17" charset="-128"/>
                          <a:ea typeface="ＭＳ 明朝" panose="02020609040205080304" pitchFamily="17" charset="-128"/>
                          <a:cs typeface="+mn-cs"/>
                        </a:rPr>
                        <a:t>）</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72000" marR="0" lvl="0" indent="0" algn="l" defTabSz="914400" rtl="0" eaLnBrk="1" fontAlgn="ctr" latinLnBrk="0" hangingPunct="1">
                        <a:lnSpc>
                          <a:spcPct val="100000"/>
                        </a:lnSpc>
                        <a:spcBef>
                          <a:spcPts val="0"/>
                        </a:spcBef>
                        <a:spcAft>
                          <a:spcPts val="0"/>
                        </a:spcAft>
                        <a:buClrTx/>
                        <a:buSzTx/>
                        <a:buFontTx/>
                        <a:buNone/>
                        <a:tabLst/>
                        <a:defRPr/>
                      </a:pPr>
                      <a:r>
                        <a:rPr kumimoji="1" lang="ja-JP" altLang="ja-JP" sz="1000" kern="1200" dirty="0">
                          <a:solidFill>
                            <a:schemeClr val="dk1"/>
                          </a:solidFill>
                          <a:effectLst/>
                          <a:latin typeface="ＭＳ 明朝" panose="02020609040205080304" pitchFamily="17" charset="-128"/>
                          <a:ea typeface="ＭＳ 明朝" panose="02020609040205080304" pitchFamily="17" charset="-128"/>
                          <a:cs typeface="+mn-cs"/>
                        </a:rPr>
                        <a:t>出動隊員として、日勤者、公休者、他の消防署から人員を確保</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12700" cmpd="sng">
                      <a:solidFill>
                        <a:sysClr val="window" lastClr="FFFFFF"/>
                      </a:solidFill>
                    </a:lnL>
                    <a:lnR w="6350" cap="flat" cmpd="sng" algn="ctr">
                      <a:solidFill>
                        <a:sysClr val="window" lastClr="FFFFFF"/>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07897307"/>
                  </a:ext>
                </a:extLst>
              </a:tr>
            </a:tbl>
          </a:graphicData>
        </a:graphic>
      </p:graphicFrame>
      <p:graphicFrame>
        <p:nvGraphicFramePr>
          <p:cNvPr id="14" name="表 13">
            <a:extLst>
              <a:ext uri="{FF2B5EF4-FFF2-40B4-BE49-F238E27FC236}">
                <a16:creationId xmlns:a16="http://schemas.microsoft.com/office/drawing/2014/main" id="{C8DA265A-5DA6-4A55-A696-476F2D8C35EE}"/>
              </a:ext>
            </a:extLst>
          </p:cNvPr>
          <p:cNvGraphicFramePr>
            <a:graphicFrameLocks noGrp="1"/>
          </p:cNvGraphicFramePr>
          <p:nvPr>
            <p:extLst>
              <p:ext uri="{D42A27DB-BD31-4B8C-83A1-F6EECF244321}">
                <p14:modId xmlns:p14="http://schemas.microsoft.com/office/powerpoint/2010/main" val="4181384347"/>
              </p:ext>
            </p:extLst>
          </p:nvPr>
        </p:nvGraphicFramePr>
        <p:xfrm>
          <a:off x="261185" y="2283537"/>
          <a:ext cx="9505056" cy="2081567"/>
        </p:xfrm>
        <a:graphic>
          <a:graphicData uri="http://schemas.openxmlformats.org/drawingml/2006/table">
            <a:tbl>
              <a:tblPr/>
              <a:tblGrid>
                <a:gridCol w="1255792">
                  <a:extLst>
                    <a:ext uri="{9D8B030D-6E8A-4147-A177-3AD203B41FA5}">
                      <a16:colId xmlns:a16="http://schemas.microsoft.com/office/drawing/2014/main" val="850495822"/>
                    </a:ext>
                  </a:extLst>
                </a:gridCol>
                <a:gridCol w="3214255">
                  <a:extLst>
                    <a:ext uri="{9D8B030D-6E8A-4147-A177-3AD203B41FA5}">
                      <a16:colId xmlns:a16="http://schemas.microsoft.com/office/drawing/2014/main" val="2041805290"/>
                    </a:ext>
                  </a:extLst>
                </a:gridCol>
                <a:gridCol w="2937163">
                  <a:extLst>
                    <a:ext uri="{9D8B030D-6E8A-4147-A177-3AD203B41FA5}">
                      <a16:colId xmlns:a16="http://schemas.microsoft.com/office/drawing/2014/main" val="1977385007"/>
                    </a:ext>
                  </a:extLst>
                </a:gridCol>
                <a:gridCol w="2097846">
                  <a:extLst>
                    <a:ext uri="{9D8B030D-6E8A-4147-A177-3AD203B41FA5}">
                      <a16:colId xmlns:a16="http://schemas.microsoft.com/office/drawing/2014/main" val="3443626715"/>
                    </a:ext>
                  </a:extLst>
                </a:gridCol>
              </a:tblGrid>
              <a:tr h="303669">
                <a:tc gridSpan="4">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新型コロナウイルス感染症の影響で、人員不足により出動体制が維持できない状況に陥った事例（いずれも特定小規模消防本部）</a:t>
                      </a:r>
                      <a:endParaRPr lang="en-US" altLang="ja-JP" sz="12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200" b="1" dirty="0">
                        <a:solidFill>
                          <a:schemeClr val="tx1"/>
                        </a:solidFill>
                        <a:latin typeface="游ゴシック" panose="020B0400000000000000" pitchFamily="50" charset="-128"/>
                        <a:cs typeface="メイリオ" panose="020B0604030504040204" pitchFamily="50" charset="-128"/>
                      </a:endParaRPr>
                    </a:p>
                  </a:txBody>
                  <a:tcPr marL="0" marR="0" marT="0" marB="0" anchor="ctr">
                    <a:solidFill>
                      <a:schemeClr val="accent5">
                        <a:lumMod val="40000"/>
                        <a:lumOff val="60000"/>
                      </a:schemeClr>
                    </a:solidFill>
                  </a:tcPr>
                </a:tc>
                <a:tc hMerge="1">
                  <a:txBody>
                    <a:bodyPr/>
                    <a:lstStyle/>
                    <a:p>
                      <a:endParaRPr kumimoji="1" lang="ja-JP" altLang="en-US"/>
                    </a:p>
                  </a:txBody>
                  <a:tcPr/>
                </a:tc>
                <a:tc hMerge="1">
                  <a:txBody>
                    <a:bodyPr/>
                    <a:lstStyle/>
                    <a:p>
                      <a:pPr algn="l" fontAlgn="ct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mpd="sng">
                      <a:noFill/>
                    </a:lnL>
                  </a:tcPr>
                </a:tc>
                <a:extLst>
                  <a:ext uri="{0D108BD9-81ED-4DB2-BD59-A6C34878D82A}">
                    <a16:rowId xmlns:a16="http://schemas.microsoft.com/office/drawing/2014/main" val="2188969947"/>
                  </a:ext>
                </a:extLst>
              </a:tr>
              <a:tr h="365194">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algn="ctr" fontAlgn="ctr"/>
                      <a:r>
                        <a:rPr lang="ja-JP" altLang="en-US" sz="1000" b="1" i="0" u="none" strike="noStrike" dirty="0">
                          <a:solidFill>
                            <a:srgbClr val="000000"/>
                          </a:solidFill>
                          <a:effectLst/>
                          <a:latin typeface="ＭＳ ゴシック" panose="020B0609070205080204" pitchFamily="49" charset="-128"/>
                          <a:ea typeface="ＭＳ ゴシック" panose="020B0609070205080204" pitchFamily="49" charset="-128"/>
                        </a:rPr>
                        <a:t>消防本部（職員数）</a:t>
                      </a:r>
                    </a:p>
                  </a:txBody>
                  <a:tcPr marL="0" marR="0" marT="0" marB="0" anchor="ctr">
                    <a:lnL w="635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algn="ctr" fontAlgn="ctr"/>
                      <a:r>
                        <a:rPr lang="ja-JP" altLang="en-US" sz="1000" b="1" i="0" u="none" strike="noStrike" dirty="0">
                          <a:solidFill>
                            <a:srgbClr val="000000"/>
                          </a:solidFill>
                          <a:effectLst/>
                          <a:latin typeface="ＭＳ ゴシック" panose="020B0609070205080204" pitchFamily="49" charset="-128"/>
                          <a:ea typeface="ＭＳ ゴシック" panose="020B0609070205080204" pitchFamily="49" charset="-128"/>
                        </a:rPr>
                        <a:t>具体的内容（クラスターの状況等）</a:t>
                      </a:r>
                    </a:p>
                  </a:txBody>
                  <a:tcPr marL="0" marR="0" marT="0" marB="0" anchor="ctr">
                    <a:lnL w="12700" cmpd="sng">
                      <a:solidFill>
                        <a:sysClr val="window" lastClr="FFFFFF"/>
                      </a:solidFill>
                    </a:lnL>
                    <a:lnR w="12700" cmpd="sng">
                      <a:solidFill>
                        <a:sysClr val="window" lastClr="FFFFFF"/>
                      </a:solidFill>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algn="ctr" fontAlgn="ctr"/>
                      <a:r>
                        <a:rPr lang="ja-JP" altLang="en-US" sz="1000" b="1" i="0" u="none" strike="noStrike" dirty="0">
                          <a:solidFill>
                            <a:srgbClr val="000000"/>
                          </a:solidFill>
                          <a:effectLst/>
                          <a:latin typeface="ＭＳ ゴシック" panose="020B0609070205080204" pitchFamily="49" charset="-128"/>
                          <a:ea typeface="ＭＳ ゴシック" panose="020B0609070205080204" pitchFamily="49" charset="-128"/>
                        </a:rPr>
                        <a:t>影響</a:t>
                      </a:r>
                    </a:p>
                  </a:txBody>
                  <a:tcPr marL="0" marR="0" marT="0" marB="0" anchor="ctr">
                    <a:lnL w="12700" cmpd="sng">
                      <a:solidFill>
                        <a:sysClr val="window" lastClr="FFFFFF"/>
                      </a:solidFill>
                    </a:lnL>
                    <a:lnR w="12700" cmpd="sng">
                      <a:solidFill>
                        <a:sysClr val="window" lastClr="FFFFFF"/>
                      </a:solidFill>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algn="ctr" fontAlgn="ctr"/>
                      <a:r>
                        <a:rPr lang="ja-JP" altLang="en-US" sz="1000" b="1" i="0" u="none" strike="noStrike" dirty="0">
                          <a:solidFill>
                            <a:srgbClr val="000000"/>
                          </a:solidFill>
                          <a:effectLst/>
                          <a:latin typeface="ＭＳ ゴシック" panose="020B0609070205080204" pitchFamily="49" charset="-128"/>
                          <a:ea typeface="ＭＳ ゴシック" panose="020B0609070205080204" pitchFamily="49" charset="-128"/>
                        </a:rPr>
                        <a:t>通常体制に戻るまでの期間</a:t>
                      </a:r>
                    </a:p>
                  </a:txBody>
                  <a:tcPr marL="0" marR="0" marT="0" marB="0" anchor="ctr">
                    <a:lnL w="12700" cmpd="sng">
                      <a:solidFill>
                        <a:sysClr val="window" lastClr="FFFFFF"/>
                      </a:solidFill>
                    </a:lnL>
                    <a:lnR w="6350" cap="flat" cmpd="sng" algn="ctr">
                      <a:solidFill>
                        <a:sysClr val="window" lastClr="FFFFFF"/>
                      </a:solidFill>
                      <a:prstDash val="solid"/>
                      <a:round/>
                      <a:headEnd type="none" w="med" len="med"/>
                      <a:tailEnd type="none" w="med" len="med"/>
                    </a:lnR>
                    <a:lnT w="12700" cmpd="sng">
                      <a:solidFill>
                        <a:sysClr val="window" lastClr="FFFFFF"/>
                      </a:solidFill>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1127389714"/>
                  </a:ext>
                </a:extLst>
              </a:tr>
              <a:tr h="656029">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72000"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○○本部（○名）</a:t>
                      </a:r>
                    </a:p>
                  </a:txBody>
                  <a:tcPr marL="0" marR="0" marT="0" marB="0" anchor="ctr">
                    <a:lnL w="6350" cap="flat" cmpd="sng" algn="ctr">
                      <a:solidFill>
                        <a:sysClr val="window" lastClr="FFFFFF"/>
                      </a:solidFill>
                      <a:prstDash val="solid"/>
                      <a:round/>
                      <a:headEnd type="none" w="med" len="med"/>
                      <a:tailEnd type="none" w="med" len="med"/>
                    </a:lnL>
                    <a:lnR w="12700" cmpd="sng">
                      <a:noFill/>
                    </a:lnR>
                    <a:lnT w="6350" cap="flat" cmpd="sng" algn="ctr">
                      <a:solidFill>
                        <a:sysClr val="window" lastClr="FFFFFF"/>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72000" algn="l" fontAlgn="ctr"/>
                      <a:r>
                        <a:rPr lang="ja-JP" altLang="en-US" sz="1050" b="0" u="none" strike="noStrike" dirty="0">
                          <a:solidFill>
                            <a:schemeClr val="tx1"/>
                          </a:solidFill>
                          <a:effectLst/>
                          <a:latin typeface="ＭＳ ゴシック" panose="020B0609070205080204" pitchFamily="49" charset="-128"/>
                          <a:ea typeface="ＭＳ ゴシック" panose="020B0609070205080204" pitchFamily="49" charset="-128"/>
                        </a:rPr>
                        <a:t>感染：○名</a:t>
                      </a:r>
                      <a:endParaRPr lang="en-US" altLang="ja-JP" sz="1050" b="0" u="none" strike="noStrike" dirty="0">
                        <a:solidFill>
                          <a:schemeClr val="tx1"/>
                        </a:solidFill>
                        <a:effectLst/>
                        <a:latin typeface="ＭＳ ゴシック" panose="020B0609070205080204" pitchFamily="49" charset="-128"/>
                        <a:ea typeface="ＭＳ ゴシック" panose="020B0609070205080204" pitchFamily="49" charset="-128"/>
                      </a:endParaRPr>
                    </a:p>
                    <a:p>
                      <a:pPr marL="72000" algn="l" fontAlgn="ctr"/>
                      <a:r>
                        <a:rPr lang="ja-JP" altLang="en-US" sz="1050" b="0" u="none" strike="noStrike" dirty="0">
                          <a:solidFill>
                            <a:schemeClr val="tx1"/>
                          </a:solidFill>
                          <a:effectLst/>
                          <a:latin typeface="ＭＳ ゴシック" panose="020B0609070205080204" pitchFamily="49" charset="-128"/>
                          <a:ea typeface="ＭＳ ゴシック" panose="020B0609070205080204" pitchFamily="49" charset="-128"/>
                        </a:rPr>
                        <a:t>濃厚接触者：○名　（</a:t>
                      </a:r>
                      <a:r>
                        <a:rPr lang="ja-JP" altLang="en-US" sz="1050" b="1" u="none" strike="noStrike" dirty="0">
                          <a:solidFill>
                            <a:schemeClr val="tx1"/>
                          </a:solidFill>
                          <a:effectLst/>
                          <a:latin typeface="ＭＳ ゴシック" panose="020B0609070205080204" pitchFamily="49" charset="-128"/>
                          <a:ea typeface="ＭＳ ゴシック" panose="020B0609070205080204" pitchFamily="49" charset="-128"/>
                        </a:rPr>
                        <a:t>計○名</a:t>
                      </a:r>
                      <a:r>
                        <a:rPr lang="ja-JP" altLang="en-US" sz="1050" b="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en-US" altLang="ja-JP" sz="1050" b="0" u="none" strike="noStrike" dirty="0">
                        <a:solidFill>
                          <a:schemeClr val="tx1"/>
                        </a:solidFill>
                        <a:effectLst/>
                        <a:latin typeface="ＭＳ ゴシック" panose="020B0609070205080204" pitchFamily="49" charset="-128"/>
                        <a:ea typeface="ＭＳ ゴシック" panose="020B0609070205080204" pitchFamily="49" charset="-128"/>
                      </a:endParaRPr>
                    </a:p>
                    <a:p>
                      <a:pPr marL="223838" indent="-152400" algn="l" fontAlgn="ctr"/>
                      <a:endParaRPr lang="ja-JP"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12700" cmpd="sng">
                      <a:noFill/>
                    </a:lnL>
                    <a:lnR w="12700" cmpd="sng">
                      <a:noFill/>
                    </a:lnR>
                    <a:lnT w="6350" cap="flat" cmpd="sng" algn="ctr">
                      <a:solidFill>
                        <a:sysClr val="window" lastClr="FFFFFF"/>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72000" algn="l" fontAlgn="ctr"/>
                      <a:r>
                        <a:rPr lang="ja-JP" altLang="en-US" sz="1050" u="none" strike="noStrike" dirty="0">
                          <a:effectLst/>
                          <a:latin typeface="ＭＳ ゴシック" panose="020B0609070205080204" pitchFamily="49" charset="-128"/>
                          <a:ea typeface="ＭＳ ゴシック" panose="020B0609070205080204" pitchFamily="49" charset="-128"/>
                        </a:rPr>
                        <a:t>当消防本部の職員は指令業務のみ実施</a:t>
                      </a:r>
                      <a:endParaRPr lang="en-US" altLang="ja-JP" sz="1050" u="none" strike="noStrike" dirty="0">
                        <a:effectLst/>
                        <a:latin typeface="ＭＳ ゴシック" panose="020B0609070205080204" pitchFamily="49" charset="-128"/>
                        <a:ea typeface="ＭＳ ゴシック" panose="020B0609070205080204" pitchFamily="49" charset="-128"/>
                      </a:endParaRPr>
                    </a:p>
                    <a:p>
                      <a:pPr marL="72000" marR="0" lvl="0" indent="0" algn="l" defTabSz="914400" rtl="0" eaLnBrk="1" fontAlgn="ctr" latinLnBrk="0" hangingPunct="1">
                        <a:lnSpc>
                          <a:spcPct val="100000"/>
                        </a:lnSpc>
                        <a:spcBef>
                          <a:spcPts val="0"/>
                        </a:spcBef>
                        <a:spcAft>
                          <a:spcPts val="0"/>
                        </a:spcAft>
                        <a:buClrTx/>
                        <a:buSzTx/>
                        <a:buFontTx/>
                        <a:buNone/>
                        <a:tabLst/>
                        <a:defRPr/>
                      </a:pPr>
                      <a:r>
                        <a:rPr lang="ja-JP" altLang="en-US" sz="1050" b="1" u="none" strike="noStrike" dirty="0">
                          <a:effectLst/>
                          <a:latin typeface="ＭＳ ゴシック" panose="020B0609070205080204" pitchFamily="49" charset="-128"/>
                          <a:ea typeface="ＭＳ ゴシック" panose="020B0609070205080204" pitchFamily="49" charset="-128"/>
                        </a:rPr>
                        <a:t>他の消防本部へ応援を要請</a:t>
                      </a:r>
                      <a:endParaRPr lang="ja-JP" altLang="en-US" sz="105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w="12700" cmpd="sng">
                      <a:noFill/>
                    </a:lnL>
                    <a:lnR w="12700" cmpd="sng">
                      <a:noFill/>
                    </a:lnR>
                    <a:lnT w="6350" cap="flat" cmpd="sng" algn="ctr">
                      <a:solidFill>
                        <a:sysClr val="window" lastClr="FFFFFF"/>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72000" algn="l" fontAlgn="ctr"/>
                      <a:r>
                        <a:rPr lang="ja-JP" altLang="en-US" sz="1050" u="none" strike="noStrike" dirty="0">
                          <a:effectLst/>
                          <a:latin typeface="ＭＳ ゴシック" panose="020B0609070205080204" pitchFamily="49" charset="-128"/>
                          <a:ea typeface="ＭＳ ゴシック" panose="020B0609070205080204" pitchFamily="49" charset="-128"/>
                        </a:rPr>
                        <a:t>約○週間</a:t>
                      </a:r>
                      <a:endParaRPr lang="en-US" altLang="ja-JP" sz="1050" u="none" strike="noStrike" dirty="0">
                        <a:effectLst/>
                        <a:latin typeface="ＭＳ ゴシック" panose="020B0609070205080204" pitchFamily="49" charset="-128"/>
                        <a:ea typeface="ＭＳ ゴシック" panose="020B0609070205080204" pitchFamily="49" charset="-128"/>
                      </a:endParaRPr>
                    </a:p>
                  </a:txBody>
                  <a:tcPr marL="0" marR="0" marT="0" marB="0" anchor="ctr">
                    <a:lnL w="12700" cmpd="sng">
                      <a:noFill/>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31589944"/>
                  </a:ext>
                </a:extLst>
              </a:tr>
              <a:tr h="756675">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72000" algn="l" fontAlgn="ct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○○本部（○名）</a:t>
                      </a:r>
                    </a:p>
                  </a:txBody>
                  <a:tcPr marL="0" marR="0" marT="0" marB="0" anchor="ctr">
                    <a:lnL w="6350" cap="flat" cmpd="sng" algn="ctr">
                      <a:solidFill>
                        <a:sysClr val="window" lastClr="FFFFFF"/>
                      </a:solidFill>
                      <a:prstDash val="solid"/>
                      <a:round/>
                      <a:headEnd type="none" w="med" len="med"/>
                      <a:tailEnd type="none" w="med" len="med"/>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72000" marR="0" lvl="0" indent="0" algn="l" defTabSz="914400" rtl="0" eaLnBrk="1" fontAlgn="ctr" latinLnBrk="0" hangingPunct="1">
                        <a:lnSpc>
                          <a:spcPct val="100000"/>
                        </a:lnSpc>
                        <a:spcBef>
                          <a:spcPts val="0"/>
                        </a:spcBef>
                        <a:spcAft>
                          <a:spcPts val="0"/>
                        </a:spcAft>
                        <a:buClrTx/>
                        <a:buSzTx/>
                        <a:buFontTx/>
                        <a:buNone/>
                        <a:tabLst/>
                        <a:defRPr/>
                      </a:pPr>
                      <a:r>
                        <a:rPr lang="ja-JP" altLang="en-US" sz="1050" b="0" u="none" strike="noStrike" dirty="0">
                          <a:solidFill>
                            <a:schemeClr val="tx1"/>
                          </a:solidFill>
                          <a:effectLst/>
                          <a:latin typeface="ＭＳ ゴシック" panose="020B0609070205080204" pitchFamily="49" charset="-128"/>
                          <a:ea typeface="ＭＳ ゴシック" panose="020B0609070205080204" pitchFamily="49" charset="-128"/>
                        </a:rPr>
                        <a:t>感染・濃厚接触者：○名程度　（</a:t>
                      </a:r>
                      <a:r>
                        <a:rPr lang="ja-JP" altLang="en-US" sz="1050" b="1" u="none" strike="noStrike" dirty="0">
                          <a:solidFill>
                            <a:schemeClr val="tx1"/>
                          </a:solidFill>
                          <a:effectLst/>
                          <a:latin typeface="ＭＳ ゴシック" panose="020B0609070205080204" pitchFamily="49" charset="-128"/>
                          <a:ea typeface="ＭＳ ゴシック" panose="020B0609070205080204" pitchFamily="49" charset="-128"/>
                        </a:rPr>
                        <a:t>計○名程度</a:t>
                      </a:r>
                      <a:r>
                        <a:rPr lang="ja-JP" altLang="en-US" sz="1050" b="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en-US" altLang="ja-JP" sz="1050" b="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0" marB="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72000" marR="0" lvl="0" indent="0" algn="l" defTabSz="914400" rtl="0" eaLnBrk="1" fontAlgn="ctr" latinLnBrk="0" hangingPunct="1">
                        <a:lnSpc>
                          <a:spcPct val="100000"/>
                        </a:lnSpc>
                        <a:spcBef>
                          <a:spcPts val="0"/>
                        </a:spcBef>
                        <a:spcAft>
                          <a:spcPts val="0"/>
                        </a:spcAft>
                        <a:buClrTx/>
                        <a:buSzTx/>
                        <a:buFontTx/>
                        <a:buNone/>
                        <a:tabLst/>
                        <a:defRPr/>
                      </a:pPr>
                      <a:r>
                        <a:rPr lang="ja-JP" altLang="en-US" sz="1050" u="none" strike="noStrike" dirty="0">
                          <a:effectLst/>
                          <a:latin typeface="ＭＳ ゴシック" panose="020B0609070205080204" pitchFamily="49" charset="-128"/>
                          <a:ea typeface="ＭＳ ゴシック" panose="020B0609070205080204" pitchFamily="49" charset="-128"/>
                        </a:rPr>
                        <a:t>当消防本部の職員は指令業務のみ実施</a:t>
                      </a:r>
                      <a:endParaRPr lang="en-US" altLang="ja-JP" sz="1050" u="none" strike="noStrike" dirty="0">
                        <a:effectLst/>
                        <a:latin typeface="ＭＳ ゴシック" panose="020B0609070205080204" pitchFamily="49" charset="-128"/>
                        <a:ea typeface="ＭＳ ゴシック" panose="020B0609070205080204" pitchFamily="49" charset="-128"/>
                      </a:endParaRPr>
                    </a:p>
                    <a:p>
                      <a:pPr marL="72000" marR="0" lvl="0" indent="0" algn="l" defTabSz="914400" rtl="0" eaLnBrk="1" fontAlgn="ctr" latinLnBrk="0" hangingPunct="1">
                        <a:lnSpc>
                          <a:spcPct val="100000"/>
                        </a:lnSpc>
                        <a:spcBef>
                          <a:spcPts val="0"/>
                        </a:spcBef>
                        <a:spcAft>
                          <a:spcPts val="0"/>
                        </a:spcAft>
                        <a:buClrTx/>
                        <a:buSzTx/>
                        <a:buFontTx/>
                        <a:buNone/>
                        <a:tabLst/>
                        <a:defRPr/>
                      </a:pPr>
                      <a:r>
                        <a:rPr lang="ja-JP" altLang="en-US" sz="1050" b="1" u="none" strike="noStrike" dirty="0">
                          <a:effectLst/>
                          <a:latin typeface="ＭＳ ゴシック" panose="020B0609070205080204" pitchFamily="49" charset="-128"/>
                          <a:ea typeface="ＭＳ ゴシック" panose="020B0609070205080204" pitchFamily="49" charset="-128"/>
                        </a:rPr>
                        <a:t>他の消防本部へ応援を要請</a:t>
                      </a:r>
                      <a:endParaRPr lang="ja-JP" altLang="en-US" sz="105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1" kern="1200">
                          <a:solidFill>
                            <a:schemeClr val="dk1"/>
                          </a:solidFill>
                          <a:latin typeface="Calibri" panose="020F0502020204030204"/>
                        </a:defRPr>
                      </a:lvl1pPr>
                      <a:lvl2pPr marL="457200" algn="l" rtl="0" eaLnBrk="1" latinLnBrk="0" hangingPunct="1">
                        <a:defRPr kumimoji="1" kern="1200">
                          <a:solidFill>
                            <a:schemeClr val="dk1"/>
                          </a:solidFill>
                          <a:latin typeface="Calibri" panose="020F0502020204030204"/>
                        </a:defRPr>
                      </a:lvl2pPr>
                      <a:lvl3pPr marL="914400" algn="l" rtl="0" eaLnBrk="1" latinLnBrk="0" hangingPunct="1">
                        <a:defRPr kumimoji="1" kern="1200">
                          <a:solidFill>
                            <a:schemeClr val="dk1"/>
                          </a:solidFill>
                          <a:latin typeface="Calibri" panose="020F0502020204030204"/>
                        </a:defRPr>
                      </a:lvl3pPr>
                      <a:lvl4pPr marL="1371600" algn="l" rtl="0" eaLnBrk="1" latinLnBrk="0" hangingPunct="1">
                        <a:defRPr kumimoji="1" kern="1200">
                          <a:solidFill>
                            <a:schemeClr val="dk1"/>
                          </a:solidFill>
                          <a:latin typeface="Calibri" panose="020F0502020204030204"/>
                        </a:defRPr>
                      </a:lvl4pPr>
                      <a:lvl5pPr marL="1828800" algn="l" rtl="0" eaLnBrk="1" latinLnBrk="0" hangingPunct="1">
                        <a:defRPr kumimoji="1" kern="1200">
                          <a:solidFill>
                            <a:schemeClr val="dk1"/>
                          </a:solidFill>
                          <a:latin typeface="Calibri" panose="020F0502020204030204"/>
                        </a:defRPr>
                      </a:lvl5pPr>
                      <a:lvl6pPr marL="2286000" algn="l" rtl="0" eaLnBrk="1" latinLnBrk="0" hangingPunct="1">
                        <a:defRPr kumimoji="1" kern="1200">
                          <a:solidFill>
                            <a:schemeClr val="dk1"/>
                          </a:solidFill>
                          <a:latin typeface="Calibri" panose="020F0502020204030204"/>
                        </a:defRPr>
                      </a:lvl6pPr>
                      <a:lvl7pPr marL="2743200" algn="l" rtl="0" eaLnBrk="1" latinLnBrk="0" hangingPunct="1">
                        <a:defRPr kumimoji="1" kern="1200">
                          <a:solidFill>
                            <a:schemeClr val="dk1"/>
                          </a:solidFill>
                          <a:latin typeface="Calibri" panose="020F0502020204030204"/>
                        </a:defRPr>
                      </a:lvl7pPr>
                      <a:lvl8pPr marL="3200400" algn="l" rtl="0" eaLnBrk="1" latinLnBrk="0" hangingPunct="1">
                        <a:defRPr kumimoji="1" kern="1200">
                          <a:solidFill>
                            <a:schemeClr val="dk1"/>
                          </a:solidFill>
                          <a:latin typeface="Calibri" panose="020F0502020204030204"/>
                        </a:defRPr>
                      </a:lvl8pPr>
                      <a:lvl9pPr marL="3657600" algn="l" rtl="0" eaLnBrk="1" latinLnBrk="0" hangingPunct="1">
                        <a:defRPr kumimoji="1" kern="1200">
                          <a:solidFill>
                            <a:schemeClr val="dk1"/>
                          </a:solidFill>
                          <a:latin typeface="Calibri" panose="020F0502020204030204"/>
                        </a:defRPr>
                      </a:lvl9pPr>
                    </a:lstStyle>
                    <a:p>
                      <a:pPr marL="72000" algn="l" fontAlgn="ctr"/>
                      <a:r>
                        <a:rPr lang="ja-JP" altLang="en-US" sz="1050" u="none" strike="noStrike" dirty="0">
                          <a:effectLst/>
                          <a:latin typeface="ＭＳ ゴシック" panose="020B0609070205080204" pitchFamily="49" charset="-128"/>
                          <a:ea typeface="ＭＳ ゴシック" panose="020B0609070205080204" pitchFamily="49" charset="-128"/>
                        </a:rPr>
                        <a:t>約○日間</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w="12700" cmpd="sng">
                      <a:solidFill>
                        <a:sysClr val="window" lastClr="FFFFFF"/>
                      </a:solidFill>
                    </a:lnL>
                    <a:lnR w="6350" cap="flat" cmpd="sng" algn="ctr">
                      <a:solidFill>
                        <a:sysClr val="window" lastClr="FFFFFF"/>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07897307"/>
                  </a:ext>
                </a:extLst>
              </a:tr>
            </a:tbl>
          </a:graphicData>
        </a:graphic>
      </p:graphicFrame>
    </p:spTree>
    <p:extLst>
      <p:ext uri="{BB962C8B-B14F-4D97-AF65-F5344CB8AC3E}">
        <p14:creationId xmlns:p14="http://schemas.microsoft.com/office/powerpoint/2010/main" val="2737602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1000" y="372464"/>
            <a:ext cx="8280000" cy="720000"/>
          </a:xfrm>
        </p:spPr>
        <p:txBody>
          <a:bodyPr>
            <a:normAutofit/>
          </a:bodyPr>
          <a:lstStyle/>
          <a:p>
            <a:r>
              <a:rPr lang="ja-JP" altLang="en-US" sz="3600" dirty="0">
                <a:solidFill>
                  <a:srgbClr val="464653"/>
                </a:solidFill>
              </a:rPr>
              <a:t>６ ○○県内の財政状況</a:t>
            </a:r>
            <a:endParaRPr lang="ja-JP" altLang="en-US" sz="3600" dirty="0"/>
          </a:p>
        </p:txBody>
      </p:sp>
      <p:sp>
        <p:nvSpPr>
          <p:cNvPr id="4" name="テキスト ボックス 3"/>
          <p:cNvSpPr txBox="1"/>
          <p:nvPr/>
        </p:nvSpPr>
        <p:spPr>
          <a:xfrm>
            <a:off x="7257256" y="260649"/>
            <a:ext cx="1944216" cy="276999"/>
          </a:xfrm>
          <a:prstGeom prst="rect">
            <a:avLst/>
          </a:prstGeom>
          <a:noFill/>
        </p:spPr>
        <p:txBody>
          <a:bodyPr wrap="square" rtlCol="0">
            <a:spAutoFit/>
          </a:bodyPr>
          <a:lstStyle/>
          <a:p>
            <a:r>
              <a:rPr lang="ja-JP" altLang="en-US" sz="1200" dirty="0">
                <a:solidFill>
                  <a:schemeClr val="bg1">
                    <a:lumMod val="50000"/>
                  </a:schemeClr>
                </a:solidFill>
              </a:rPr>
              <a:t>消防広域化推進勉強会</a:t>
            </a:r>
          </a:p>
        </p:txBody>
      </p:sp>
      <p:sp>
        <p:nvSpPr>
          <p:cNvPr id="5" name="コンテンツ プレースホルダー 2">
            <a:extLst>
              <a:ext uri="{FF2B5EF4-FFF2-40B4-BE49-F238E27FC236}">
                <a16:creationId xmlns:a16="http://schemas.microsoft.com/office/drawing/2014/main" id="{D9B35433-3BA0-4085-A317-99CF46DF5274}"/>
              </a:ext>
            </a:extLst>
          </p:cNvPr>
          <p:cNvSpPr txBox="1">
            <a:spLocks/>
          </p:cNvSpPr>
          <p:nvPr/>
        </p:nvSpPr>
        <p:spPr>
          <a:xfrm>
            <a:off x="1150262" y="1340768"/>
            <a:ext cx="8051211" cy="576064"/>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0"/>
              </a:spcBef>
              <a:buClrTx/>
              <a:buSzTx/>
              <a:buNone/>
            </a:pPr>
            <a:r>
              <a:rPr lang="ja-JP" altLang="en-US" sz="2400" dirty="0">
                <a:solidFill>
                  <a:prstClr val="black"/>
                </a:solidFill>
              </a:rPr>
              <a:t>今後の財政見通し</a:t>
            </a:r>
            <a:endParaRPr lang="en-US" altLang="ja-JP" sz="2400" dirty="0">
              <a:solidFill>
                <a:prstClr val="black"/>
              </a:solidFill>
            </a:endParaRPr>
          </a:p>
          <a:p>
            <a:pPr marL="0" indent="0">
              <a:spcBef>
                <a:spcPts val="0"/>
              </a:spcBef>
              <a:buClrTx/>
              <a:buSzTx/>
              <a:buNone/>
            </a:pPr>
            <a:endParaRPr lang="en-US" altLang="ja-JP" sz="1600" dirty="0"/>
          </a:p>
          <a:p>
            <a:pPr marL="0" indent="0">
              <a:buNone/>
            </a:pPr>
            <a:endParaRPr lang="en-US" altLang="ja-JP" sz="1600" dirty="0"/>
          </a:p>
        </p:txBody>
      </p:sp>
      <p:sp>
        <p:nvSpPr>
          <p:cNvPr id="3" name="正方形/長方形 2">
            <a:extLst>
              <a:ext uri="{FF2B5EF4-FFF2-40B4-BE49-F238E27FC236}">
                <a16:creationId xmlns:a16="http://schemas.microsoft.com/office/drawing/2014/main" id="{D18EC573-CDA7-419D-A0BA-A4A0D86C01DB}"/>
              </a:ext>
            </a:extLst>
          </p:cNvPr>
          <p:cNvSpPr/>
          <p:nvPr/>
        </p:nvSpPr>
        <p:spPr>
          <a:xfrm>
            <a:off x="992560" y="1988840"/>
            <a:ext cx="8028440" cy="42484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（県内の財政見通し等を掲載</a:t>
            </a:r>
            <a:r>
              <a:rPr lang="en-US" altLang="ja-JP" dirty="0">
                <a:solidFill>
                  <a:schemeClr val="tx1"/>
                </a:solidFill>
              </a:rPr>
              <a:t>)</a:t>
            </a:r>
            <a:endParaRPr lang="ja-JP" altLang="en-US" dirty="0">
              <a:solidFill>
                <a:schemeClr val="tx1"/>
              </a:solidFill>
            </a:endParaRPr>
          </a:p>
          <a:p>
            <a:pPr algn="ctr"/>
            <a:endParaRPr lang="ja-JP" altLang="en-US" dirty="0">
              <a:solidFill>
                <a:schemeClr val="tx1"/>
              </a:solidFill>
            </a:endParaRPr>
          </a:p>
        </p:txBody>
      </p:sp>
      <p:sp>
        <p:nvSpPr>
          <p:cNvPr id="6" name="スライド番号プレースホルダー 5">
            <a:extLst>
              <a:ext uri="{FF2B5EF4-FFF2-40B4-BE49-F238E27FC236}">
                <a16:creationId xmlns:a16="http://schemas.microsoft.com/office/drawing/2014/main" id="{39D7AE4C-E15A-4C69-8248-E0B569483801}"/>
              </a:ext>
            </a:extLst>
          </p:cNvPr>
          <p:cNvSpPr>
            <a:spLocks noGrp="1"/>
          </p:cNvSpPr>
          <p:nvPr>
            <p:ph type="sldNum" sz="quarter" idx="12"/>
          </p:nvPr>
        </p:nvSpPr>
        <p:spPr/>
        <p:txBody>
          <a:bodyPr/>
          <a:lstStyle/>
          <a:p>
            <a:fld id="{65DFFDEF-B4B2-4326-B825-390B8F18160E}" type="slidenum">
              <a:rPr kumimoji="1" lang="ja-JP" altLang="en-US" smtClean="0"/>
              <a:t>23</a:t>
            </a:fld>
            <a:endParaRPr kumimoji="1" lang="ja-JP" altLang="en-US"/>
          </a:p>
        </p:txBody>
      </p:sp>
    </p:spTree>
    <p:extLst>
      <p:ext uri="{BB962C8B-B14F-4D97-AF65-F5344CB8AC3E}">
        <p14:creationId xmlns:p14="http://schemas.microsoft.com/office/powerpoint/2010/main" val="1574937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1000" y="372464"/>
            <a:ext cx="8280000" cy="720000"/>
          </a:xfrm>
        </p:spPr>
        <p:txBody>
          <a:bodyPr>
            <a:normAutofit fontScale="90000"/>
          </a:bodyPr>
          <a:lstStyle/>
          <a:p>
            <a:r>
              <a:rPr lang="ja-JP" altLang="en-US" sz="3000" dirty="0">
                <a:solidFill>
                  <a:srgbClr val="464653"/>
                </a:solidFill>
              </a:rPr>
              <a:t>６</a:t>
            </a:r>
            <a:r>
              <a:rPr lang="en-US" altLang="ja-JP" sz="3000" dirty="0">
                <a:solidFill>
                  <a:srgbClr val="464653"/>
                </a:solidFill>
              </a:rPr>
              <a:t>-</a:t>
            </a:r>
            <a:r>
              <a:rPr lang="ja-JP" altLang="en-US" sz="3000" dirty="0">
                <a:solidFill>
                  <a:srgbClr val="464653"/>
                </a:solidFill>
              </a:rPr>
              <a:t>２　財政状況の変遷が消防組織に与える影響</a:t>
            </a:r>
            <a:endParaRPr lang="ja-JP" altLang="en-US" sz="3000" dirty="0"/>
          </a:p>
        </p:txBody>
      </p:sp>
      <p:sp>
        <p:nvSpPr>
          <p:cNvPr id="4" name="テキスト ボックス 3"/>
          <p:cNvSpPr txBox="1"/>
          <p:nvPr/>
        </p:nvSpPr>
        <p:spPr>
          <a:xfrm>
            <a:off x="7257256" y="260649"/>
            <a:ext cx="1944216" cy="276999"/>
          </a:xfrm>
          <a:prstGeom prst="rect">
            <a:avLst/>
          </a:prstGeom>
          <a:noFill/>
        </p:spPr>
        <p:txBody>
          <a:bodyPr wrap="square" rtlCol="0">
            <a:spAutoFit/>
          </a:bodyPr>
          <a:lstStyle/>
          <a:p>
            <a:r>
              <a:rPr lang="ja-JP" altLang="en-US" sz="1200" dirty="0">
                <a:solidFill>
                  <a:schemeClr val="bg1">
                    <a:lumMod val="50000"/>
                  </a:schemeClr>
                </a:solidFill>
              </a:rPr>
              <a:t>消防広域化推進勉強会</a:t>
            </a:r>
          </a:p>
        </p:txBody>
      </p:sp>
      <p:sp>
        <p:nvSpPr>
          <p:cNvPr id="5" name="コンテンツ プレースホルダー 2">
            <a:extLst>
              <a:ext uri="{FF2B5EF4-FFF2-40B4-BE49-F238E27FC236}">
                <a16:creationId xmlns:a16="http://schemas.microsoft.com/office/drawing/2014/main" id="{D9B35433-3BA0-4085-A317-99CF46DF5274}"/>
              </a:ext>
            </a:extLst>
          </p:cNvPr>
          <p:cNvSpPr txBox="1">
            <a:spLocks/>
          </p:cNvSpPr>
          <p:nvPr/>
        </p:nvSpPr>
        <p:spPr>
          <a:xfrm>
            <a:off x="396794" y="1340768"/>
            <a:ext cx="9308734" cy="1584176"/>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spcBef>
                <a:spcPts val="0"/>
              </a:spcBef>
              <a:buClrTx/>
              <a:buSzTx/>
              <a:buNone/>
            </a:pPr>
            <a:r>
              <a:rPr lang="ja-JP" altLang="en-US" sz="2200" dirty="0">
                <a:solidFill>
                  <a:prstClr val="black"/>
                </a:solidFill>
              </a:rPr>
              <a:t>消防費の確保</a:t>
            </a:r>
            <a:endParaRPr lang="en-US" altLang="ja-JP" sz="2200" dirty="0">
              <a:solidFill>
                <a:prstClr val="black"/>
              </a:solidFill>
            </a:endParaRPr>
          </a:p>
          <a:p>
            <a:pPr marL="0" indent="0">
              <a:spcBef>
                <a:spcPts val="0"/>
              </a:spcBef>
              <a:buClrTx/>
              <a:buSzTx/>
              <a:buNone/>
            </a:pPr>
            <a:r>
              <a:rPr lang="ja-JP" altLang="en-US" sz="1400" dirty="0">
                <a:solidFill>
                  <a:prstClr val="black"/>
                </a:solidFill>
              </a:rPr>
              <a:t>　　○○県内消防費は増加傾向にあり、救急需要の増加や大規模化する災害への対応等を踏まえると、今後も消防費の増加が見込まれ、必要な消防職員の人件費等の確保が課題となるおそれがある。</a:t>
            </a:r>
            <a:endParaRPr lang="en-US" altLang="ja-JP" sz="1400" dirty="0">
              <a:solidFill>
                <a:prstClr val="black"/>
              </a:solidFill>
            </a:endParaRPr>
          </a:p>
          <a:p>
            <a:pPr marL="0" indent="0">
              <a:spcBef>
                <a:spcPts val="0"/>
              </a:spcBef>
              <a:buClrTx/>
              <a:buSzTx/>
              <a:buNone/>
            </a:pPr>
            <a:r>
              <a:rPr lang="ja-JP" altLang="en-US" sz="1400" dirty="0">
                <a:solidFill>
                  <a:prstClr val="black"/>
                </a:solidFill>
              </a:rPr>
              <a:t>　　消防の広域化を実現することで、財政規模</a:t>
            </a:r>
            <a:r>
              <a:rPr lang="ja-JP" altLang="en-US" sz="1400">
                <a:solidFill>
                  <a:prstClr val="black"/>
                </a:solidFill>
              </a:rPr>
              <a:t>の拡大につながることに</a:t>
            </a:r>
            <a:r>
              <a:rPr lang="ja-JP" altLang="en-US" sz="1400" dirty="0">
                <a:solidFill>
                  <a:prstClr val="black"/>
                </a:solidFill>
              </a:rPr>
              <a:t>加え、消防費の効率的な執行などによる経費削減効果などにより、財政基盤を維持することが可能となる。</a:t>
            </a: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p:txBody>
      </p:sp>
      <p:sp>
        <p:nvSpPr>
          <p:cNvPr id="3" name="スライド番号プレースホルダー 2">
            <a:extLst>
              <a:ext uri="{FF2B5EF4-FFF2-40B4-BE49-F238E27FC236}">
                <a16:creationId xmlns:a16="http://schemas.microsoft.com/office/drawing/2014/main" id="{9C0E8912-1059-48FA-B770-1F8027D85E4D}"/>
              </a:ext>
            </a:extLst>
          </p:cNvPr>
          <p:cNvSpPr>
            <a:spLocks noGrp="1"/>
          </p:cNvSpPr>
          <p:nvPr>
            <p:ph type="sldNum" sz="quarter" idx="12"/>
          </p:nvPr>
        </p:nvSpPr>
        <p:spPr/>
        <p:txBody>
          <a:bodyPr/>
          <a:lstStyle/>
          <a:p>
            <a:fld id="{65DFFDEF-B4B2-4326-B825-390B8F18160E}" type="slidenum">
              <a:rPr kumimoji="1" lang="ja-JP" altLang="en-US" smtClean="0"/>
              <a:t>24</a:t>
            </a:fld>
            <a:endParaRPr kumimoji="1" lang="ja-JP" altLang="en-US"/>
          </a:p>
        </p:txBody>
      </p:sp>
      <p:graphicFrame>
        <p:nvGraphicFramePr>
          <p:cNvPr id="11" name="グラフ 10">
            <a:extLst>
              <a:ext uri="{FF2B5EF4-FFF2-40B4-BE49-F238E27FC236}">
                <a16:creationId xmlns:a16="http://schemas.microsoft.com/office/drawing/2014/main" id="{64B0BC6C-CB6B-4E67-8500-5E81E9DCF759}"/>
              </a:ext>
            </a:extLst>
          </p:cNvPr>
          <p:cNvGraphicFramePr/>
          <p:nvPr>
            <p:extLst>
              <p:ext uri="{D42A27DB-BD31-4B8C-83A1-F6EECF244321}">
                <p14:modId xmlns:p14="http://schemas.microsoft.com/office/powerpoint/2010/main" val="572814167"/>
              </p:ext>
            </p:extLst>
          </p:nvPr>
        </p:nvGraphicFramePr>
        <p:xfrm>
          <a:off x="165428" y="3100023"/>
          <a:ext cx="9308734" cy="3384377"/>
        </p:xfrm>
        <a:graphic>
          <a:graphicData uri="http://schemas.openxmlformats.org/drawingml/2006/chart">
            <c:chart xmlns:c="http://schemas.openxmlformats.org/drawingml/2006/chart" xmlns:r="http://schemas.openxmlformats.org/officeDocument/2006/relationships" r:id="rId3"/>
          </a:graphicData>
        </a:graphic>
      </p:graphicFrame>
      <p:sp>
        <p:nvSpPr>
          <p:cNvPr id="7" name="吹き出し: 角を丸めた四角形 6">
            <a:extLst>
              <a:ext uri="{FF2B5EF4-FFF2-40B4-BE49-F238E27FC236}">
                <a16:creationId xmlns:a16="http://schemas.microsoft.com/office/drawing/2014/main" id="{67171FE6-F692-439E-A453-92B425B9CFDC}"/>
              </a:ext>
            </a:extLst>
          </p:cNvPr>
          <p:cNvSpPr/>
          <p:nvPr/>
        </p:nvSpPr>
        <p:spPr>
          <a:xfrm>
            <a:off x="7718820" y="5085184"/>
            <a:ext cx="1626668" cy="508997"/>
          </a:xfrm>
          <a:prstGeom prst="wedgeRoundRectCallout">
            <a:avLst>
              <a:gd name="adj1" fmla="val -71519"/>
              <a:gd name="adj2" fmla="val -3771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dirty="0"/>
              <a:t>本表は、消防現勢より青森県の消防費を例示</a:t>
            </a:r>
            <a:endParaRPr kumimoji="1" lang="en-US" altLang="ja-JP" dirty="0"/>
          </a:p>
        </p:txBody>
      </p:sp>
    </p:spTree>
    <p:extLst>
      <p:ext uri="{BB962C8B-B14F-4D97-AF65-F5344CB8AC3E}">
        <p14:creationId xmlns:p14="http://schemas.microsoft.com/office/powerpoint/2010/main" val="502673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1000" y="468000"/>
            <a:ext cx="8280000" cy="720000"/>
          </a:xfrm>
        </p:spPr>
        <p:txBody>
          <a:bodyPr>
            <a:normAutofit/>
          </a:bodyPr>
          <a:lstStyle/>
          <a:p>
            <a:pPr algn="l"/>
            <a:r>
              <a:rPr lang="ja-JP" altLang="en-US" sz="3600" dirty="0"/>
              <a:t>７　都道府県の支援</a:t>
            </a:r>
          </a:p>
        </p:txBody>
      </p:sp>
      <p:sp>
        <p:nvSpPr>
          <p:cNvPr id="4" name="テキスト ボックス 3"/>
          <p:cNvSpPr txBox="1"/>
          <p:nvPr/>
        </p:nvSpPr>
        <p:spPr>
          <a:xfrm>
            <a:off x="7427132" y="260649"/>
            <a:ext cx="1990365" cy="276999"/>
          </a:xfrm>
          <a:prstGeom prst="rect">
            <a:avLst/>
          </a:prstGeom>
          <a:noFill/>
        </p:spPr>
        <p:txBody>
          <a:bodyPr wrap="square" rtlCol="0">
            <a:spAutoFit/>
          </a:bodyPr>
          <a:lstStyle/>
          <a:p>
            <a:r>
              <a:rPr lang="ja-JP" altLang="en-US" sz="1200" dirty="0"/>
              <a:t>消防広域化推進勉強会</a:t>
            </a:r>
          </a:p>
        </p:txBody>
      </p:sp>
      <p:sp>
        <p:nvSpPr>
          <p:cNvPr id="26" name="テキスト ボックス 25"/>
          <p:cNvSpPr txBox="1"/>
          <p:nvPr/>
        </p:nvSpPr>
        <p:spPr>
          <a:xfrm>
            <a:off x="1280389" y="4053254"/>
            <a:ext cx="7600503" cy="461665"/>
          </a:xfrm>
          <a:prstGeom prst="rect">
            <a:avLst/>
          </a:prstGeom>
          <a:noFill/>
        </p:spPr>
        <p:txBody>
          <a:bodyPr wrap="square" rtlCol="0">
            <a:spAutoFit/>
          </a:bodyPr>
          <a:lstStyle/>
          <a:p>
            <a:r>
              <a:rPr lang="ja-JP" altLang="en-US" sz="2400" dirty="0"/>
              <a:t>○　県主催勉強会等の開催</a:t>
            </a:r>
            <a:endParaRPr lang="en-US" altLang="ja-JP" sz="2400" dirty="0"/>
          </a:p>
        </p:txBody>
      </p:sp>
      <p:sp>
        <p:nvSpPr>
          <p:cNvPr id="30" name="テキスト ボックス 29"/>
          <p:cNvSpPr txBox="1"/>
          <p:nvPr/>
        </p:nvSpPr>
        <p:spPr>
          <a:xfrm>
            <a:off x="1280389" y="1484705"/>
            <a:ext cx="7600503" cy="461665"/>
          </a:xfrm>
          <a:prstGeom prst="rect">
            <a:avLst/>
          </a:prstGeom>
          <a:noFill/>
        </p:spPr>
        <p:txBody>
          <a:bodyPr wrap="square" rtlCol="0">
            <a:spAutoFit/>
          </a:bodyPr>
          <a:lstStyle/>
          <a:p>
            <a:r>
              <a:rPr lang="ja-JP" altLang="en-US" sz="2400" dirty="0"/>
              <a:t>○　財政支援</a:t>
            </a:r>
            <a:endParaRPr lang="en-US" altLang="ja-JP" sz="2400" dirty="0"/>
          </a:p>
        </p:txBody>
      </p:sp>
      <p:sp>
        <p:nvSpPr>
          <p:cNvPr id="31" name="コンテンツ プレースホルダー 2"/>
          <p:cNvSpPr txBox="1">
            <a:spLocks/>
          </p:cNvSpPr>
          <p:nvPr/>
        </p:nvSpPr>
        <p:spPr>
          <a:xfrm>
            <a:off x="1502167" y="1973873"/>
            <a:ext cx="5847506" cy="368792"/>
          </a:xfrm>
          <a:prstGeom prst="rect">
            <a:avLst/>
          </a:prstGeom>
        </p:spPr>
        <p:txBody>
          <a:bodyPr vert="horz">
            <a:normAutofit fontScale="92500" lnSpcReduction="20000"/>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2400" dirty="0"/>
              <a:t> </a:t>
            </a:r>
            <a:r>
              <a:rPr lang="ja-JP" altLang="en-US" sz="2200" dirty="0"/>
              <a:t>・ ○○県○○資金</a:t>
            </a:r>
            <a:r>
              <a:rPr lang="ja-JP" altLang="en-US" sz="1700" dirty="0">
                <a:solidFill>
                  <a:schemeClr val="tx2"/>
                </a:solidFill>
              </a:rPr>
              <a:t>（平成○年○月現在）</a:t>
            </a:r>
          </a:p>
        </p:txBody>
      </p:sp>
      <p:sp>
        <p:nvSpPr>
          <p:cNvPr id="32" name="コンテンツ プレースホルダー 2"/>
          <p:cNvSpPr txBox="1">
            <a:spLocks/>
          </p:cNvSpPr>
          <p:nvPr/>
        </p:nvSpPr>
        <p:spPr>
          <a:xfrm>
            <a:off x="1914024" y="2303366"/>
            <a:ext cx="5847506" cy="368792"/>
          </a:xfrm>
          <a:prstGeom prst="rect">
            <a:avLst/>
          </a:prstGeom>
        </p:spPr>
        <p:txBody>
          <a:bodyPr vert="horz">
            <a:normAutofit fontScale="92500" lnSpcReduction="20000"/>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2400" dirty="0"/>
              <a:t> </a:t>
            </a:r>
            <a:r>
              <a:rPr lang="ja-JP" altLang="en-US" sz="1900" dirty="0"/>
              <a:t>広域連携による○○等支援事業</a:t>
            </a:r>
          </a:p>
        </p:txBody>
      </p:sp>
      <p:sp>
        <p:nvSpPr>
          <p:cNvPr id="33" name="コンテンツ プレースホルダー 2"/>
          <p:cNvSpPr txBox="1">
            <a:spLocks/>
          </p:cNvSpPr>
          <p:nvPr/>
        </p:nvSpPr>
        <p:spPr>
          <a:xfrm>
            <a:off x="1578367" y="3060473"/>
            <a:ext cx="6120680" cy="368792"/>
          </a:xfrm>
          <a:prstGeom prst="rect">
            <a:avLst/>
          </a:prstGeom>
        </p:spPr>
        <p:txBody>
          <a:bodyPr vert="horz">
            <a:normAutofit fontScale="85000" lnSpcReduction="10000"/>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2400" dirty="0"/>
              <a:t>・消防広域化検討組織設立・運営支援事業費補助金</a:t>
            </a:r>
            <a:endParaRPr lang="ja-JP" altLang="en-US" sz="2200" dirty="0"/>
          </a:p>
        </p:txBody>
      </p:sp>
      <p:sp>
        <p:nvSpPr>
          <p:cNvPr id="34" name="コンテンツ プレースホルダー 2"/>
          <p:cNvSpPr txBox="1">
            <a:spLocks/>
          </p:cNvSpPr>
          <p:nvPr/>
        </p:nvSpPr>
        <p:spPr>
          <a:xfrm>
            <a:off x="1927888" y="2617021"/>
            <a:ext cx="7212460" cy="368792"/>
          </a:xfrm>
          <a:prstGeom prst="rect">
            <a:avLst/>
          </a:prstGeom>
        </p:spPr>
        <p:txBody>
          <a:bodyPr vert="horz">
            <a:normAutofit fontScale="92500" lnSpcReduction="20000"/>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2400" dirty="0"/>
              <a:t> </a:t>
            </a:r>
            <a:r>
              <a:rPr lang="ja-JP" altLang="en-US" sz="1700" dirty="0">
                <a:solidFill>
                  <a:schemeClr val="tx2"/>
                </a:solidFill>
              </a:rPr>
              <a:t>消防広域化に伴う各種システム改修費用など　</a:t>
            </a:r>
            <a:r>
              <a:rPr lang="ja-JP" altLang="en-US" sz="1600" dirty="0">
                <a:solidFill>
                  <a:schemeClr val="tx2"/>
                </a:solidFill>
              </a:rPr>
              <a:t>（補助率　１／２　　上限</a:t>
            </a:r>
            <a:r>
              <a:rPr lang="en-US" altLang="ja-JP" sz="1600" dirty="0">
                <a:solidFill>
                  <a:schemeClr val="tx2"/>
                </a:solidFill>
              </a:rPr>
              <a:t>○</a:t>
            </a:r>
            <a:r>
              <a:rPr lang="ja-JP" altLang="en-US" sz="1600" dirty="0">
                <a:solidFill>
                  <a:schemeClr val="tx2"/>
                </a:solidFill>
              </a:rPr>
              <a:t>○万円）</a:t>
            </a:r>
          </a:p>
          <a:p>
            <a:pPr marL="0" indent="0">
              <a:buNone/>
            </a:pPr>
            <a:endParaRPr lang="ja-JP" altLang="en-US" sz="1700" dirty="0"/>
          </a:p>
        </p:txBody>
      </p:sp>
      <p:sp>
        <p:nvSpPr>
          <p:cNvPr id="35" name="コンテンツ プレースホルダー 2"/>
          <p:cNvSpPr txBox="1">
            <a:spLocks/>
          </p:cNvSpPr>
          <p:nvPr/>
        </p:nvSpPr>
        <p:spPr>
          <a:xfrm>
            <a:off x="1923549" y="3428920"/>
            <a:ext cx="7632848" cy="368792"/>
          </a:xfrm>
          <a:prstGeom prst="rect">
            <a:avLst/>
          </a:prstGeom>
        </p:spPr>
        <p:txBody>
          <a:bodyPr vert="horz">
            <a:normAutofit fontScale="70000" lnSpcReduction="20000"/>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2400" dirty="0"/>
              <a:t> </a:t>
            </a:r>
            <a:r>
              <a:rPr lang="ja-JP" altLang="en-US" sz="2000" dirty="0">
                <a:solidFill>
                  <a:schemeClr val="tx2"/>
                </a:solidFill>
              </a:rPr>
              <a:t>協議会設立・運営に関する経費（消耗品・備品購入費等）など　（補助率　１／３　　上限○○万円）</a:t>
            </a:r>
          </a:p>
          <a:p>
            <a:pPr marL="0" indent="0">
              <a:buNone/>
            </a:pPr>
            <a:endParaRPr lang="ja-JP" altLang="en-US" sz="1700" dirty="0"/>
          </a:p>
        </p:txBody>
      </p:sp>
      <p:sp>
        <p:nvSpPr>
          <p:cNvPr id="17" name="テキスト ボックス 16">
            <a:extLst>
              <a:ext uri="{FF2B5EF4-FFF2-40B4-BE49-F238E27FC236}">
                <a16:creationId xmlns:a16="http://schemas.microsoft.com/office/drawing/2014/main" id="{C79FFE48-A148-48FE-8703-0FD8B2867061}"/>
              </a:ext>
            </a:extLst>
          </p:cNvPr>
          <p:cNvSpPr txBox="1"/>
          <p:nvPr/>
        </p:nvSpPr>
        <p:spPr>
          <a:xfrm>
            <a:off x="1280389" y="4965012"/>
            <a:ext cx="7600503" cy="461665"/>
          </a:xfrm>
          <a:prstGeom prst="rect">
            <a:avLst/>
          </a:prstGeom>
          <a:noFill/>
        </p:spPr>
        <p:txBody>
          <a:bodyPr wrap="square" rtlCol="0">
            <a:spAutoFit/>
          </a:bodyPr>
          <a:lstStyle/>
          <a:p>
            <a:r>
              <a:rPr lang="ja-JP" altLang="en-US" sz="2400" dirty="0"/>
              <a:t>○　～～～に関する相談　</a:t>
            </a:r>
            <a:endParaRPr lang="en-US" altLang="ja-JP" sz="2400" dirty="0"/>
          </a:p>
        </p:txBody>
      </p:sp>
      <p:sp>
        <p:nvSpPr>
          <p:cNvPr id="3" name="スライド番号プレースホルダー 2">
            <a:extLst>
              <a:ext uri="{FF2B5EF4-FFF2-40B4-BE49-F238E27FC236}">
                <a16:creationId xmlns:a16="http://schemas.microsoft.com/office/drawing/2014/main" id="{D682BB90-D60B-49C2-8C62-6973983A0E71}"/>
              </a:ext>
            </a:extLst>
          </p:cNvPr>
          <p:cNvSpPr>
            <a:spLocks noGrp="1"/>
          </p:cNvSpPr>
          <p:nvPr>
            <p:ph type="sldNum" sz="quarter" idx="12"/>
          </p:nvPr>
        </p:nvSpPr>
        <p:spPr/>
        <p:txBody>
          <a:bodyPr/>
          <a:lstStyle/>
          <a:p>
            <a:fld id="{65DFFDEF-B4B2-4326-B825-390B8F18160E}" type="slidenum">
              <a:rPr kumimoji="1" lang="ja-JP" altLang="en-US" smtClean="0"/>
              <a:t>25</a:t>
            </a:fld>
            <a:endParaRPr kumimoji="1" lang="ja-JP" altLang="en-US"/>
          </a:p>
        </p:txBody>
      </p:sp>
    </p:spTree>
    <p:extLst>
      <p:ext uri="{BB962C8B-B14F-4D97-AF65-F5344CB8AC3E}">
        <p14:creationId xmlns:p14="http://schemas.microsoft.com/office/powerpoint/2010/main" val="2787720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1000" y="468000"/>
            <a:ext cx="8280000" cy="720000"/>
          </a:xfrm>
        </p:spPr>
        <p:txBody>
          <a:bodyPr>
            <a:normAutofit/>
          </a:bodyPr>
          <a:lstStyle/>
          <a:p>
            <a:pPr algn="l"/>
            <a:r>
              <a:rPr lang="ja-JP" altLang="en-US" sz="3600" dirty="0"/>
              <a:t>８　国の支援</a:t>
            </a:r>
          </a:p>
        </p:txBody>
      </p:sp>
      <p:sp>
        <p:nvSpPr>
          <p:cNvPr id="4" name="テキスト ボックス 3"/>
          <p:cNvSpPr txBox="1"/>
          <p:nvPr/>
        </p:nvSpPr>
        <p:spPr>
          <a:xfrm>
            <a:off x="7427132" y="260649"/>
            <a:ext cx="1990365" cy="276999"/>
          </a:xfrm>
          <a:prstGeom prst="rect">
            <a:avLst/>
          </a:prstGeom>
          <a:noFill/>
        </p:spPr>
        <p:txBody>
          <a:bodyPr wrap="square" rtlCol="0">
            <a:spAutoFit/>
          </a:bodyPr>
          <a:lstStyle/>
          <a:p>
            <a:r>
              <a:rPr lang="ja-JP" altLang="en-US" sz="1200" dirty="0"/>
              <a:t>消防広域化推進勉強会</a:t>
            </a:r>
          </a:p>
        </p:txBody>
      </p:sp>
      <p:sp>
        <p:nvSpPr>
          <p:cNvPr id="30" name="テキスト ボックス 29"/>
          <p:cNvSpPr txBox="1"/>
          <p:nvPr/>
        </p:nvSpPr>
        <p:spPr>
          <a:xfrm>
            <a:off x="1280389" y="1484704"/>
            <a:ext cx="7600503" cy="3416320"/>
          </a:xfrm>
          <a:prstGeom prst="rect">
            <a:avLst/>
          </a:prstGeom>
          <a:noFill/>
        </p:spPr>
        <p:txBody>
          <a:bodyPr wrap="square" rtlCol="0">
            <a:spAutoFit/>
          </a:bodyPr>
          <a:lstStyle/>
          <a:p>
            <a:r>
              <a:rPr lang="ja-JP" altLang="en-US" sz="2400" dirty="0"/>
              <a:t>○　財政措置</a:t>
            </a:r>
            <a:endParaRPr lang="en-US" altLang="ja-JP" sz="2400" dirty="0"/>
          </a:p>
          <a:p>
            <a:r>
              <a:rPr lang="ja-JP" altLang="en-US" sz="2400" dirty="0"/>
              <a:t>　　・　広域化</a:t>
            </a:r>
            <a:endParaRPr lang="en-US" altLang="ja-JP" sz="2400" dirty="0"/>
          </a:p>
          <a:p>
            <a:r>
              <a:rPr lang="ja-JP" altLang="en-US" sz="2400" dirty="0"/>
              <a:t>　　・　連携・協力</a:t>
            </a:r>
            <a:endParaRPr lang="en-US" altLang="ja-JP" sz="2400" dirty="0"/>
          </a:p>
          <a:p>
            <a:endParaRPr lang="en-US" altLang="ja-JP" sz="2400" dirty="0"/>
          </a:p>
          <a:p>
            <a:r>
              <a:rPr lang="ja-JP" altLang="en-US" sz="2400" dirty="0"/>
              <a:t>〇　消防広域化推進アドバイザー制度</a:t>
            </a:r>
            <a:endParaRPr lang="en-US" altLang="ja-JP" sz="2400" dirty="0"/>
          </a:p>
          <a:p>
            <a:endParaRPr lang="en-US" altLang="ja-JP" sz="2400" dirty="0"/>
          </a:p>
          <a:p>
            <a:r>
              <a:rPr lang="ja-JP" altLang="en-US" sz="2400" dirty="0"/>
              <a:t>○　事例集等の活用</a:t>
            </a:r>
            <a:endParaRPr lang="en-US" altLang="ja-JP" sz="2400" dirty="0"/>
          </a:p>
          <a:p>
            <a:endParaRPr lang="en-US" altLang="ja-JP" sz="2400" dirty="0"/>
          </a:p>
          <a:p>
            <a:endParaRPr lang="en-US" altLang="ja-JP" sz="2400" dirty="0"/>
          </a:p>
        </p:txBody>
      </p:sp>
      <p:sp>
        <p:nvSpPr>
          <p:cNvPr id="3" name="スライド番号プレースホルダー 2">
            <a:extLst>
              <a:ext uri="{FF2B5EF4-FFF2-40B4-BE49-F238E27FC236}">
                <a16:creationId xmlns:a16="http://schemas.microsoft.com/office/drawing/2014/main" id="{A78F5A54-B26D-47CD-A762-02C1BA8FEF9E}"/>
              </a:ext>
            </a:extLst>
          </p:cNvPr>
          <p:cNvSpPr>
            <a:spLocks noGrp="1"/>
          </p:cNvSpPr>
          <p:nvPr>
            <p:ph type="sldNum" sz="quarter" idx="12"/>
          </p:nvPr>
        </p:nvSpPr>
        <p:spPr/>
        <p:txBody>
          <a:bodyPr/>
          <a:lstStyle/>
          <a:p>
            <a:fld id="{65DFFDEF-B4B2-4326-B825-390B8F18160E}" type="slidenum">
              <a:rPr kumimoji="1" lang="ja-JP" altLang="en-US" smtClean="0"/>
              <a:t>26</a:t>
            </a:fld>
            <a:endParaRPr kumimoji="1" lang="ja-JP" altLang="en-US"/>
          </a:p>
        </p:txBody>
      </p:sp>
    </p:spTree>
    <p:extLst>
      <p:ext uri="{BB962C8B-B14F-4D97-AF65-F5344CB8AC3E}">
        <p14:creationId xmlns:p14="http://schemas.microsoft.com/office/powerpoint/2010/main" val="496290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1000" y="468000"/>
            <a:ext cx="8280000" cy="720000"/>
          </a:xfrm>
        </p:spPr>
        <p:txBody>
          <a:bodyPr>
            <a:normAutofit/>
          </a:bodyPr>
          <a:lstStyle/>
          <a:p>
            <a:pPr algn="l"/>
            <a:r>
              <a:rPr lang="ja-JP" altLang="en-US" sz="3600" dirty="0"/>
              <a:t>９　○○県の今後の方針（案）</a:t>
            </a:r>
          </a:p>
        </p:txBody>
      </p:sp>
      <p:sp>
        <p:nvSpPr>
          <p:cNvPr id="3" name="コンテンツ プレースホルダー 2"/>
          <p:cNvSpPr>
            <a:spLocks noGrp="1"/>
          </p:cNvSpPr>
          <p:nvPr>
            <p:ph sz="quarter" idx="1"/>
          </p:nvPr>
        </p:nvSpPr>
        <p:spPr>
          <a:xfrm>
            <a:off x="920552" y="1268760"/>
            <a:ext cx="8208912" cy="4896544"/>
          </a:xfrm>
        </p:spPr>
        <p:txBody>
          <a:bodyPr>
            <a:normAutofit/>
          </a:bodyPr>
          <a:lstStyle/>
          <a:p>
            <a:pPr marL="0" indent="0">
              <a:buNone/>
            </a:pPr>
            <a:r>
              <a:rPr lang="ja-JP" altLang="en-US" b="1" dirty="0"/>
              <a:t>○○県広域化推進計画の再策定</a:t>
            </a:r>
            <a:endParaRPr lang="en-US" altLang="ja-JP" b="1" dirty="0"/>
          </a:p>
          <a:p>
            <a:pPr marL="0" indent="0">
              <a:buNone/>
            </a:pP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広域化、連携・協力の新たな組合せの検討</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中心消防本部の設定</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再策定までのスケジュール　等</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ts val="2100"/>
              </a:lnSpc>
              <a:buNone/>
            </a:pP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　今後、推進計画の再策定にあたり、各地域におけるブロック説明会やヒアリング等を実施します。</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7401272" y="260649"/>
            <a:ext cx="1944216" cy="276999"/>
          </a:xfrm>
          <a:prstGeom prst="rect">
            <a:avLst/>
          </a:prstGeom>
          <a:noFill/>
        </p:spPr>
        <p:txBody>
          <a:bodyPr wrap="square" rtlCol="0">
            <a:spAutoFit/>
          </a:bodyPr>
          <a:lstStyle/>
          <a:p>
            <a:r>
              <a:rPr lang="ja-JP" altLang="en-US" sz="1200" dirty="0"/>
              <a:t>消防広域化推進勉強会</a:t>
            </a:r>
          </a:p>
        </p:txBody>
      </p:sp>
      <p:sp>
        <p:nvSpPr>
          <p:cNvPr id="5" name="下矢印 4"/>
          <p:cNvSpPr/>
          <p:nvPr/>
        </p:nvSpPr>
        <p:spPr>
          <a:xfrm>
            <a:off x="4232928" y="4005064"/>
            <a:ext cx="1296144" cy="36004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6">
            <a:extLst>
              <a:ext uri="{FF2B5EF4-FFF2-40B4-BE49-F238E27FC236}">
                <a16:creationId xmlns:a16="http://schemas.microsoft.com/office/drawing/2014/main" id="{F962EF7E-F69A-44FE-8503-2408FF2EA3C7}"/>
              </a:ext>
            </a:extLst>
          </p:cNvPr>
          <p:cNvSpPr/>
          <p:nvPr/>
        </p:nvSpPr>
        <p:spPr>
          <a:xfrm>
            <a:off x="920552" y="1844823"/>
            <a:ext cx="7848872" cy="1931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スライド番号プレースホルダー 7">
            <a:extLst>
              <a:ext uri="{FF2B5EF4-FFF2-40B4-BE49-F238E27FC236}">
                <a16:creationId xmlns:a16="http://schemas.microsoft.com/office/drawing/2014/main" id="{89410224-D137-458A-9E3C-4EE180F83DCE}"/>
              </a:ext>
            </a:extLst>
          </p:cNvPr>
          <p:cNvSpPr>
            <a:spLocks noGrp="1"/>
          </p:cNvSpPr>
          <p:nvPr>
            <p:ph type="sldNum" sz="quarter" idx="12"/>
          </p:nvPr>
        </p:nvSpPr>
        <p:spPr/>
        <p:txBody>
          <a:bodyPr/>
          <a:lstStyle/>
          <a:p>
            <a:fld id="{65DFFDEF-B4B2-4326-B825-390B8F18160E}" type="slidenum">
              <a:rPr kumimoji="1" lang="ja-JP" altLang="en-US" smtClean="0"/>
              <a:t>27</a:t>
            </a:fld>
            <a:endParaRPr kumimoji="1" lang="ja-JP" altLang="en-US"/>
          </a:p>
        </p:txBody>
      </p:sp>
    </p:spTree>
    <p:extLst>
      <p:ext uri="{BB962C8B-B14F-4D97-AF65-F5344CB8AC3E}">
        <p14:creationId xmlns:p14="http://schemas.microsoft.com/office/powerpoint/2010/main" val="1032403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1000" y="468000"/>
            <a:ext cx="8280000" cy="720000"/>
          </a:xfrm>
        </p:spPr>
        <p:txBody>
          <a:bodyPr>
            <a:normAutofit/>
          </a:bodyPr>
          <a:lstStyle/>
          <a:p>
            <a:pPr algn="l"/>
            <a:r>
              <a:rPr lang="en-US" altLang="ja-JP" sz="3600" dirty="0"/>
              <a:t>10</a:t>
            </a:r>
            <a:r>
              <a:rPr lang="ja-JP" altLang="en-US" sz="3600" dirty="0"/>
              <a:t>　まとめ</a:t>
            </a:r>
          </a:p>
        </p:txBody>
      </p:sp>
      <p:sp>
        <p:nvSpPr>
          <p:cNvPr id="3" name="コンテンツ プレースホルダー 2"/>
          <p:cNvSpPr>
            <a:spLocks noGrp="1"/>
          </p:cNvSpPr>
          <p:nvPr>
            <p:ph sz="quarter" idx="1"/>
          </p:nvPr>
        </p:nvSpPr>
        <p:spPr>
          <a:xfrm>
            <a:off x="416496" y="1268760"/>
            <a:ext cx="9145016" cy="5121240"/>
          </a:xfrm>
        </p:spPr>
        <p:txBody>
          <a:bodyPr>
            <a:normAutofit fontScale="92500" lnSpcReduction="10000"/>
          </a:bodyPr>
          <a:lstStyle/>
          <a:p>
            <a:pPr marL="0" indent="0" algn="ctr">
              <a:buNone/>
            </a:pPr>
            <a:r>
              <a:rPr lang="ja-JP" altLang="en-US" dirty="0"/>
              <a:t>「人口減少」　「災害の大規模化」</a:t>
            </a:r>
            <a:endParaRPr lang="en-US" altLang="ja-JP" dirty="0"/>
          </a:p>
          <a:p>
            <a:pPr marL="0" indent="0" algn="ctr">
              <a:buNone/>
            </a:pPr>
            <a:r>
              <a:rPr lang="ja-JP" altLang="en-US" dirty="0"/>
              <a:t>「高齢化に伴う救急需要の増加」</a:t>
            </a:r>
            <a:endParaRPr lang="en-US" altLang="ja-JP" dirty="0"/>
          </a:p>
          <a:p>
            <a:pPr marL="0" indent="0" algn="ctr">
              <a:buNone/>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消防を取り巻く環境の変化に適切に対応するため</a:t>
            </a:r>
            <a:endPar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消防の広域化、連携・協力により、</a:t>
            </a:r>
            <a:endPar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消防力を維持・強化していくことが必要ではないか</a:t>
            </a:r>
            <a:endPar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lnSpc>
                <a:spcPts val="2100"/>
              </a:lnSpc>
              <a:buNone/>
            </a:pP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　将来にわたり住民の安心・安全を守るため、</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消防広域化について</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検討を進めていただきますよう</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お願いします。</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7401272" y="260649"/>
            <a:ext cx="1944216" cy="276999"/>
          </a:xfrm>
          <a:prstGeom prst="rect">
            <a:avLst/>
          </a:prstGeom>
          <a:noFill/>
        </p:spPr>
        <p:txBody>
          <a:bodyPr wrap="square" rtlCol="0">
            <a:spAutoFit/>
          </a:bodyPr>
          <a:lstStyle/>
          <a:p>
            <a:r>
              <a:rPr lang="ja-JP" altLang="en-US" sz="1200" dirty="0"/>
              <a:t>消防広域化推進勉強会</a:t>
            </a:r>
          </a:p>
        </p:txBody>
      </p:sp>
      <p:sp>
        <p:nvSpPr>
          <p:cNvPr id="5" name="下矢印 4"/>
          <p:cNvSpPr/>
          <p:nvPr/>
        </p:nvSpPr>
        <p:spPr>
          <a:xfrm>
            <a:off x="4304928" y="2276872"/>
            <a:ext cx="1296144" cy="36004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スライド番号プレースホルダー 6">
            <a:extLst>
              <a:ext uri="{FF2B5EF4-FFF2-40B4-BE49-F238E27FC236}">
                <a16:creationId xmlns:a16="http://schemas.microsoft.com/office/drawing/2014/main" id="{1CAB67AB-A89F-4972-A658-77DCAFBF6F32}"/>
              </a:ext>
            </a:extLst>
          </p:cNvPr>
          <p:cNvSpPr>
            <a:spLocks noGrp="1"/>
          </p:cNvSpPr>
          <p:nvPr>
            <p:ph type="sldNum" sz="quarter" idx="12"/>
          </p:nvPr>
        </p:nvSpPr>
        <p:spPr/>
        <p:txBody>
          <a:bodyPr/>
          <a:lstStyle/>
          <a:p>
            <a:fld id="{65DFFDEF-B4B2-4326-B825-390B8F18160E}" type="slidenum">
              <a:rPr kumimoji="1" lang="ja-JP" altLang="en-US" smtClean="0"/>
              <a:t>28</a:t>
            </a:fld>
            <a:endParaRPr kumimoji="1" lang="ja-JP" altLang="en-US"/>
          </a:p>
        </p:txBody>
      </p:sp>
    </p:spTree>
    <p:extLst>
      <p:ext uri="{BB962C8B-B14F-4D97-AF65-F5344CB8AC3E}">
        <p14:creationId xmlns:p14="http://schemas.microsoft.com/office/powerpoint/2010/main" val="4257974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1000" y="468000"/>
            <a:ext cx="8280000" cy="720000"/>
          </a:xfrm>
        </p:spPr>
        <p:txBody>
          <a:bodyPr>
            <a:normAutofit/>
          </a:bodyPr>
          <a:lstStyle/>
          <a:p>
            <a:pPr algn="l"/>
            <a:r>
              <a:rPr lang="ja-JP" altLang="en-US" sz="3600" dirty="0"/>
              <a:t>２　広域化及び連携・協力による効果</a:t>
            </a:r>
          </a:p>
        </p:txBody>
      </p:sp>
      <p:sp>
        <p:nvSpPr>
          <p:cNvPr id="4" name="テキスト ボックス 3"/>
          <p:cNvSpPr txBox="1"/>
          <p:nvPr/>
        </p:nvSpPr>
        <p:spPr>
          <a:xfrm>
            <a:off x="7173373" y="248774"/>
            <a:ext cx="1944216" cy="276999"/>
          </a:xfrm>
          <a:prstGeom prst="rect">
            <a:avLst/>
          </a:prstGeom>
          <a:noFill/>
        </p:spPr>
        <p:txBody>
          <a:bodyPr wrap="square" rtlCol="0">
            <a:spAutoFit/>
          </a:bodyPr>
          <a:lstStyle/>
          <a:p>
            <a:r>
              <a:rPr lang="ja-JP" altLang="en-US" sz="1200" dirty="0">
                <a:solidFill>
                  <a:schemeClr val="bg1">
                    <a:lumMod val="50000"/>
                  </a:schemeClr>
                </a:solidFill>
              </a:rPr>
              <a:t>消防広域化推進勉強会</a:t>
            </a:r>
          </a:p>
        </p:txBody>
      </p:sp>
      <p:sp>
        <p:nvSpPr>
          <p:cNvPr id="24" name="矢印: 五方向 23">
            <a:extLst>
              <a:ext uri="{FF2B5EF4-FFF2-40B4-BE49-F238E27FC236}">
                <a16:creationId xmlns:a16="http://schemas.microsoft.com/office/drawing/2014/main" id="{3D360773-3017-445B-B026-152115785339}"/>
              </a:ext>
            </a:extLst>
          </p:cNvPr>
          <p:cNvSpPr/>
          <p:nvPr/>
        </p:nvSpPr>
        <p:spPr>
          <a:xfrm>
            <a:off x="2929971" y="1848849"/>
            <a:ext cx="6516028" cy="4239124"/>
          </a:xfrm>
          <a:prstGeom prst="homePlate">
            <a:avLst>
              <a:gd name="adj" fmla="val 870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MS UI Gothic" panose="020B0600070205080204" pitchFamily="50" charset="-128"/>
              <a:ea typeface="MS UI Gothic" panose="020B0600070205080204" pitchFamily="50" charset="-128"/>
            </a:endParaRPr>
          </a:p>
        </p:txBody>
      </p:sp>
      <p:sp>
        <p:nvSpPr>
          <p:cNvPr id="25" name="矢印: 五方向 24">
            <a:extLst>
              <a:ext uri="{FF2B5EF4-FFF2-40B4-BE49-F238E27FC236}">
                <a16:creationId xmlns:a16="http://schemas.microsoft.com/office/drawing/2014/main" id="{D870D0E6-EC50-44F1-8B39-313082865774}"/>
              </a:ext>
            </a:extLst>
          </p:cNvPr>
          <p:cNvSpPr/>
          <p:nvPr/>
        </p:nvSpPr>
        <p:spPr>
          <a:xfrm>
            <a:off x="2958090" y="5427861"/>
            <a:ext cx="3233159" cy="612000"/>
          </a:xfrm>
          <a:prstGeom prst="homePlate">
            <a:avLst>
              <a:gd name="adj" fmla="val 2110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S UI Gothic" panose="020B0600070205080204" pitchFamily="50" charset="-128"/>
                <a:ea typeface="MS UI Gothic" panose="020B0600070205080204" pitchFamily="50" charset="-128"/>
              </a:rPr>
              <a:t>指令の共同運用、消防用車両の共同設置等</a:t>
            </a:r>
            <a:endParaRPr kumimoji="1" lang="en-US" altLang="ja-JP" sz="1200" dirty="0">
              <a:solidFill>
                <a:schemeClr val="tx1"/>
              </a:solidFill>
              <a:latin typeface="MS UI Gothic" panose="020B0600070205080204" pitchFamily="50" charset="-128"/>
              <a:ea typeface="MS UI Gothic" panose="020B0600070205080204" pitchFamily="50" charset="-128"/>
            </a:endParaRPr>
          </a:p>
          <a:p>
            <a:pPr algn="ctr"/>
            <a:r>
              <a:rPr kumimoji="1" lang="ja-JP" altLang="en-US" sz="1100" dirty="0">
                <a:solidFill>
                  <a:schemeClr val="tx1"/>
                </a:solidFill>
                <a:latin typeface="MS UI Gothic" panose="020B0600070205080204" pitchFamily="50" charset="-128"/>
                <a:ea typeface="MS UI Gothic" panose="020B0600070205080204" pitchFamily="50" charset="-128"/>
              </a:rPr>
              <a:t>（指令システム整備費の縮減　等）</a:t>
            </a:r>
          </a:p>
        </p:txBody>
      </p:sp>
      <p:sp>
        <p:nvSpPr>
          <p:cNvPr id="26" name="テキスト ボックス 25">
            <a:extLst>
              <a:ext uri="{FF2B5EF4-FFF2-40B4-BE49-F238E27FC236}">
                <a16:creationId xmlns:a16="http://schemas.microsoft.com/office/drawing/2014/main" id="{0233AA6C-2A6A-4C29-A73A-524BEC1365BC}"/>
              </a:ext>
            </a:extLst>
          </p:cNvPr>
          <p:cNvSpPr txBox="1"/>
          <p:nvPr/>
        </p:nvSpPr>
        <p:spPr>
          <a:xfrm>
            <a:off x="152402" y="1911647"/>
            <a:ext cx="2833304" cy="4401205"/>
          </a:xfrm>
          <a:prstGeom prst="rect">
            <a:avLst/>
          </a:prstGeom>
          <a:noFill/>
          <a:ln w="19050">
            <a:noFill/>
          </a:ln>
        </p:spPr>
        <p:txBody>
          <a:bodyPr wrap="square" rtlCol="0">
            <a:spAutoFit/>
          </a:bodyPr>
          <a:lstStyle/>
          <a:p>
            <a:pPr marL="176213" lvl="0" indent="-176213">
              <a:defRPr/>
            </a:pPr>
            <a:r>
              <a:rPr lang="ja-JP" altLang="en-US" sz="1400" b="1" dirty="0">
                <a:latin typeface="MS UI Gothic" panose="020B0600070205080204" pitchFamily="50" charset="-128"/>
                <a:ea typeface="MS UI Gothic" panose="020B0600070205080204" pitchFamily="50" charset="-128"/>
              </a:rPr>
              <a:t>○統一指揮下での部隊運用</a:t>
            </a:r>
            <a:endParaRPr lang="en-US" altLang="ja-JP" sz="1400" b="1" dirty="0">
              <a:latin typeface="MS UI Gothic" panose="020B0600070205080204" pitchFamily="50" charset="-128"/>
              <a:ea typeface="MS UI Gothic" panose="020B0600070205080204" pitchFamily="50" charset="-128"/>
            </a:endParaRPr>
          </a:p>
          <a:p>
            <a:pPr marL="176213" lvl="0" indent="-176213" defTabSz="914400">
              <a:defRPr/>
            </a:pPr>
            <a:endParaRPr lang="en-US" altLang="ja-JP" sz="1400" b="1" dirty="0">
              <a:latin typeface="MS UI Gothic" panose="020B0600070205080204" pitchFamily="50" charset="-128"/>
              <a:ea typeface="MS UI Gothic" panose="020B0600070205080204" pitchFamily="50" charset="-128"/>
            </a:endParaRPr>
          </a:p>
          <a:p>
            <a:pPr marL="176213" lvl="0" indent="-176213" defTabSz="914400">
              <a:defRPr/>
            </a:pPr>
            <a:endParaRPr lang="en-US" altLang="ja-JP" sz="1400" b="1" dirty="0">
              <a:latin typeface="MS UI Gothic" panose="020B0600070205080204" pitchFamily="50" charset="-128"/>
              <a:ea typeface="MS UI Gothic" panose="020B0600070205080204" pitchFamily="50" charset="-128"/>
            </a:endParaRPr>
          </a:p>
          <a:p>
            <a:pPr marL="176213" lvl="0" indent="-176213" defTabSz="914400">
              <a:defRPr/>
            </a:pPr>
            <a:r>
              <a:rPr lang="ja-JP" altLang="en-US" sz="1400" b="1" dirty="0">
                <a:latin typeface="MS UI Gothic" panose="020B0600070205080204" pitchFamily="50" charset="-128"/>
                <a:ea typeface="MS UI Gothic" panose="020B0600070205080204" pitchFamily="50" charset="-128"/>
              </a:rPr>
              <a:t>○受援体制の構築</a:t>
            </a:r>
            <a:endParaRPr lang="en-US" altLang="ja-JP" sz="1400" b="1" dirty="0">
              <a:latin typeface="MS UI Gothic" panose="020B0600070205080204" pitchFamily="50" charset="-128"/>
              <a:ea typeface="MS UI Gothic" panose="020B0600070205080204" pitchFamily="50" charset="-128"/>
            </a:endParaRPr>
          </a:p>
          <a:p>
            <a:pPr marL="176213" lvl="0" indent="-176213" defTabSz="914400">
              <a:defRPr/>
            </a:pPr>
            <a:endParaRPr lang="en-US" altLang="ja-JP" sz="1400" b="1" dirty="0">
              <a:latin typeface="MS UI Gothic" panose="020B0600070205080204" pitchFamily="50" charset="-128"/>
              <a:ea typeface="MS UI Gothic" panose="020B0600070205080204" pitchFamily="50" charset="-128"/>
            </a:endParaRPr>
          </a:p>
          <a:p>
            <a:pPr marL="176213" lvl="0" indent="-176213" defTabSz="914400">
              <a:defRPr/>
            </a:pPr>
            <a:endParaRPr lang="en-US" altLang="ja-JP" sz="1400" b="1" dirty="0">
              <a:latin typeface="MS UI Gothic" panose="020B0600070205080204" pitchFamily="50" charset="-128"/>
              <a:ea typeface="MS UI Gothic" panose="020B0600070205080204" pitchFamily="50" charset="-128"/>
            </a:endParaRPr>
          </a:p>
          <a:p>
            <a:pPr marL="176213" lvl="0" indent="-176213">
              <a:defRPr/>
            </a:pPr>
            <a:r>
              <a:rPr lang="ja-JP" altLang="en-US" sz="1400" b="1" dirty="0">
                <a:latin typeface="MS UI Gothic" panose="020B0600070205080204" pitchFamily="50" charset="-128"/>
                <a:ea typeface="MS UI Gothic" panose="020B0600070205080204" pitchFamily="50" charset="-128"/>
              </a:rPr>
              <a:t>○初動体制の確保</a:t>
            </a:r>
            <a:endParaRPr lang="en-US" altLang="ja-JP" sz="1400" b="1" dirty="0">
              <a:latin typeface="MS UI Gothic" panose="020B0600070205080204" pitchFamily="50" charset="-128"/>
              <a:ea typeface="MS UI Gothic" panose="020B0600070205080204" pitchFamily="50" charset="-128"/>
            </a:endParaRPr>
          </a:p>
          <a:p>
            <a:pPr marL="176213" lvl="0" indent="-176213" defTabSz="914400">
              <a:defRPr/>
            </a:pPr>
            <a:endParaRPr lang="en-US" altLang="ja-JP" sz="1400" b="1" dirty="0">
              <a:latin typeface="MS UI Gothic" panose="020B0600070205080204" pitchFamily="50" charset="-128"/>
              <a:ea typeface="MS UI Gothic" panose="020B0600070205080204" pitchFamily="50" charset="-128"/>
            </a:endParaRPr>
          </a:p>
          <a:p>
            <a:pPr marL="176213" lvl="0" indent="-176213" defTabSz="914400">
              <a:defRPr/>
            </a:pPr>
            <a:endParaRPr lang="en-US" altLang="ja-JP" sz="1400" b="1" dirty="0">
              <a:latin typeface="MS UI Gothic" panose="020B0600070205080204" pitchFamily="50" charset="-128"/>
              <a:ea typeface="MS UI Gothic" panose="020B0600070205080204" pitchFamily="50" charset="-128"/>
            </a:endParaRPr>
          </a:p>
          <a:p>
            <a:pPr marL="176213" lvl="0" indent="-176213" defTabSz="914400">
              <a:defRPr/>
            </a:pPr>
            <a:endParaRPr lang="en-US" altLang="ja-JP" sz="1400" b="1" dirty="0">
              <a:latin typeface="MS UI Gothic" panose="020B0600070205080204" pitchFamily="50" charset="-128"/>
              <a:ea typeface="MS UI Gothic" panose="020B0600070205080204" pitchFamily="50" charset="-128"/>
            </a:endParaRPr>
          </a:p>
          <a:p>
            <a:pPr marL="176213" lvl="0" indent="-176213" defTabSz="914400">
              <a:defRPr/>
            </a:pPr>
            <a:r>
              <a:rPr lang="ja-JP" altLang="en-US" sz="1400" b="1" dirty="0">
                <a:latin typeface="MS UI Gothic" panose="020B0600070205080204" pitchFamily="50" charset="-128"/>
                <a:ea typeface="MS UI Gothic" panose="020B0600070205080204" pitchFamily="50" charset="-128"/>
              </a:rPr>
              <a:t>○活動要員の増強、業務の高度化</a:t>
            </a:r>
            <a:endParaRPr lang="en-US" altLang="ja-JP" sz="1400" b="1" dirty="0">
              <a:latin typeface="MS UI Gothic" panose="020B0600070205080204" pitchFamily="50" charset="-128"/>
              <a:ea typeface="MS UI Gothic" panose="020B0600070205080204" pitchFamily="50" charset="-128"/>
            </a:endParaRPr>
          </a:p>
          <a:p>
            <a:pPr marL="176213" indent="-176213" defTabSz="914400">
              <a:defRPr/>
            </a:pPr>
            <a:endParaRPr lang="en-US" altLang="ja-JP" sz="1400" b="1" dirty="0">
              <a:latin typeface="MS UI Gothic" panose="020B0600070205080204" pitchFamily="50" charset="-128"/>
              <a:ea typeface="MS UI Gothic" panose="020B0600070205080204" pitchFamily="50" charset="-128"/>
            </a:endParaRPr>
          </a:p>
          <a:p>
            <a:pPr marL="176213" indent="-176213" defTabSz="914400">
              <a:defRPr/>
            </a:pPr>
            <a:endParaRPr lang="en-US" altLang="ja-JP" sz="1400" b="1" dirty="0">
              <a:latin typeface="MS UI Gothic" panose="020B0600070205080204" pitchFamily="50" charset="-128"/>
              <a:ea typeface="MS UI Gothic" panose="020B0600070205080204" pitchFamily="50" charset="-128"/>
            </a:endParaRPr>
          </a:p>
          <a:p>
            <a:pPr marL="176213" indent="-176213" defTabSz="914400">
              <a:defRPr/>
            </a:pPr>
            <a:endParaRPr lang="en-US" altLang="ja-JP" sz="1400" b="1" dirty="0">
              <a:latin typeface="MS UI Gothic" panose="020B0600070205080204" pitchFamily="50" charset="-128"/>
              <a:ea typeface="MS UI Gothic" panose="020B0600070205080204" pitchFamily="50" charset="-128"/>
            </a:endParaRPr>
          </a:p>
          <a:p>
            <a:pPr marL="176213" indent="-176213" defTabSz="914400">
              <a:defRPr/>
            </a:pPr>
            <a:r>
              <a:rPr lang="ja-JP" altLang="en-US" sz="1400" b="1" dirty="0">
                <a:latin typeface="MS UI Gothic" panose="020B0600070205080204" pitchFamily="50" charset="-128"/>
                <a:ea typeface="MS UI Gothic" panose="020B0600070205080204" pitchFamily="50" charset="-128"/>
              </a:rPr>
              <a:t>○現場到着時間の短縮</a:t>
            </a:r>
          </a:p>
          <a:p>
            <a:pPr marL="176213" indent="-176213" defTabSz="914400">
              <a:defRPr/>
            </a:pPr>
            <a:endParaRPr lang="en-US" altLang="ja-JP" sz="1400" b="1" dirty="0">
              <a:latin typeface="MS UI Gothic" panose="020B0600070205080204" pitchFamily="50" charset="-128"/>
              <a:ea typeface="MS UI Gothic" panose="020B0600070205080204" pitchFamily="50" charset="-128"/>
            </a:endParaRPr>
          </a:p>
          <a:p>
            <a:pPr marL="176213" indent="-176213" defTabSz="914400">
              <a:defRPr/>
            </a:pPr>
            <a:endParaRPr lang="en-US" altLang="ja-JP" sz="1400" b="1" dirty="0">
              <a:latin typeface="MS UI Gothic" panose="020B0600070205080204" pitchFamily="50" charset="-128"/>
              <a:ea typeface="MS UI Gothic" panose="020B0600070205080204" pitchFamily="50" charset="-128"/>
            </a:endParaRPr>
          </a:p>
          <a:p>
            <a:pPr marL="176213" indent="-176213" defTabSz="914400">
              <a:defRPr/>
            </a:pPr>
            <a:r>
              <a:rPr lang="ja-JP" altLang="en-US" sz="1400" b="1" dirty="0">
                <a:latin typeface="MS UI Gothic" panose="020B0600070205080204" pitchFamily="50" charset="-128"/>
                <a:ea typeface="MS UI Gothic" panose="020B0600070205080204" pitchFamily="50" charset="-128"/>
              </a:rPr>
              <a:t>○経費削減</a:t>
            </a:r>
            <a:endParaRPr lang="en-US" altLang="ja-JP" sz="1400" b="1" dirty="0">
              <a:latin typeface="MS UI Gothic" panose="020B0600070205080204" pitchFamily="50" charset="-128"/>
              <a:ea typeface="MS UI Gothic" panose="020B0600070205080204" pitchFamily="50" charset="-128"/>
            </a:endParaRPr>
          </a:p>
          <a:p>
            <a:pPr marL="176213" indent="-176213" defTabSz="914400">
              <a:defRPr/>
            </a:pPr>
            <a:endParaRPr lang="en-US" altLang="ja-JP" sz="1400" b="1" dirty="0">
              <a:latin typeface="MS UI Gothic" panose="020B0600070205080204" pitchFamily="50" charset="-128"/>
              <a:ea typeface="MS UI Gothic" panose="020B0600070205080204" pitchFamily="50" charset="-128"/>
            </a:endParaRPr>
          </a:p>
          <a:p>
            <a:pPr marL="176213" indent="-176213" defTabSz="914400">
              <a:defRPr/>
            </a:pPr>
            <a:r>
              <a:rPr lang="ja-JP" altLang="en-US" sz="1400" b="1" dirty="0">
                <a:latin typeface="MS UI Gothic" panose="020B0600070205080204" pitchFamily="50" charset="-128"/>
                <a:ea typeface="MS UI Gothic" panose="020B0600070205080204" pitchFamily="50" charset="-128"/>
              </a:rPr>
              <a:t>　　　　　　　　　　　　　　　　　　　　等　　　　　　　　　　　　　　　　　　　　　</a:t>
            </a:r>
            <a:endParaRPr lang="en-US" altLang="ja-JP" sz="1400" b="1" dirty="0">
              <a:latin typeface="MS UI Gothic" panose="020B0600070205080204" pitchFamily="50" charset="-128"/>
              <a:ea typeface="MS UI Gothic" panose="020B0600070205080204" pitchFamily="50" charset="-128"/>
            </a:endParaRPr>
          </a:p>
        </p:txBody>
      </p:sp>
      <p:sp>
        <p:nvSpPr>
          <p:cNvPr id="27" name="テキスト ボックス 26">
            <a:extLst>
              <a:ext uri="{FF2B5EF4-FFF2-40B4-BE49-F238E27FC236}">
                <a16:creationId xmlns:a16="http://schemas.microsoft.com/office/drawing/2014/main" id="{764AE126-C839-4A97-86CD-2894897EC526}"/>
              </a:ext>
            </a:extLst>
          </p:cNvPr>
          <p:cNvSpPr txBox="1"/>
          <p:nvPr/>
        </p:nvSpPr>
        <p:spPr>
          <a:xfrm>
            <a:off x="6211342" y="4876294"/>
            <a:ext cx="3427958" cy="276999"/>
          </a:xfrm>
          <a:prstGeom prst="rect">
            <a:avLst/>
          </a:prstGeom>
          <a:noFill/>
        </p:spPr>
        <p:txBody>
          <a:bodyPr wrap="square" rtlCol="0">
            <a:spAutoFit/>
          </a:bodyPr>
          <a:lstStyle/>
          <a:p>
            <a:r>
              <a:rPr lang="ja-JP" altLang="en-US" sz="1200" b="1" dirty="0">
                <a:solidFill>
                  <a:srgbClr val="FF0000"/>
                </a:solidFill>
                <a:latin typeface="MS UI Gothic" panose="020B0600070205080204" pitchFamily="50" charset="-128"/>
                <a:ea typeface="MS UI Gothic" panose="020B0600070205080204" pitchFamily="50" charset="-128"/>
              </a:rPr>
              <a:t>署所</a:t>
            </a:r>
            <a:r>
              <a:rPr kumimoji="1" lang="ja-JP" altLang="en-US" sz="1200" b="1" dirty="0">
                <a:solidFill>
                  <a:srgbClr val="FF0000"/>
                </a:solidFill>
                <a:latin typeface="MS UI Gothic" panose="020B0600070205080204" pitchFamily="50" charset="-128"/>
                <a:ea typeface="MS UI Gothic" panose="020B0600070205080204" pitchFamily="50" charset="-128"/>
              </a:rPr>
              <a:t>の適正配置</a:t>
            </a:r>
            <a:r>
              <a:rPr kumimoji="1" lang="ja-JP" altLang="en-US" sz="1200" dirty="0">
                <a:latin typeface="MS UI Gothic" panose="020B0600070205080204" pitchFamily="50" charset="-128"/>
                <a:ea typeface="MS UI Gothic" panose="020B0600070205080204" pitchFamily="50" charset="-128"/>
              </a:rPr>
              <a:t>、部隊の適正配置による時間短縮</a:t>
            </a:r>
          </a:p>
        </p:txBody>
      </p:sp>
      <p:sp>
        <p:nvSpPr>
          <p:cNvPr id="28" name="テキスト ボックス 27">
            <a:extLst>
              <a:ext uri="{FF2B5EF4-FFF2-40B4-BE49-F238E27FC236}">
                <a16:creationId xmlns:a16="http://schemas.microsoft.com/office/drawing/2014/main" id="{30703221-E3B0-4C75-ADB4-2CBB84C8D08C}"/>
              </a:ext>
            </a:extLst>
          </p:cNvPr>
          <p:cNvSpPr txBox="1"/>
          <p:nvPr/>
        </p:nvSpPr>
        <p:spPr>
          <a:xfrm>
            <a:off x="6201094" y="3815897"/>
            <a:ext cx="2431865" cy="276999"/>
          </a:xfrm>
          <a:prstGeom prst="rect">
            <a:avLst/>
          </a:prstGeom>
          <a:noFill/>
        </p:spPr>
        <p:txBody>
          <a:bodyPr wrap="square" rtlCol="0">
            <a:spAutoFit/>
          </a:bodyPr>
          <a:lstStyle/>
          <a:p>
            <a:r>
              <a:rPr kumimoji="1" lang="ja-JP" altLang="en-US" sz="1200" b="1" dirty="0">
                <a:solidFill>
                  <a:srgbClr val="FF0000"/>
                </a:solidFill>
                <a:latin typeface="MS UI Gothic" panose="020B0600070205080204" pitchFamily="50" charset="-128"/>
                <a:ea typeface="MS UI Gothic" panose="020B0600070205080204" pitchFamily="50" charset="-128"/>
              </a:rPr>
              <a:t>本部機能統合による人員再配置</a:t>
            </a:r>
            <a:endParaRPr kumimoji="1" lang="ja-JP" altLang="en-US" sz="1200" dirty="0">
              <a:latin typeface="MS UI Gothic" panose="020B0600070205080204" pitchFamily="50" charset="-128"/>
              <a:ea typeface="MS UI Gothic" panose="020B0600070205080204" pitchFamily="50" charset="-128"/>
            </a:endParaRPr>
          </a:p>
        </p:txBody>
      </p:sp>
      <p:sp>
        <p:nvSpPr>
          <p:cNvPr id="29" name="テキスト ボックス 28">
            <a:extLst>
              <a:ext uri="{FF2B5EF4-FFF2-40B4-BE49-F238E27FC236}">
                <a16:creationId xmlns:a16="http://schemas.microsoft.com/office/drawing/2014/main" id="{3A94616F-EA34-4C53-ACD0-DFA30275F7F3}"/>
              </a:ext>
            </a:extLst>
          </p:cNvPr>
          <p:cNvSpPr txBox="1"/>
          <p:nvPr/>
        </p:nvSpPr>
        <p:spPr>
          <a:xfrm>
            <a:off x="6201094" y="5388806"/>
            <a:ext cx="3144930" cy="276999"/>
          </a:xfrm>
          <a:prstGeom prst="rect">
            <a:avLst/>
          </a:prstGeom>
          <a:noFill/>
        </p:spPr>
        <p:txBody>
          <a:bodyPr wrap="square" rtlCol="0">
            <a:spAutoFit/>
          </a:bodyPr>
          <a:lstStyle/>
          <a:p>
            <a:r>
              <a:rPr kumimoji="1" lang="ja-JP" altLang="en-US" sz="1200" dirty="0">
                <a:latin typeface="MS UI Gothic" panose="020B0600070205080204" pitchFamily="50" charset="-128"/>
                <a:ea typeface="MS UI Gothic" panose="020B0600070205080204" pitchFamily="50" charset="-128"/>
              </a:rPr>
              <a:t>スケールメリットによる経費削減</a:t>
            </a:r>
          </a:p>
        </p:txBody>
      </p:sp>
      <p:sp>
        <p:nvSpPr>
          <p:cNvPr id="30" name="テキスト ボックス 29">
            <a:extLst>
              <a:ext uri="{FF2B5EF4-FFF2-40B4-BE49-F238E27FC236}">
                <a16:creationId xmlns:a16="http://schemas.microsoft.com/office/drawing/2014/main" id="{99AF822F-F445-4E6F-94ED-1E89E57E1398}"/>
              </a:ext>
            </a:extLst>
          </p:cNvPr>
          <p:cNvSpPr txBox="1"/>
          <p:nvPr/>
        </p:nvSpPr>
        <p:spPr>
          <a:xfrm>
            <a:off x="4769566" y="1549550"/>
            <a:ext cx="2824144" cy="338554"/>
          </a:xfrm>
          <a:prstGeom prst="rect">
            <a:avLst/>
          </a:prstGeom>
          <a:noFill/>
          <a:ln>
            <a:noFill/>
            <a:prstDash val="sysDash"/>
          </a:ln>
        </p:spPr>
        <p:txBody>
          <a:bodyPr wrap="square" rtlCol="0">
            <a:spAutoFit/>
          </a:bodyPr>
          <a:lstStyle/>
          <a:p>
            <a:pPr algn="ctr"/>
            <a:r>
              <a:rPr kumimoji="1" lang="en-US" altLang="ja-JP" sz="1600" dirty="0">
                <a:latin typeface="MS UI Gothic" panose="020B0600070205080204" pitchFamily="50" charset="-128"/>
                <a:ea typeface="MS UI Gothic" panose="020B0600070205080204" pitchFamily="50" charset="-128"/>
              </a:rPr>
              <a:t>【</a:t>
            </a:r>
            <a:r>
              <a:rPr kumimoji="1" lang="ja-JP" altLang="en-US" sz="1600" dirty="0">
                <a:latin typeface="MS UI Gothic" panose="020B0600070205080204" pitchFamily="50" charset="-128"/>
                <a:ea typeface="MS UI Gothic" panose="020B0600070205080204" pitchFamily="50" charset="-128"/>
              </a:rPr>
              <a:t>広域化による効果</a:t>
            </a:r>
            <a:r>
              <a:rPr kumimoji="1" lang="en-US" altLang="ja-JP" sz="1600" dirty="0">
                <a:latin typeface="MS UI Gothic" panose="020B0600070205080204" pitchFamily="50" charset="-128"/>
                <a:ea typeface="MS UI Gothic" panose="020B0600070205080204" pitchFamily="50" charset="-128"/>
              </a:rPr>
              <a:t>】</a:t>
            </a:r>
          </a:p>
        </p:txBody>
      </p:sp>
      <p:sp>
        <p:nvSpPr>
          <p:cNvPr id="31" name="テキスト ボックス 30">
            <a:extLst>
              <a:ext uri="{FF2B5EF4-FFF2-40B4-BE49-F238E27FC236}">
                <a16:creationId xmlns:a16="http://schemas.microsoft.com/office/drawing/2014/main" id="{7112F1BB-E47D-4288-8B35-E4E7EE9A4E78}"/>
              </a:ext>
            </a:extLst>
          </p:cNvPr>
          <p:cNvSpPr txBox="1"/>
          <p:nvPr/>
        </p:nvSpPr>
        <p:spPr>
          <a:xfrm>
            <a:off x="6576981" y="6362439"/>
            <a:ext cx="2695385" cy="276999"/>
          </a:xfrm>
          <a:prstGeom prst="rect">
            <a:avLst/>
          </a:prstGeom>
          <a:solidFill>
            <a:schemeClr val="bg1"/>
          </a:solidFill>
          <a:ln>
            <a:noFill/>
            <a:prstDash val="sysDash"/>
          </a:ln>
        </p:spPr>
        <p:txBody>
          <a:bodyPr wrap="square" rtlCol="0">
            <a:spAutoFit/>
          </a:bodyPr>
          <a:lstStyle/>
          <a:p>
            <a:r>
              <a:rPr kumimoji="1" lang="ja-JP" altLang="en-US" sz="1200" dirty="0">
                <a:latin typeface="MS UI Gothic" panose="020B0600070205080204" pitchFamily="50" charset="-128"/>
                <a:ea typeface="MS UI Gothic" panose="020B0600070205080204" pitchFamily="50" charset="-128"/>
              </a:rPr>
              <a:t>広域化によりさらに向上する効果</a:t>
            </a:r>
            <a:endParaRPr kumimoji="1" lang="en-US" altLang="ja-JP" sz="1200" dirty="0">
              <a:latin typeface="MS UI Gothic" panose="020B0600070205080204" pitchFamily="50" charset="-128"/>
              <a:ea typeface="MS UI Gothic" panose="020B0600070205080204" pitchFamily="50" charset="-128"/>
            </a:endParaRPr>
          </a:p>
        </p:txBody>
      </p:sp>
      <p:sp>
        <p:nvSpPr>
          <p:cNvPr id="32" name="矢印: 五方向 31">
            <a:extLst>
              <a:ext uri="{FF2B5EF4-FFF2-40B4-BE49-F238E27FC236}">
                <a16:creationId xmlns:a16="http://schemas.microsoft.com/office/drawing/2014/main" id="{CEFF1903-9FCB-4351-8F09-7F32A83BAA5B}"/>
              </a:ext>
            </a:extLst>
          </p:cNvPr>
          <p:cNvSpPr/>
          <p:nvPr/>
        </p:nvSpPr>
        <p:spPr>
          <a:xfrm>
            <a:off x="2958089" y="4723615"/>
            <a:ext cx="3233159" cy="612000"/>
          </a:xfrm>
          <a:prstGeom prst="homePlate">
            <a:avLst>
              <a:gd name="adj" fmla="val 2110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S UI Gothic" panose="020B0600070205080204" pitchFamily="50" charset="-128"/>
                <a:ea typeface="MS UI Gothic" panose="020B0600070205080204" pitchFamily="50" charset="-128"/>
              </a:rPr>
              <a:t>指令の共同運用等</a:t>
            </a:r>
            <a:endParaRPr kumimoji="1" lang="en-US" altLang="ja-JP" sz="1200" dirty="0">
              <a:solidFill>
                <a:schemeClr val="tx1"/>
              </a:solidFill>
              <a:latin typeface="MS UI Gothic" panose="020B0600070205080204" pitchFamily="50" charset="-128"/>
              <a:ea typeface="MS UI Gothic" panose="020B0600070205080204" pitchFamily="50" charset="-128"/>
            </a:endParaRPr>
          </a:p>
          <a:p>
            <a:pPr algn="ctr"/>
            <a:r>
              <a:rPr kumimoji="1" lang="ja-JP" altLang="en-US" sz="1100" dirty="0">
                <a:solidFill>
                  <a:schemeClr val="tx1"/>
                </a:solidFill>
                <a:latin typeface="MS UI Gothic" panose="020B0600070205080204" pitchFamily="50" charset="-128"/>
                <a:ea typeface="MS UI Gothic" panose="020B0600070205080204" pitchFamily="50" charset="-128"/>
              </a:rPr>
              <a:t>（管轄を超えた直近署所からの出動による短縮　等）</a:t>
            </a:r>
          </a:p>
        </p:txBody>
      </p:sp>
      <p:sp>
        <p:nvSpPr>
          <p:cNvPr id="33" name="矢印: 五方向 32">
            <a:extLst>
              <a:ext uri="{FF2B5EF4-FFF2-40B4-BE49-F238E27FC236}">
                <a16:creationId xmlns:a16="http://schemas.microsoft.com/office/drawing/2014/main" id="{C7F88787-DB19-4745-B604-CB7E161EDBF5}"/>
              </a:ext>
            </a:extLst>
          </p:cNvPr>
          <p:cNvSpPr/>
          <p:nvPr/>
        </p:nvSpPr>
        <p:spPr>
          <a:xfrm>
            <a:off x="2958089" y="3930929"/>
            <a:ext cx="3233159" cy="612000"/>
          </a:xfrm>
          <a:prstGeom prst="homePlate">
            <a:avLst>
              <a:gd name="adj" fmla="val 2110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00" dirty="0">
                <a:solidFill>
                  <a:schemeClr val="tx1"/>
                </a:solidFill>
                <a:latin typeface="MS UI Gothic" panose="020B0600070205080204" pitchFamily="50" charset="-128"/>
                <a:ea typeface="MS UI Gothic" panose="020B0600070205080204" pitchFamily="50" charset="-128"/>
              </a:rPr>
              <a:t>指令の共同</a:t>
            </a:r>
            <a:r>
              <a:rPr lang="ja-JP" altLang="en-US" sz="1200" dirty="0">
                <a:solidFill>
                  <a:schemeClr val="tx1"/>
                </a:solidFill>
                <a:latin typeface="MS UI Gothic" panose="020B0600070205080204" pitchFamily="50" charset="-128"/>
                <a:ea typeface="MS UI Gothic" panose="020B0600070205080204" pitchFamily="50" charset="-128"/>
              </a:rPr>
              <a:t>運用等</a:t>
            </a:r>
            <a:endParaRPr kumimoji="1" lang="en-US" altLang="ja-JP" sz="1200" dirty="0">
              <a:solidFill>
                <a:schemeClr val="tx1"/>
              </a:solidFill>
              <a:latin typeface="MS UI Gothic" panose="020B0600070205080204" pitchFamily="50" charset="-128"/>
              <a:ea typeface="MS UI Gothic" panose="020B0600070205080204" pitchFamily="50" charset="-128"/>
            </a:endParaRPr>
          </a:p>
          <a:p>
            <a:pPr algn="ctr"/>
            <a:r>
              <a:rPr kumimoji="1" lang="ja-JP" altLang="en-US" sz="1100" dirty="0">
                <a:solidFill>
                  <a:schemeClr val="tx1"/>
                </a:solidFill>
                <a:latin typeface="MS UI Gothic" panose="020B0600070205080204" pitchFamily="50" charset="-128"/>
                <a:ea typeface="MS UI Gothic" panose="020B0600070205080204" pitchFamily="50" charset="-128"/>
              </a:rPr>
              <a:t>（指令要員の再配置による現場要員の増強</a:t>
            </a:r>
            <a:r>
              <a:rPr lang="ja-JP" altLang="en-US" sz="1100" dirty="0">
                <a:solidFill>
                  <a:schemeClr val="tx1"/>
                </a:solidFill>
                <a:latin typeface="MS UI Gothic" panose="020B0600070205080204" pitchFamily="50" charset="-128"/>
                <a:ea typeface="MS UI Gothic" panose="020B0600070205080204" pitchFamily="50" charset="-128"/>
              </a:rPr>
              <a:t> </a:t>
            </a:r>
            <a:r>
              <a:rPr kumimoji="1" lang="ja-JP" altLang="en-US" sz="1100" dirty="0">
                <a:solidFill>
                  <a:schemeClr val="tx1"/>
                </a:solidFill>
                <a:latin typeface="MS UI Gothic" panose="020B0600070205080204" pitchFamily="50" charset="-128"/>
                <a:ea typeface="MS UI Gothic" panose="020B0600070205080204" pitchFamily="50" charset="-128"/>
              </a:rPr>
              <a:t>等）</a:t>
            </a:r>
          </a:p>
        </p:txBody>
      </p:sp>
      <p:sp>
        <p:nvSpPr>
          <p:cNvPr id="34" name="テキスト ボックス 33">
            <a:extLst>
              <a:ext uri="{FF2B5EF4-FFF2-40B4-BE49-F238E27FC236}">
                <a16:creationId xmlns:a16="http://schemas.microsoft.com/office/drawing/2014/main" id="{7B827636-03AF-4910-9A5E-5423A38FBEC5}"/>
              </a:ext>
            </a:extLst>
          </p:cNvPr>
          <p:cNvSpPr txBox="1"/>
          <p:nvPr/>
        </p:nvSpPr>
        <p:spPr>
          <a:xfrm>
            <a:off x="3037504" y="3657013"/>
            <a:ext cx="2824144" cy="338554"/>
          </a:xfrm>
          <a:prstGeom prst="rect">
            <a:avLst/>
          </a:prstGeom>
          <a:noFill/>
          <a:ln>
            <a:noFill/>
            <a:prstDash val="sysDash"/>
          </a:ln>
        </p:spPr>
        <p:txBody>
          <a:bodyPr wrap="square" rtlCol="0">
            <a:spAutoFit/>
          </a:bodyPr>
          <a:lstStyle/>
          <a:p>
            <a:pPr algn="ctr"/>
            <a:r>
              <a:rPr kumimoji="1" lang="en-US" altLang="ja-JP" sz="1600" dirty="0">
                <a:latin typeface="MS UI Gothic" panose="020B0600070205080204" pitchFamily="50" charset="-128"/>
                <a:ea typeface="MS UI Gothic" panose="020B0600070205080204" pitchFamily="50" charset="-128"/>
              </a:rPr>
              <a:t>【</a:t>
            </a:r>
            <a:r>
              <a:rPr kumimoji="1" lang="ja-JP" altLang="en-US" sz="1600" dirty="0">
                <a:latin typeface="MS UI Gothic" panose="020B0600070205080204" pitchFamily="50" charset="-128"/>
                <a:ea typeface="MS UI Gothic" panose="020B0600070205080204" pitchFamily="50" charset="-128"/>
              </a:rPr>
              <a:t>連携・協力による効果</a:t>
            </a:r>
            <a:r>
              <a:rPr kumimoji="1" lang="en-US" altLang="ja-JP" sz="1600" dirty="0">
                <a:latin typeface="MS UI Gothic" panose="020B0600070205080204" pitchFamily="50" charset="-128"/>
                <a:ea typeface="MS UI Gothic" panose="020B0600070205080204" pitchFamily="50" charset="-128"/>
              </a:rPr>
              <a:t>】</a:t>
            </a:r>
          </a:p>
        </p:txBody>
      </p:sp>
      <p:sp>
        <p:nvSpPr>
          <p:cNvPr id="35" name="左中かっこ 34">
            <a:extLst>
              <a:ext uri="{FF2B5EF4-FFF2-40B4-BE49-F238E27FC236}">
                <a16:creationId xmlns:a16="http://schemas.microsoft.com/office/drawing/2014/main" id="{DA358879-5018-4FF5-AB34-285F34E1CAEA}"/>
              </a:ext>
            </a:extLst>
          </p:cNvPr>
          <p:cNvSpPr/>
          <p:nvPr/>
        </p:nvSpPr>
        <p:spPr>
          <a:xfrm rot="16200000">
            <a:off x="7725668" y="4580499"/>
            <a:ext cx="129944" cy="323315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00" dirty="0">
              <a:latin typeface="MS UI Gothic" panose="020B0600070205080204" pitchFamily="50" charset="-128"/>
              <a:ea typeface="MS UI Gothic" panose="020B0600070205080204" pitchFamily="50" charset="-128"/>
            </a:endParaRPr>
          </a:p>
        </p:txBody>
      </p:sp>
      <p:sp>
        <p:nvSpPr>
          <p:cNvPr id="36" name="テキスト ボックス 35">
            <a:extLst>
              <a:ext uri="{FF2B5EF4-FFF2-40B4-BE49-F238E27FC236}">
                <a16:creationId xmlns:a16="http://schemas.microsoft.com/office/drawing/2014/main" id="{AB54B2A7-A0E2-42BA-BC1B-002DFA1D94EE}"/>
              </a:ext>
            </a:extLst>
          </p:cNvPr>
          <p:cNvSpPr txBox="1"/>
          <p:nvPr/>
        </p:nvSpPr>
        <p:spPr>
          <a:xfrm>
            <a:off x="3031154" y="1934556"/>
            <a:ext cx="5727804" cy="276999"/>
          </a:xfrm>
          <a:prstGeom prst="rect">
            <a:avLst/>
          </a:prstGeom>
          <a:noFill/>
        </p:spPr>
        <p:txBody>
          <a:bodyPr wrap="square" rtlCol="0">
            <a:spAutoFit/>
          </a:bodyPr>
          <a:lstStyle/>
          <a:p>
            <a:r>
              <a:rPr kumimoji="1" lang="ja-JP" altLang="en-US" sz="1200" b="1" dirty="0">
                <a:solidFill>
                  <a:srgbClr val="FF0000"/>
                </a:solidFill>
                <a:latin typeface="MS UI Gothic" panose="020B0600070205080204" pitchFamily="50" charset="-128"/>
                <a:ea typeface="MS UI Gothic" panose="020B0600070205080204" pitchFamily="50" charset="-128"/>
              </a:rPr>
              <a:t>指揮命令系統の一本化</a:t>
            </a:r>
            <a:r>
              <a:rPr kumimoji="1" lang="ja-JP" altLang="en-US" sz="1200" dirty="0">
                <a:latin typeface="MS UI Gothic" panose="020B0600070205080204" pitchFamily="50" charset="-128"/>
                <a:ea typeface="MS UI Gothic" panose="020B0600070205080204" pitchFamily="50" charset="-128"/>
              </a:rPr>
              <a:t>による円滑な部隊運用</a:t>
            </a:r>
          </a:p>
        </p:txBody>
      </p:sp>
      <p:sp>
        <p:nvSpPr>
          <p:cNvPr id="37" name="テキスト ボックス 36">
            <a:extLst>
              <a:ext uri="{FF2B5EF4-FFF2-40B4-BE49-F238E27FC236}">
                <a16:creationId xmlns:a16="http://schemas.microsoft.com/office/drawing/2014/main" id="{4780552E-A67E-444D-ABAA-07167F955468}"/>
              </a:ext>
            </a:extLst>
          </p:cNvPr>
          <p:cNvSpPr txBox="1"/>
          <p:nvPr/>
        </p:nvSpPr>
        <p:spPr>
          <a:xfrm>
            <a:off x="3018454" y="2517653"/>
            <a:ext cx="5727804" cy="461665"/>
          </a:xfrm>
          <a:prstGeom prst="rect">
            <a:avLst/>
          </a:prstGeom>
          <a:noFill/>
        </p:spPr>
        <p:txBody>
          <a:bodyPr wrap="square" rtlCol="0">
            <a:spAutoFit/>
          </a:bodyPr>
          <a:lstStyle/>
          <a:p>
            <a:r>
              <a:rPr kumimoji="1" lang="ja-JP" altLang="en-US" sz="1200" dirty="0">
                <a:latin typeface="MS UI Gothic" panose="020B0600070205080204" pitchFamily="50" charset="-128"/>
                <a:ea typeface="MS UI Gothic" panose="020B0600070205080204" pitchFamily="50" charset="-128"/>
              </a:rPr>
              <a:t>長期化する災害の中で交替体制を設けつつ、災害対応体制の構築や緊急消防援助隊の円滑な受援を行うための体制整備</a:t>
            </a:r>
          </a:p>
        </p:txBody>
      </p:sp>
      <p:sp>
        <p:nvSpPr>
          <p:cNvPr id="38" name="テキスト ボックス 37">
            <a:extLst>
              <a:ext uri="{FF2B5EF4-FFF2-40B4-BE49-F238E27FC236}">
                <a16:creationId xmlns:a16="http://schemas.microsoft.com/office/drawing/2014/main" id="{77315670-A3A6-4368-A790-A0D83ED5C947}"/>
              </a:ext>
            </a:extLst>
          </p:cNvPr>
          <p:cNvSpPr txBox="1"/>
          <p:nvPr/>
        </p:nvSpPr>
        <p:spPr>
          <a:xfrm>
            <a:off x="3005754" y="3222861"/>
            <a:ext cx="3176863" cy="276999"/>
          </a:xfrm>
          <a:prstGeom prst="rect">
            <a:avLst/>
          </a:prstGeom>
          <a:noFill/>
        </p:spPr>
        <p:txBody>
          <a:bodyPr wrap="square" rtlCol="0">
            <a:spAutoFit/>
          </a:bodyPr>
          <a:lstStyle/>
          <a:p>
            <a:r>
              <a:rPr kumimoji="1" lang="ja-JP" altLang="en-US" sz="1200" dirty="0">
                <a:latin typeface="MS UI Gothic" panose="020B0600070205080204" pitchFamily="50" charset="-128"/>
                <a:ea typeface="MS UI Gothic" panose="020B0600070205080204" pitchFamily="50" charset="-128"/>
              </a:rPr>
              <a:t>応援部隊到着までの体制確保・拡充</a:t>
            </a:r>
          </a:p>
        </p:txBody>
      </p:sp>
      <p:sp>
        <p:nvSpPr>
          <p:cNvPr id="39" name="左中かっこ 38">
            <a:extLst>
              <a:ext uri="{FF2B5EF4-FFF2-40B4-BE49-F238E27FC236}">
                <a16:creationId xmlns:a16="http://schemas.microsoft.com/office/drawing/2014/main" id="{FF4BA9CA-7401-438E-A1E9-64DCA37136BB}"/>
              </a:ext>
            </a:extLst>
          </p:cNvPr>
          <p:cNvSpPr/>
          <p:nvPr/>
        </p:nvSpPr>
        <p:spPr>
          <a:xfrm rot="10800000">
            <a:off x="9346024" y="1777506"/>
            <a:ext cx="140691" cy="19540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00" dirty="0">
              <a:latin typeface="MS UI Gothic" panose="020B0600070205080204" pitchFamily="50" charset="-128"/>
              <a:ea typeface="MS UI Gothic" panose="020B0600070205080204" pitchFamily="50" charset="-128"/>
            </a:endParaRPr>
          </a:p>
        </p:txBody>
      </p:sp>
      <p:sp>
        <p:nvSpPr>
          <p:cNvPr id="40" name="テキスト ボックス 39">
            <a:extLst>
              <a:ext uri="{FF2B5EF4-FFF2-40B4-BE49-F238E27FC236}">
                <a16:creationId xmlns:a16="http://schemas.microsoft.com/office/drawing/2014/main" id="{CA7C8173-7EEE-4A92-88FB-2835D97E7C54}"/>
              </a:ext>
            </a:extLst>
          </p:cNvPr>
          <p:cNvSpPr txBox="1"/>
          <p:nvPr/>
        </p:nvSpPr>
        <p:spPr>
          <a:xfrm>
            <a:off x="9546249" y="1740841"/>
            <a:ext cx="369332" cy="2554545"/>
          </a:xfrm>
          <a:prstGeom prst="rect">
            <a:avLst/>
          </a:prstGeom>
          <a:noFill/>
        </p:spPr>
        <p:txBody>
          <a:bodyPr vert="eaVert" wrap="none" rtlCol="0">
            <a:spAutoFit/>
          </a:bodyPr>
          <a:lstStyle/>
          <a:p>
            <a:r>
              <a:rPr kumimoji="1" lang="ja-JP" altLang="en-US" sz="1200" dirty="0">
                <a:latin typeface="MS UI Gothic" panose="020B0600070205080204" pitchFamily="50" charset="-128"/>
                <a:ea typeface="MS UI Gothic" panose="020B0600070205080204" pitchFamily="50" charset="-128"/>
              </a:rPr>
              <a:t>広域化によってしか得られない効果</a:t>
            </a:r>
          </a:p>
        </p:txBody>
      </p:sp>
      <p:sp>
        <p:nvSpPr>
          <p:cNvPr id="41" name="テキスト ボックス 40">
            <a:extLst>
              <a:ext uri="{FF2B5EF4-FFF2-40B4-BE49-F238E27FC236}">
                <a16:creationId xmlns:a16="http://schemas.microsoft.com/office/drawing/2014/main" id="{626B8696-F65D-4673-BEB5-40B8961AED23}"/>
              </a:ext>
            </a:extLst>
          </p:cNvPr>
          <p:cNvSpPr txBox="1"/>
          <p:nvPr/>
        </p:nvSpPr>
        <p:spPr>
          <a:xfrm>
            <a:off x="6214367" y="4042284"/>
            <a:ext cx="3331882" cy="651460"/>
          </a:xfrm>
          <a:prstGeom prst="rect">
            <a:avLst/>
          </a:prstGeom>
          <a:noFill/>
          <a:ln w="6350">
            <a:solidFill>
              <a:schemeClr val="tx1"/>
            </a:solidFill>
          </a:ln>
        </p:spPr>
        <p:txBody>
          <a:bodyPr wrap="square" rtlCol="0">
            <a:spAutoFit/>
          </a:bodyPr>
          <a:lstStyle/>
          <a:p>
            <a:pPr lvl="0">
              <a:lnSpc>
                <a:spcPct val="115000"/>
              </a:lnSpc>
            </a:pPr>
            <a:r>
              <a:rPr lang="ja-JP" altLang="en-US" sz="1100" dirty="0">
                <a:solidFill>
                  <a:prstClr val="black"/>
                </a:solidFill>
                <a:latin typeface="ＭＳ 明朝" panose="02020609040205080304" pitchFamily="17" charset="-128"/>
                <a:ea typeface="ＭＳ 明朝" panose="02020609040205080304" pitchFamily="17" charset="-128"/>
              </a:rPr>
              <a:t>・宇部・山陽小野田消防局：</a:t>
            </a:r>
            <a:r>
              <a:rPr lang="ja-JP" altLang="en-US" sz="1100" b="1" dirty="0">
                <a:solidFill>
                  <a:srgbClr val="FF0000"/>
                </a:solidFill>
                <a:latin typeface="ＭＳ 明朝" panose="02020609040205080304" pitchFamily="17" charset="-128"/>
                <a:ea typeface="ＭＳ 明朝" panose="02020609040205080304" pitchFamily="17" charset="-128"/>
              </a:rPr>
              <a:t>指揮隊</a:t>
            </a:r>
            <a:r>
              <a:rPr lang="en-US" altLang="ja-JP" sz="1100" dirty="0">
                <a:solidFill>
                  <a:prstClr val="black"/>
                </a:solidFill>
                <a:latin typeface="ＭＳ 明朝" panose="02020609040205080304" pitchFamily="17" charset="-128"/>
                <a:ea typeface="ＭＳ 明朝" panose="02020609040205080304" pitchFamily="17" charset="-128"/>
              </a:rPr>
              <a:t>2</a:t>
            </a:r>
            <a:r>
              <a:rPr lang="ja-JP" altLang="en-US" sz="1100" dirty="0">
                <a:solidFill>
                  <a:prstClr val="black"/>
                </a:solidFill>
                <a:latin typeface="ＭＳ 明朝" panose="02020609040205080304" pitchFamily="17" charset="-128"/>
                <a:ea typeface="ＭＳ 明朝" panose="02020609040205080304" pitchFamily="17" charset="-128"/>
              </a:rPr>
              <a:t>隊新たに配備</a:t>
            </a:r>
            <a:endParaRPr lang="en-US" altLang="ja-JP" sz="1100" dirty="0">
              <a:solidFill>
                <a:prstClr val="black"/>
              </a:solidFill>
              <a:latin typeface="ＭＳ 明朝" panose="02020609040205080304" pitchFamily="17" charset="-128"/>
              <a:ea typeface="ＭＳ 明朝" panose="02020609040205080304" pitchFamily="17" charset="-128"/>
            </a:endParaRPr>
          </a:p>
          <a:p>
            <a:pPr marL="1390650" lvl="0" indent="-1390650">
              <a:lnSpc>
                <a:spcPct val="115000"/>
              </a:lnSpc>
            </a:pPr>
            <a:r>
              <a:rPr lang="ja-JP" altLang="en-US" sz="1100" dirty="0">
                <a:solidFill>
                  <a:prstClr val="black"/>
                </a:solidFill>
                <a:latin typeface="ＭＳ 明朝" panose="02020609040205080304" pitchFamily="17" charset="-128"/>
                <a:ea typeface="ＭＳ 明朝" panose="02020609040205080304" pitchFamily="17" charset="-128"/>
              </a:rPr>
              <a:t>・小田原市消防本部：火災出動車両 </a:t>
            </a:r>
            <a:r>
              <a:rPr lang="en-US" altLang="ja-JP" sz="1100" dirty="0">
                <a:latin typeface="ＭＳ 明朝" panose="02020609040205080304" pitchFamily="17" charset="-128"/>
                <a:ea typeface="ＭＳ 明朝" panose="02020609040205080304" pitchFamily="17" charset="-128"/>
              </a:rPr>
              <a:t>6</a:t>
            </a:r>
            <a:r>
              <a:rPr lang="ja-JP" altLang="en-US" sz="1100" dirty="0">
                <a:latin typeface="ＭＳ 明朝" panose="02020609040205080304" pitchFamily="17" charset="-128"/>
                <a:ea typeface="ＭＳ 明朝" panose="02020609040205080304" pitchFamily="17" charset="-128"/>
              </a:rPr>
              <a:t>台 → </a:t>
            </a:r>
            <a:r>
              <a:rPr lang="en-US" altLang="ja-JP" sz="1100" dirty="0">
                <a:latin typeface="ＭＳ 明朝" panose="02020609040205080304" pitchFamily="17" charset="-128"/>
                <a:ea typeface="ＭＳ 明朝" panose="02020609040205080304" pitchFamily="17" charset="-128"/>
              </a:rPr>
              <a:t>10</a:t>
            </a:r>
            <a:r>
              <a:rPr lang="ja-JP" altLang="en-US" sz="1100" dirty="0">
                <a:latin typeface="ＭＳ 明朝" panose="02020609040205080304" pitchFamily="17" charset="-128"/>
                <a:ea typeface="ＭＳ 明朝" panose="02020609040205080304" pitchFamily="17" charset="-128"/>
              </a:rPr>
              <a:t>台、新たに</a:t>
            </a:r>
            <a:r>
              <a:rPr lang="ja-JP" altLang="en-US" sz="1100" b="1" dirty="0">
                <a:solidFill>
                  <a:srgbClr val="FF0000"/>
                </a:solidFill>
                <a:latin typeface="ＭＳ 明朝" panose="02020609040205080304" pitchFamily="17" charset="-128"/>
                <a:ea typeface="ＭＳ 明朝" panose="02020609040205080304" pitchFamily="17" charset="-128"/>
              </a:rPr>
              <a:t>高度救助隊設置</a:t>
            </a:r>
            <a:endParaRPr lang="ja-JP" altLang="en-US" sz="1100" dirty="0">
              <a:latin typeface="ＭＳ 明朝" panose="02020609040205080304" pitchFamily="17" charset="-128"/>
              <a:ea typeface="ＭＳ 明朝" panose="02020609040205080304" pitchFamily="17" charset="-128"/>
            </a:endParaRPr>
          </a:p>
        </p:txBody>
      </p:sp>
      <p:sp>
        <p:nvSpPr>
          <p:cNvPr id="42" name="テキスト ボックス 41">
            <a:extLst>
              <a:ext uri="{FF2B5EF4-FFF2-40B4-BE49-F238E27FC236}">
                <a16:creationId xmlns:a16="http://schemas.microsoft.com/office/drawing/2014/main" id="{55A0838A-B640-4D18-BD22-67E78AE11337}"/>
              </a:ext>
            </a:extLst>
          </p:cNvPr>
          <p:cNvSpPr txBox="1"/>
          <p:nvPr/>
        </p:nvSpPr>
        <p:spPr>
          <a:xfrm>
            <a:off x="5421997" y="3264894"/>
            <a:ext cx="3777421" cy="262123"/>
          </a:xfrm>
          <a:prstGeom prst="rect">
            <a:avLst/>
          </a:prstGeom>
          <a:noFill/>
          <a:ln w="6350">
            <a:solidFill>
              <a:schemeClr val="tx1"/>
            </a:solidFill>
          </a:ln>
        </p:spPr>
        <p:txBody>
          <a:bodyPr wrap="square" lIns="72000" rIns="72000" rtlCol="0">
            <a:spAutoFit/>
          </a:bodyPr>
          <a:lstStyle/>
          <a:p>
            <a:pPr lvl="0">
              <a:lnSpc>
                <a:spcPct val="115000"/>
              </a:lnSpc>
            </a:pPr>
            <a:r>
              <a:rPr lang="ja-JP" altLang="en-US" sz="1100" dirty="0">
                <a:solidFill>
                  <a:prstClr val="black"/>
                </a:solidFill>
                <a:latin typeface="ＭＳ 明朝" panose="02020609040205080304" pitchFamily="17" charset="-128"/>
                <a:ea typeface="ＭＳ 明朝" panose="02020609040205080304" pitchFamily="17" charset="-128"/>
              </a:rPr>
              <a:t>・平成</a:t>
            </a:r>
            <a:r>
              <a:rPr lang="en-US" altLang="ja-JP" sz="1100" dirty="0">
                <a:solidFill>
                  <a:prstClr val="black"/>
                </a:solidFill>
                <a:latin typeface="ＭＳ 明朝" panose="02020609040205080304" pitchFamily="17" charset="-128"/>
                <a:ea typeface="ＭＳ 明朝" panose="02020609040205080304" pitchFamily="17" charset="-128"/>
              </a:rPr>
              <a:t>30</a:t>
            </a:r>
            <a:r>
              <a:rPr lang="ja-JP" altLang="en-US" sz="1100" dirty="0">
                <a:solidFill>
                  <a:prstClr val="black"/>
                </a:solidFill>
                <a:latin typeface="ＭＳ 明朝" panose="02020609040205080304" pitchFamily="17" charset="-128"/>
                <a:ea typeface="ＭＳ 明朝" panose="02020609040205080304" pitchFamily="17" charset="-128"/>
              </a:rPr>
              <a:t>年</a:t>
            </a:r>
            <a:r>
              <a:rPr lang="en-US" altLang="ja-JP" sz="1100" dirty="0">
                <a:solidFill>
                  <a:prstClr val="black"/>
                </a:solidFill>
                <a:latin typeface="ＭＳ 明朝" panose="02020609040205080304" pitchFamily="17" charset="-128"/>
                <a:ea typeface="ＭＳ 明朝" panose="02020609040205080304" pitchFamily="17" charset="-128"/>
              </a:rPr>
              <a:t>7</a:t>
            </a:r>
            <a:r>
              <a:rPr lang="ja-JP" altLang="en-US" sz="1100" dirty="0">
                <a:solidFill>
                  <a:prstClr val="black"/>
                </a:solidFill>
                <a:latin typeface="ＭＳ 明朝" panose="02020609040205080304" pitchFamily="17" charset="-128"/>
                <a:ea typeface="ＭＳ 明朝" panose="02020609040205080304" pitchFamily="17" charset="-128"/>
              </a:rPr>
              <a:t>月豪雨：緊援隊到着まで</a:t>
            </a:r>
            <a:r>
              <a:rPr lang="ja-JP" altLang="en-US" sz="1100" b="1" dirty="0">
                <a:solidFill>
                  <a:srgbClr val="FF0000"/>
                </a:solidFill>
                <a:latin typeface="ＭＳ 明朝" panose="02020609040205080304" pitchFamily="17" charset="-128"/>
                <a:ea typeface="ＭＳ 明朝" panose="02020609040205080304" pitchFamily="17" charset="-128"/>
              </a:rPr>
              <a:t>約</a:t>
            </a:r>
            <a:r>
              <a:rPr lang="en-US" altLang="ja-JP" sz="1100" b="1" dirty="0">
                <a:solidFill>
                  <a:srgbClr val="FF0000"/>
                </a:solidFill>
                <a:latin typeface="ＭＳ 明朝" panose="02020609040205080304" pitchFamily="17" charset="-128"/>
                <a:ea typeface="ＭＳ 明朝" panose="02020609040205080304" pitchFamily="17" charset="-128"/>
              </a:rPr>
              <a:t>7</a:t>
            </a:r>
            <a:r>
              <a:rPr lang="ja-JP" altLang="en-US" sz="1100" b="1" dirty="0">
                <a:solidFill>
                  <a:srgbClr val="FF0000"/>
                </a:solidFill>
                <a:latin typeface="ＭＳ 明朝" panose="02020609040205080304" pitchFamily="17" charset="-128"/>
                <a:ea typeface="ＭＳ 明朝" panose="02020609040205080304" pitchFamily="17" charset="-128"/>
              </a:rPr>
              <a:t>時間</a:t>
            </a: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近隣も被災</a:t>
            </a:r>
            <a:r>
              <a:rPr lang="en-US" altLang="ja-JP" sz="1100" dirty="0">
                <a:latin typeface="ＭＳ 明朝" panose="02020609040205080304" pitchFamily="17" charset="-128"/>
                <a:ea typeface="ＭＳ 明朝" panose="02020609040205080304" pitchFamily="17" charset="-128"/>
              </a:rPr>
              <a:t>)</a:t>
            </a:r>
          </a:p>
        </p:txBody>
      </p:sp>
      <p:sp>
        <p:nvSpPr>
          <p:cNvPr id="43" name="テキスト ボックス 42">
            <a:extLst>
              <a:ext uri="{FF2B5EF4-FFF2-40B4-BE49-F238E27FC236}">
                <a16:creationId xmlns:a16="http://schemas.microsoft.com/office/drawing/2014/main" id="{138A67E9-E2FF-4144-AD85-FB04059175F9}"/>
              </a:ext>
            </a:extLst>
          </p:cNvPr>
          <p:cNvSpPr txBox="1"/>
          <p:nvPr/>
        </p:nvSpPr>
        <p:spPr>
          <a:xfrm>
            <a:off x="6155406" y="1934556"/>
            <a:ext cx="3131084" cy="456792"/>
          </a:xfrm>
          <a:prstGeom prst="rect">
            <a:avLst/>
          </a:prstGeom>
          <a:noFill/>
          <a:ln w="6350">
            <a:solidFill>
              <a:schemeClr val="tx1"/>
            </a:solidFill>
          </a:ln>
        </p:spPr>
        <p:txBody>
          <a:bodyPr wrap="square" rtlCol="0">
            <a:spAutoFit/>
          </a:bodyPr>
          <a:lstStyle/>
          <a:p>
            <a:pPr marL="1125538" lvl="0" indent="-1125538">
              <a:lnSpc>
                <a:spcPct val="115000"/>
              </a:lnSpc>
            </a:pPr>
            <a:r>
              <a:rPr lang="ja-JP" altLang="en-US" sz="1100" dirty="0">
                <a:solidFill>
                  <a:prstClr val="black"/>
                </a:solidFill>
                <a:latin typeface="ＭＳ 明朝" panose="02020609040205080304" pitchFamily="17" charset="-128"/>
                <a:ea typeface="ＭＳ 明朝" panose="02020609040205080304" pitchFamily="17" charset="-128"/>
              </a:rPr>
              <a:t>・熊本市消防局：広域化後、熊本地震での統一指揮による円滑な災害対応</a:t>
            </a:r>
            <a:endParaRPr lang="ja-JP" altLang="en-US" sz="1100" dirty="0">
              <a:latin typeface="ＭＳ 明朝" panose="02020609040205080304" pitchFamily="17" charset="-128"/>
              <a:ea typeface="ＭＳ 明朝" panose="02020609040205080304" pitchFamily="17" charset="-128"/>
            </a:endParaRPr>
          </a:p>
        </p:txBody>
      </p:sp>
      <p:sp>
        <p:nvSpPr>
          <p:cNvPr id="44" name="テキスト ボックス 43">
            <a:extLst>
              <a:ext uri="{FF2B5EF4-FFF2-40B4-BE49-F238E27FC236}">
                <a16:creationId xmlns:a16="http://schemas.microsoft.com/office/drawing/2014/main" id="{89750E20-D9F4-43D0-A839-BEC77B7F6FD5}"/>
              </a:ext>
            </a:extLst>
          </p:cNvPr>
          <p:cNvSpPr txBox="1"/>
          <p:nvPr/>
        </p:nvSpPr>
        <p:spPr>
          <a:xfrm>
            <a:off x="6231112" y="5610995"/>
            <a:ext cx="3233159" cy="456792"/>
          </a:xfrm>
          <a:prstGeom prst="rect">
            <a:avLst/>
          </a:prstGeom>
          <a:noFill/>
          <a:ln w="6350">
            <a:solidFill>
              <a:schemeClr val="tx1"/>
            </a:solidFill>
          </a:ln>
        </p:spPr>
        <p:txBody>
          <a:bodyPr wrap="square" rtlCol="0">
            <a:spAutoFit/>
          </a:bodyPr>
          <a:lstStyle/>
          <a:p>
            <a:pPr lvl="0">
              <a:lnSpc>
                <a:spcPct val="115000"/>
              </a:lnSpc>
            </a:pPr>
            <a:r>
              <a:rPr lang="ja-JP" altLang="en-US" sz="1100" dirty="0">
                <a:solidFill>
                  <a:prstClr val="black"/>
                </a:solidFill>
                <a:latin typeface="ＭＳ 明朝" panose="02020609040205080304" pitchFamily="17" charset="-128"/>
                <a:ea typeface="ＭＳ 明朝" panose="02020609040205080304" pitchFamily="17" charset="-128"/>
              </a:rPr>
              <a:t>・埼玉西部消防局：車両の一括購入</a:t>
            </a:r>
            <a:endParaRPr lang="en-US" altLang="ja-JP" sz="1100" dirty="0">
              <a:solidFill>
                <a:prstClr val="black"/>
              </a:solidFill>
              <a:latin typeface="ＭＳ 明朝" panose="02020609040205080304" pitchFamily="17" charset="-128"/>
              <a:ea typeface="ＭＳ 明朝" panose="02020609040205080304" pitchFamily="17" charset="-128"/>
            </a:endParaRPr>
          </a:p>
          <a:p>
            <a:pPr lvl="0" indent="1168400">
              <a:lnSpc>
                <a:spcPct val="115000"/>
              </a:lnSpc>
            </a:pPr>
            <a:r>
              <a:rPr lang="ja-JP" altLang="en-US" sz="1100" dirty="0">
                <a:solidFill>
                  <a:prstClr val="black"/>
                </a:solidFill>
                <a:latin typeface="ＭＳ 明朝" panose="02020609040205080304" pitchFamily="17" charset="-128"/>
                <a:ea typeface="ＭＳ 明朝" panose="02020609040205080304" pitchFamily="17" charset="-128"/>
              </a:rPr>
              <a:t>（</a:t>
            </a:r>
            <a:r>
              <a:rPr lang="en-US" altLang="ja-JP" sz="1100" dirty="0">
                <a:solidFill>
                  <a:prstClr val="black"/>
                </a:solidFill>
                <a:latin typeface="ＭＳ 明朝" panose="02020609040205080304" pitchFamily="17" charset="-128"/>
                <a:ea typeface="ＭＳ 明朝" panose="02020609040205080304" pitchFamily="17" charset="-128"/>
              </a:rPr>
              <a:t>5</a:t>
            </a:r>
            <a:r>
              <a:rPr lang="ja-JP" altLang="en-US" sz="1100" dirty="0">
                <a:solidFill>
                  <a:prstClr val="black"/>
                </a:solidFill>
                <a:latin typeface="ＭＳ 明朝" panose="02020609040205080304" pitchFamily="17" charset="-128"/>
                <a:ea typeface="ＭＳ 明朝" panose="02020609040205080304" pitchFamily="17" charset="-128"/>
              </a:rPr>
              <a:t>年で約△</a:t>
            </a:r>
            <a:r>
              <a:rPr lang="en-US" altLang="ja-JP" sz="1100" dirty="0">
                <a:solidFill>
                  <a:prstClr val="black"/>
                </a:solidFill>
                <a:latin typeface="ＭＳ 明朝" panose="02020609040205080304" pitchFamily="17" charset="-128"/>
                <a:ea typeface="ＭＳ 明朝" panose="02020609040205080304" pitchFamily="17" charset="-128"/>
              </a:rPr>
              <a:t>7.2</a:t>
            </a:r>
            <a:r>
              <a:rPr lang="ja-JP" altLang="en-US" sz="1100" dirty="0">
                <a:solidFill>
                  <a:prstClr val="black"/>
                </a:solidFill>
                <a:latin typeface="ＭＳ 明朝" panose="02020609040205080304" pitchFamily="17" charset="-128"/>
                <a:ea typeface="ＭＳ 明朝" panose="02020609040205080304" pitchFamily="17" charset="-128"/>
              </a:rPr>
              <a:t>億円の削減）</a:t>
            </a:r>
            <a:endParaRPr lang="ja-JP" altLang="en-US" sz="1100" dirty="0">
              <a:latin typeface="ＭＳ 明朝" panose="02020609040205080304" pitchFamily="17" charset="-128"/>
              <a:ea typeface="ＭＳ 明朝" panose="02020609040205080304" pitchFamily="17" charset="-128"/>
            </a:endParaRPr>
          </a:p>
        </p:txBody>
      </p:sp>
      <p:sp>
        <p:nvSpPr>
          <p:cNvPr id="45" name="テキスト ボックス 44">
            <a:extLst>
              <a:ext uri="{FF2B5EF4-FFF2-40B4-BE49-F238E27FC236}">
                <a16:creationId xmlns:a16="http://schemas.microsoft.com/office/drawing/2014/main" id="{BE28CB6B-02B8-443F-AB99-4AC01BC29EC0}"/>
              </a:ext>
            </a:extLst>
          </p:cNvPr>
          <p:cNvSpPr txBox="1"/>
          <p:nvPr/>
        </p:nvSpPr>
        <p:spPr>
          <a:xfrm>
            <a:off x="5212447" y="2750594"/>
            <a:ext cx="4105561" cy="364459"/>
          </a:xfrm>
          <a:prstGeom prst="rect">
            <a:avLst/>
          </a:prstGeom>
          <a:noFill/>
          <a:ln w="6350">
            <a:solidFill>
              <a:schemeClr val="tx1"/>
            </a:solidFill>
          </a:ln>
        </p:spPr>
        <p:txBody>
          <a:bodyPr wrap="square" lIns="36000" tIns="0" rIns="0" bIns="0" rtlCol="0">
            <a:spAutoFit/>
          </a:bodyPr>
          <a:lstStyle/>
          <a:p>
            <a:pPr lvl="0">
              <a:lnSpc>
                <a:spcPct val="115000"/>
              </a:lnSpc>
            </a:pPr>
            <a:r>
              <a:rPr lang="ja-JP" altLang="en-US" sz="1100" dirty="0">
                <a:solidFill>
                  <a:prstClr val="black"/>
                </a:solidFill>
                <a:latin typeface="ＭＳ 明朝" panose="02020609040205080304" pitchFamily="17" charset="-128"/>
                <a:ea typeface="ＭＳ 明朝" panose="02020609040205080304" pitchFamily="17" charset="-128"/>
              </a:rPr>
              <a:t>・円滑な受援に必要な人数：約</a:t>
            </a:r>
            <a:r>
              <a:rPr lang="en-US" altLang="ja-JP" sz="1100" dirty="0">
                <a:solidFill>
                  <a:prstClr val="black"/>
                </a:solidFill>
                <a:latin typeface="ＭＳ 明朝" panose="02020609040205080304" pitchFamily="17" charset="-128"/>
                <a:ea typeface="ＭＳ 明朝" panose="02020609040205080304" pitchFamily="17" charset="-128"/>
              </a:rPr>
              <a:t>20</a:t>
            </a:r>
            <a:r>
              <a:rPr lang="ja-JP" altLang="en-US" sz="1100" dirty="0">
                <a:solidFill>
                  <a:prstClr val="black"/>
                </a:solidFill>
                <a:latin typeface="ＭＳ 明朝" panose="02020609040205080304" pitchFamily="17" charset="-128"/>
                <a:ea typeface="ＭＳ 明朝" panose="02020609040205080304" pitchFamily="17" charset="-128"/>
              </a:rPr>
              <a:t>名（平成</a:t>
            </a:r>
            <a:r>
              <a:rPr lang="en-US" altLang="ja-JP" sz="1100" dirty="0">
                <a:solidFill>
                  <a:prstClr val="black"/>
                </a:solidFill>
                <a:latin typeface="ＭＳ 明朝" panose="02020609040205080304" pitchFamily="17" charset="-128"/>
                <a:ea typeface="ＭＳ 明朝" panose="02020609040205080304" pitchFamily="17" charset="-128"/>
              </a:rPr>
              <a:t>29</a:t>
            </a:r>
            <a:r>
              <a:rPr lang="ja-JP" altLang="en-US" sz="1100" dirty="0">
                <a:solidFill>
                  <a:prstClr val="black"/>
                </a:solidFill>
                <a:latin typeface="ＭＳ 明朝" panose="02020609040205080304" pitchFamily="17" charset="-128"/>
                <a:ea typeface="ＭＳ 明朝" panose="02020609040205080304" pitchFamily="17" charset="-128"/>
              </a:rPr>
              <a:t>年、</a:t>
            </a:r>
            <a:r>
              <a:rPr lang="en-US" altLang="ja-JP" sz="1100" dirty="0">
                <a:solidFill>
                  <a:prstClr val="black"/>
                </a:solidFill>
                <a:latin typeface="ＭＳ 明朝" panose="02020609040205080304" pitchFamily="17" charset="-128"/>
                <a:ea typeface="ＭＳ 明朝" panose="02020609040205080304" pitchFamily="17" charset="-128"/>
              </a:rPr>
              <a:t>30</a:t>
            </a:r>
            <a:r>
              <a:rPr lang="ja-JP" altLang="en-US" sz="1100" dirty="0">
                <a:solidFill>
                  <a:prstClr val="black"/>
                </a:solidFill>
                <a:latin typeface="ＭＳ 明朝" panose="02020609040205080304" pitchFamily="17" charset="-128"/>
                <a:ea typeface="ＭＳ 明朝" panose="02020609040205080304" pitchFamily="17" charset="-128"/>
              </a:rPr>
              <a:t>年豪雨災害）</a:t>
            </a:r>
            <a:endParaRPr lang="en-US" altLang="ja-JP" sz="1100" dirty="0">
              <a:solidFill>
                <a:prstClr val="black"/>
              </a:solidFill>
              <a:latin typeface="ＭＳ 明朝" panose="02020609040205080304" pitchFamily="17" charset="-128"/>
              <a:ea typeface="ＭＳ 明朝" panose="02020609040205080304" pitchFamily="17" charset="-128"/>
            </a:endParaRPr>
          </a:p>
          <a:p>
            <a:pPr lvl="0">
              <a:lnSpc>
                <a:spcPct val="115000"/>
              </a:lnSpc>
            </a:pPr>
            <a:r>
              <a:rPr lang="ja-JP" altLang="en-US" sz="1100" dirty="0">
                <a:solidFill>
                  <a:prstClr val="black"/>
                </a:solidFill>
                <a:latin typeface="ＭＳ 明朝" panose="02020609040205080304" pitchFamily="17" charset="-128"/>
                <a:ea typeface="ＭＳ 明朝" panose="02020609040205080304" pitchFamily="17" charset="-128"/>
              </a:rPr>
              <a:t>　</a:t>
            </a:r>
            <a:r>
              <a:rPr lang="en-US" altLang="ja-JP" sz="1000" dirty="0">
                <a:solidFill>
                  <a:prstClr val="black"/>
                </a:solidFill>
                <a:latin typeface="ＭＳ 明朝" panose="02020609040205080304" pitchFamily="17" charset="-128"/>
                <a:ea typeface="ＭＳ 明朝" panose="02020609040205080304" pitchFamily="17" charset="-128"/>
              </a:rPr>
              <a:t>※</a:t>
            </a:r>
            <a:r>
              <a:rPr lang="ja-JP" altLang="en-US" sz="1000" dirty="0">
                <a:solidFill>
                  <a:prstClr val="black"/>
                </a:solidFill>
                <a:latin typeface="ＭＳ 明朝" panose="02020609040205080304" pitchFamily="17" charset="-128"/>
                <a:ea typeface="ＭＳ 明朝" panose="02020609040205080304" pitchFamily="17" charset="-128"/>
              </a:rPr>
              <a:t>指揮本部、活動拠点、宿営場所等へ職員を派遣</a:t>
            </a:r>
            <a:endParaRPr lang="en-US" altLang="ja-JP" sz="1100" dirty="0">
              <a:latin typeface="ＭＳ 明朝" panose="02020609040205080304" pitchFamily="17" charset="-128"/>
              <a:ea typeface="ＭＳ 明朝" panose="02020609040205080304" pitchFamily="17" charset="-128"/>
            </a:endParaRPr>
          </a:p>
        </p:txBody>
      </p:sp>
      <p:sp>
        <p:nvSpPr>
          <p:cNvPr id="3" name="スライド番号プレースホルダー 2">
            <a:extLst>
              <a:ext uri="{FF2B5EF4-FFF2-40B4-BE49-F238E27FC236}">
                <a16:creationId xmlns:a16="http://schemas.microsoft.com/office/drawing/2014/main" id="{71CFDE21-5BAB-44FB-832D-3949C07BA992}"/>
              </a:ext>
            </a:extLst>
          </p:cNvPr>
          <p:cNvSpPr>
            <a:spLocks noGrp="1"/>
          </p:cNvSpPr>
          <p:nvPr>
            <p:ph type="sldNum" sz="quarter" idx="12"/>
          </p:nvPr>
        </p:nvSpPr>
        <p:spPr>
          <a:xfrm>
            <a:off x="9087459" y="6393943"/>
            <a:ext cx="702078" cy="365760"/>
          </a:xfrm>
        </p:spPr>
        <p:txBody>
          <a:bodyPr/>
          <a:lstStyle/>
          <a:p>
            <a:fld id="{65DFFDEF-B4B2-4326-B825-390B8F18160E}" type="slidenum">
              <a:rPr kumimoji="1" lang="ja-JP" altLang="en-US" smtClean="0"/>
              <a:t>2</a:t>
            </a:fld>
            <a:endParaRPr kumimoji="1" lang="ja-JP" altLang="en-US"/>
          </a:p>
        </p:txBody>
      </p:sp>
    </p:spTree>
    <p:extLst>
      <p:ext uri="{BB962C8B-B14F-4D97-AF65-F5344CB8AC3E}">
        <p14:creationId xmlns:p14="http://schemas.microsoft.com/office/powerpoint/2010/main" val="43116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id="{585B8450-591D-4BC3-9A64-8F3249069670}"/>
              </a:ext>
            </a:extLst>
          </p:cNvPr>
          <p:cNvSpPr>
            <a:spLocks/>
          </p:cNvSpPr>
          <p:nvPr/>
        </p:nvSpPr>
        <p:spPr bwMode="auto">
          <a:xfrm>
            <a:off x="381000" y="263770"/>
            <a:ext cx="9144000" cy="432000"/>
          </a:xfrm>
          <a:prstGeom prst="roundRect">
            <a:avLst>
              <a:gd name="adj" fmla="val 16667"/>
            </a:avLst>
          </a:prstGeom>
          <a:solidFill>
            <a:srgbClr val="66CCFF"/>
          </a:solidFill>
          <a:ln>
            <a:headEnd/>
            <a:tailEnd/>
          </a:ln>
        </p:spPr>
        <p:style>
          <a:lnRef idx="1">
            <a:schemeClr val="accent5"/>
          </a:lnRef>
          <a:fillRef idx="2">
            <a:schemeClr val="accent5"/>
          </a:fillRef>
          <a:effectRef idx="1">
            <a:schemeClr val="accent5"/>
          </a:effectRef>
          <a:fontRef idx="minor">
            <a:schemeClr val="dk1"/>
          </a:fontRef>
        </p:style>
        <p:txBody>
          <a:bodyPr lIns="68543" tIns="0" rIns="68543" bIns="8205" anchor="ctr" anchorCtr="1"/>
          <a:lstStyle/>
          <a:p>
            <a:pPr algn="ctr" defTabSz="422041"/>
            <a:r>
              <a:rPr kumimoji="0" lang="ja-JP" altLang="en-US" sz="2123" dirty="0">
                <a:solidFill>
                  <a:prstClr val="white"/>
                </a:solidFill>
                <a:effectLst>
                  <a:outerShdw blurRad="38100" dist="38100" dir="2700000" algn="ctr" rotWithShape="0">
                    <a:srgbClr val="000000"/>
                  </a:outerShdw>
                </a:effectLst>
                <a:latin typeface="ＤＦ特太ゴシック体" pitchFamily="49" charset="-128"/>
                <a:ea typeface="ＤＦ特太ゴシック体" pitchFamily="49" charset="-128"/>
              </a:rPr>
              <a:t>平時における広域化等による効果① ～現場到着時間等の短縮～</a:t>
            </a:r>
          </a:p>
        </p:txBody>
      </p:sp>
      <p:sp>
        <p:nvSpPr>
          <p:cNvPr id="4" name="正方形/長方形 3">
            <a:extLst>
              <a:ext uri="{FF2B5EF4-FFF2-40B4-BE49-F238E27FC236}">
                <a16:creationId xmlns:a16="http://schemas.microsoft.com/office/drawing/2014/main" id="{9EF5796C-B6EE-4D44-BA46-74DE517D6E28}"/>
              </a:ext>
            </a:extLst>
          </p:cNvPr>
          <p:cNvSpPr/>
          <p:nvPr/>
        </p:nvSpPr>
        <p:spPr>
          <a:xfrm>
            <a:off x="475746" y="758802"/>
            <a:ext cx="8934624" cy="1150273"/>
          </a:xfrm>
          <a:prstGeom prst="rect">
            <a:avLst/>
          </a:prstGeom>
          <a:ln w="28575"/>
        </p:spPr>
        <p:style>
          <a:lnRef idx="2">
            <a:schemeClr val="accent5"/>
          </a:lnRef>
          <a:fillRef idx="1">
            <a:schemeClr val="lt1"/>
          </a:fillRef>
          <a:effectRef idx="0">
            <a:schemeClr val="accent5"/>
          </a:effectRef>
          <a:fontRef idx="minor">
            <a:schemeClr val="dk1"/>
          </a:fontRef>
        </p:style>
        <p:txBody>
          <a:bodyPr lIns="166154" tIns="33231" rIns="33231" bIns="33231" rtlCol="0" anchor="ctr"/>
          <a:lstStyle/>
          <a:p>
            <a:pPr marL="167058" indent="-167058" defTabSz="422041"/>
            <a:r>
              <a:rPr kumimoji="0" lang="ja-JP" altLang="en-US" sz="1662" dirty="0">
                <a:solidFill>
                  <a:prstClr val="black"/>
                </a:solidFill>
                <a:latin typeface="ＭＳ ゴシック" panose="020B0609070205080204" pitchFamily="49" charset="-128"/>
                <a:ea typeface="ＭＳ ゴシック" panose="020B0609070205080204" pitchFamily="49" charset="-128"/>
              </a:rPr>
              <a:t>○広域化により管轄区域を越えた消防活動が可能となり、災害地点（地区）に近い署所からの出動、または直近にいる部隊が出動することで、災害に迅速に対応できる。</a:t>
            </a:r>
            <a:endParaRPr kumimoji="0" lang="en-US" altLang="ja-JP" sz="1662" dirty="0">
              <a:solidFill>
                <a:prstClr val="black"/>
              </a:solidFill>
              <a:latin typeface="ＭＳ ゴシック" panose="020B0609070205080204" pitchFamily="49" charset="-128"/>
              <a:ea typeface="ＭＳ ゴシック" panose="020B0609070205080204" pitchFamily="49" charset="-128"/>
            </a:endParaRPr>
          </a:p>
          <a:p>
            <a:pPr marL="167058" indent="-167058" defTabSz="422041"/>
            <a:r>
              <a:rPr kumimoji="0" lang="ja-JP" altLang="en-US" sz="1662" dirty="0">
                <a:solidFill>
                  <a:prstClr val="black"/>
                </a:solidFill>
                <a:latin typeface="ＭＳ ゴシック" panose="020B0609070205080204" pitchFamily="49" charset="-128"/>
                <a:ea typeface="ＭＳ ゴシック" panose="020B0609070205080204" pitchFamily="49" charset="-128"/>
              </a:rPr>
              <a:t>○指令の共同運用において、</a:t>
            </a:r>
            <a:r>
              <a:rPr kumimoji="0" lang="ja-JP" altLang="en-US" sz="166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直近指令、ゼロ隊運用などの高度な運用により、災害対応の迅速性が高まる。</a:t>
            </a:r>
            <a:endParaRPr kumimoji="0" lang="ja-JP" altLang="en-US" sz="1662" dirty="0">
              <a:solidFill>
                <a:prstClr val="black"/>
              </a:solidFill>
              <a:latin typeface="ＭＳ ゴシック" panose="020B0609070205080204" pitchFamily="49" charset="-128"/>
              <a:ea typeface="ＭＳ ゴシック" panose="020B0609070205080204" pitchFamily="49" charset="-128"/>
            </a:endParaRPr>
          </a:p>
        </p:txBody>
      </p:sp>
      <p:sp>
        <p:nvSpPr>
          <p:cNvPr id="43" name="正方形/長方形 42">
            <a:extLst>
              <a:ext uri="{FF2B5EF4-FFF2-40B4-BE49-F238E27FC236}">
                <a16:creationId xmlns:a16="http://schemas.microsoft.com/office/drawing/2014/main" id="{3BD9DB62-DBE6-49F3-9DB5-5BECA8FE6C5D}"/>
              </a:ext>
            </a:extLst>
          </p:cNvPr>
          <p:cNvSpPr/>
          <p:nvPr/>
        </p:nvSpPr>
        <p:spPr>
          <a:xfrm>
            <a:off x="381936" y="1972460"/>
            <a:ext cx="4002123" cy="279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t"/>
          <a:lstStyle/>
          <a:p>
            <a:pPr algn="just" defTabSz="422041">
              <a:spcAft>
                <a:spcPts val="277"/>
              </a:spcAft>
            </a:pPr>
            <a:r>
              <a:rPr kumimoji="0" lang="ja-JP" altLang="en-US" sz="1292" b="1" dirty="0">
                <a:solidFill>
                  <a:srgbClr val="2F3B5B"/>
                </a:solidFill>
                <a:latin typeface="MS UI Gothic" panose="020B0600070205080204" pitchFamily="50" charset="-128"/>
                <a:ea typeface="MS UI Gothic" panose="020B0600070205080204" pitchFamily="50" charset="-128"/>
                <a:cs typeface="メイリオ" panose="020B0604030504040204" pitchFamily="50" charset="-128"/>
              </a:rPr>
              <a:t>＜現場到着時間の短縮効果の例＞</a:t>
            </a:r>
            <a:endParaRPr kumimoji="0" lang="en-US" altLang="ja-JP" sz="1292" b="1" dirty="0">
              <a:solidFill>
                <a:srgbClr val="2F3B5B"/>
              </a:solidFill>
              <a:latin typeface="MS UI Gothic" panose="020B0600070205080204" pitchFamily="50" charset="-128"/>
              <a:ea typeface="MS UI Gothic" panose="020B0600070205080204" pitchFamily="50" charset="-128"/>
              <a:cs typeface="メイリオ" panose="020B0604030504040204" pitchFamily="50" charset="-128"/>
            </a:endParaRPr>
          </a:p>
        </p:txBody>
      </p:sp>
      <p:sp>
        <p:nvSpPr>
          <p:cNvPr id="14" name="正方形/長方形 13">
            <a:extLst>
              <a:ext uri="{FF2B5EF4-FFF2-40B4-BE49-F238E27FC236}">
                <a16:creationId xmlns:a16="http://schemas.microsoft.com/office/drawing/2014/main" id="{8187297B-BD8C-48D7-8427-2C54F4AE1F0F}"/>
              </a:ext>
            </a:extLst>
          </p:cNvPr>
          <p:cNvSpPr/>
          <p:nvPr/>
        </p:nvSpPr>
        <p:spPr>
          <a:xfrm>
            <a:off x="479280" y="4873632"/>
            <a:ext cx="2968558" cy="1228863"/>
          </a:xfrm>
          <a:prstGeom prst="rect">
            <a:avLst/>
          </a:prstGeom>
        </p:spPr>
        <p:txBody>
          <a:bodyPr wrap="square">
            <a:spAutoFit/>
          </a:bodyPr>
          <a:lstStyle/>
          <a:p>
            <a:pPr marL="164113" defTabSz="422041"/>
            <a:r>
              <a:rPr kumimoji="0" lang="ja-JP" altLang="en-US" sz="1477"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　救急通報件数年間約</a:t>
            </a:r>
            <a:r>
              <a:rPr kumimoji="0" lang="en-US" altLang="ja-JP" sz="1477"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14</a:t>
            </a:r>
            <a:r>
              <a:rPr kumimoji="0" lang="ja-JP" altLang="en-US" sz="1477"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万件の通報のうち、</a:t>
            </a:r>
            <a:r>
              <a:rPr kumimoji="0" lang="ja-JP" altLang="en-US" sz="1477" dirty="0">
                <a:solidFill>
                  <a:srgbClr val="FF0000"/>
                </a:solidFill>
                <a:latin typeface="MS UI Gothic" panose="020B0600070205080204" pitchFamily="50" charset="-128"/>
                <a:ea typeface="MS UI Gothic" panose="020B0600070205080204" pitchFamily="50" charset="-128"/>
                <a:cs typeface="メイリオ" panose="020B0604030504040204" pitchFamily="50" charset="-128"/>
              </a:rPr>
              <a:t>約</a:t>
            </a:r>
            <a:r>
              <a:rPr kumimoji="0" lang="en-US" altLang="ja-JP" sz="1477" dirty="0">
                <a:solidFill>
                  <a:srgbClr val="FF0000"/>
                </a:solidFill>
                <a:latin typeface="MS UI Gothic" panose="020B0600070205080204" pitchFamily="50" charset="-128"/>
                <a:ea typeface="MS UI Gothic" panose="020B0600070205080204" pitchFamily="50" charset="-128"/>
                <a:cs typeface="メイリオ" panose="020B0604030504040204" pitchFamily="50" charset="-128"/>
              </a:rPr>
              <a:t>400</a:t>
            </a:r>
            <a:r>
              <a:rPr kumimoji="0" lang="ja-JP" altLang="en-US" sz="1477" dirty="0">
                <a:solidFill>
                  <a:srgbClr val="FF0000"/>
                </a:solidFill>
                <a:latin typeface="MS UI Gothic" panose="020B0600070205080204" pitchFamily="50" charset="-128"/>
                <a:ea typeface="MS UI Gothic" panose="020B0600070205080204" pitchFamily="50" charset="-128"/>
                <a:cs typeface="メイリオ" panose="020B0604030504040204" pitchFamily="50" charset="-128"/>
              </a:rPr>
              <a:t>件の直近指令・約</a:t>
            </a:r>
            <a:r>
              <a:rPr kumimoji="0" lang="en-US" altLang="ja-JP" sz="1477" dirty="0">
                <a:solidFill>
                  <a:srgbClr val="FF0000"/>
                </a:solidFill>
                <a:latin typeface="MS UI Gothic" panose="020B0600070205080204" pitchFamily="50" charset="-128"/>
                <a:ea typeface="MS UI Gothic" panose="020B0600070205080204" pitchFamily="50" charset="-128"/>
                <a:cs typeface="メイリオ" panose="020B0604030504040204" pitchFamily="50" charset="-128"/>
              </a:rPr>
              <a:t>250</a:t>
            </a:r>
            <a:r>
              <a:rPr kumimoji="0" lang="ja-JP" altLang="en-US" sz="1477" dirty="0">
                <a:solidFill>
                  <a:srgbClr val="FF0000"/>
                </a:solidFill>
                <a:latin typeface="MS UI Gothic" panose="020B0600070205080204" pitchFamily="50" charset="-128"/>
                <a:ea typeface="MS UI Gothic" panose="020B0600070205080204" pitchFamily="50" charset="-128"/>
                <a:cs typeface="メイリオ" panose="020B0604030504040204" pitchFamily="50" charset="-128"/>
              </a:rPr>
              <a:t>件のゼロ隊運用を実施</a:t>
            </a:r>
            <a:r>
              <a:rPr kumimoji="0" lang="ja-JP" altLang="en-US" sz="1477"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しており、更なる現着時間の短縮が図られた。</a:t>
            </a:r>
            <a:endParaRPr kumimoji="0" lang="en-US" altLang="ja-JP" sz="1477"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endParaRPr>
          </a:p>
        </p:txBody>
      </p:sp>
      <p:pic>
        <p:nvPicPr>
          <p:cNvPr id="15" name="図 14">
            <a:extLst>
              <a:ext uri="{FF2B5EF4-FFF2-40B4-BE49-F238E27FC236}">
                <a16:creationId xmlns:a16="http://schemas.microsoft.com/office/drawing/2014/main" id="{47D49866-39C8-48EA-AED3-DB85896BF55A}"/>
              </a:ext>
            </a:extLst>
          </p:cNvPr>
          <p:cNvPicPr>
            <a:picLocks noChangeAspect="1"/>
          </p:cNvPicPr>
          <p:nvPr/>
        </p:nvPicPr>
        <p:blipFill>
          <a:blip r:embed="rId2"/>
          <a:stretch>
            <a:fillRect/>
          </a:stretch>
        </p:blipFill>
        <p:spPr>
          <a:xfrm>
            <a:off x="3654541" y="4687579"/>
            <a:ext cx="5453435" cy="1771660"/>
          </a:xfrm>
          <a:prstGeom prst="rect">
            <a:avLst/>
          </a:prstGeom>
        </p:spPr>
      </p:pic>
      <p:sp>
        <p:nvSpPr>
          <p:cNvPr id="16" name="正方形/長方形 15">
            <a:extLst>
              <a:ext uri="{FF2B5EF4-FFF2-40B4-BE49-F238E27FC236}">
                <a16:creationId xmlns:a16="http://schemas.microsoft.com/office/drawing/2014/main" id="{5C95638F-FEFF-4EDE-8044-990A3A908E1F}"/>
              </a:ext>
            </a:extLst>
          </p:cNvPr>
          <p:cNvSpPr/>
          <p:nvPr/>
        </p:nvSpPr>
        <p:spPr>
          <a:xfrm>
            <a:off x="384351" y="4019808"/>
            <a:ext cx="5918766" cy="24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t"/>
          <a:lstStyle/>
          <a:p>
            <a:pPr algn="just" defTabSz="422041">
              <a:spcAft>
                <a:spcPts val="277"/>
              </a:spcAft>
            </a:pPr>
            <a:r>
              <a:rPr kumimoji="0" lang="ja-JP" altLang="en-US" sz="1292" b="1" dirty="0">
                <a:solidFill>
                  <a:srgbClr val="2F3B5B"/>
                </a:solidFill>
                <a:latin typeface="MS UI Gothic" panose="020B0600070205080204" pitchFamily="50" charset="-128"/>
                <a:ea typeface="MS UI Gothic" panose="020B0600070205080204" pitchFamily="50" charset="-128"/>
                <a:cs typeface="メイリオ" panose="020B0604030504040204" pitchFamily="50" charset="-128"/>
              </a:rPr>
              <a:t>＜指令の共同運用において直近指令、ゼロ隊運用による効果の例＞</a:t>
            </a:r>
            <a:endParaRPr kumimoji="0" lang="en-US" altLang="ja-JP" sz="1292" b="1" dirty="0">
              <a:solidFill>
                <a:srgbClr val="2F3B5B"/>
              </a:solidFill>
              <a:latin typeface="MS UI Gothic" panose="020B0600070205080204" pitchFamily="50" charset="-128"/>
              <a:ea typeface="MS UI Gothic" panose="020B0600070205080204" pitchFamily="50" charset="-128"/>
              <a:cs typeface="メイリオ" panose="020B0604030504040204" pitchFamily="50" charset="-128"/>
            </a:endParaRPr>
          </a:p>
        </p:txBody>
      </p:sp>
      <p:sp>
        <p:nvSpPr>
          <p:cNvPr id="2" name="正方形/長方形 1">
            <a:extLst>
              <a:ext uri="{FF2B5EF4-FFF2-40B4-BE49-F238E27FC236}">
                <a16:creationId xmlns:a16="http://schemas.microsoft.com/office/drawing/2014/main" id="{C1762A28-77F8-40EC-ABE7-D4044F10BBE6}"/>
              </a:ext>
            </a:extLst>
          </p:cNvPr>
          <p:cNvSpPr/>
          <p:nvPr/>
        </p:nvSpPr>
        <p:spPr>
          <a:xfrm>
            <a:off x="575068" y="2243883"/>
            <a:ext cx="8685498" cy="1745794"/>
          </a:xfrm>
          <a:prstGeom prst="rect">
            <a:avLst/>
          </a:prstGeom>
          <a:no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dirty="0">
              <a:solidFill>
                <a:prstClr val="white"/>
              </a:solidFill>
              <a:latin typeface="MS UI Gothic" panose="020B0600070205080204" pitchFamily="50" charset="-128"/>
              <a:ea typeface="MS UI Gothic" panose="020B0600070205080204" pitchFamily="50" charset="-128"/>
            </a:endParaRPr>
          </a:p>
        </p:txBody>
      </p:sp>
      <p:sp>
        <p:nvSpPr>
          <p:cNvPr id="18" name="正方形/長方形 17">
            <a:extLst>
              <a:ext uri="{FF2B5EF4-FFF2-40B4-BE49-F238E27FC236}">
                <a16:creationId xmlns:a16="http://schemas.microsoft.com/office/drawing/2014/main" id="{DEF33F50-9BB6-483D-9C14-81504204DAFD}"/>
              </a:ext>
            </a:extLst>
          </p:cNvPr>
          <p:cNvSpPr/>
          <p:nvPr/>
        </p:nvSpPr>
        <p:spPr>
          <a:xfrm>
            <a:off x="575068" y="4313387"/>
            <a:ext cx="8685498" cy="2213110"/>
          </a:xfrm>
          <a:prstGeom prst="rect">
            <a:avLst/>
          </a:prstGeom>
          <a:no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dirty="0">
              <a:solidFill>
                <a:prstClr val="white"/>
              </a:solidFill>
              <a:latin typeface="MS UI Gothic" panose="020B0600070205080204" pitchFamily="50" charset="-128"/>
              <a:ea typeface="MS UI Gothic" panose="020B0600070205080204" pitchFamily="50" charset="-128"/>
            </a:endParaRPr>
          </a:p>
        </p:txBody>
      </p:sp>
      <p:grpSp>
        <p:nvGrpSpPr>
          <p:cNvPr id="22" name="Group 25">
            <a:extLst>
              <a:ext uri="{FF2B5EF4-FFF2-40B4-BE49-F238E27FC236}">
                <a16:creationId xmlns:a16="http://schemas.microsoft.com/office/drawing/2014/main" id="{2F5CDADD-131F-4E12-8E8D-E5B57F7994B4}"/>
              </a:ext>
            </a:extLst>
          </p:cNvPr>
          <p:cNvGrpSpPr>
            <a:grpSpLocks/>
          </p:cNvGrpSpPr>
          <p:nvPr/>
        </p:nvGrpSpPr>
        <p:grpSpPr bwMode="auto">
          <a:xfrm>
            <a:off x="4594713" y="2802944"/>
            <a:ext cx="4367346" cy="1057091"/>
            <a:chOff x="1602" y="2804"/>
            <a:chExt cx="3060" cy="955"/>
          </a:xfrm>
        </p:grpSpPr>
        <p:pic>
          <p:nvPicPr>
            <p:cNvPr id="23" name="Picture 26" descr="出張所">
              <a:extLst>
                <a:ext uri="{FF2B5EF4-FFF2-40B4-BE49-F238E27FC236}">
                  <a16:creationId xmlns:a16="http://schemas.microsoft.com/office/drawing/2014/main" id="{50CA7754-DD4F-49DE-9E64-E3F4CBFFE94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1950" y="2929"/>
              <a:ext cx="160" cy="216"/>
            </a:xfrm>
            <a:prstGeom prst="rect">
              <a:avLst/>
            </a:prstGeom>
            <a:noFill/>
            <a:ln w="9525">
              <a:noFill/>
              <a:miter lim="800000"/>
              <a:headEnd/>
              <a:tailEnd/>
            </a:ln>
          </p:spPr>
        </p:pic>
        <p:pic>
          <p:nvPicPr>
            <p:cNvPr id="25" name="Picture 28" descr="出張所">
              <a:extLst>
                <a:ext uri="{FF2B5EF4-FFF2-40B4-BE49-F238E27FC236}">
                  <a16:creationId xmlns:a16="http://schemas.microsoft.com/office/drawing/2014/main" id="{83326240-AF77-4A78-A47E-EC091464B19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Lst>
            </a:blip>
            <a:srcRect/>
            <a:stretch>
              <a:fillRect/>
            </a:stretch>
          </p:blipFill>
          <p:spPr bwMode="auto">
            <a:xfrm>
              <a:off x="2640" y="3274"/>
              <a:ext cx="159" cy="216"/>
            </a:xfrm>
            <a:prstGeom prst="rect">
              <a:avLst/>
            </a:prstGeom>
            <a:noFill/>
            <a:ln w="9525">
              <a:noFill/>
              <a:miter lim="800000"/>
              <a:headEnd/>
              <a:tailEnd/>
            </a:ln>
          </p:spPr>
        </p:pic>
        <p:sp>
          <p:nvSpPr>
            <p:cNvPr id="26" name="Freeform 29">
              <a:extLst>
                <a:ext uri="{FF2B5EF4-FFF2-40B4-BE49-F238E27FC236}">
                  <a16:creationId xmlns:a16="http://schemas.microsoft.com/office/drawing/2014/main" id="{7480AF87-1C1E-4903-99D7-0AB5333CCA32}"/>
                </a:ext>
              </a:extLst>
            </p:cNvPr>
            <p:cNvSpPr>
              <a:spLocks/>
            </p:cNvSpPr>
            <p:nvPr/>
          </p:nvSpPr>
          <p:spPr bwMode="auto">
            <a:xfrm>
              <a:off x="2156" y="2876"/>
              <a:ext cx="203" cy="864"/>
            </a:xfrm>
            <a:custGeom>
              <a:avLst/>
              <a:gdLst>
                <a:gd name="T0" fmla="*/ 0 w 935"/>
                <a:gd name="T1" fmla="*/ 0 h 1980"/>
                <a:gd name="T2" fmla="*/ 0 w 935"/>
                <a:gd name="T3" fmla="*/ 0 h 1980"/>
                <a:gd name="T4" fmla="*/ 0 w 935"/>
                <a:gd name="T5" fmla="*/ 0 h 1980"/>
                <a:gd name="T6" fmla="*/ 0 w 935"/>
                <a:gd name="T7" fmla="*/ 0 h 1980"/>
                <a:gd name="T8" fmla="*/ 0 w 935"/>
                <a:gd name="T9" fmla="*/ 0 h 1980"/>
                <a:gd name="T10" fmla="*/ 0 w 935"/>
                <a:gd name="T11" fmla="*/ 0 h 1980"/>
                <a:gd name="T12" fmla="*/ 0 60000 65536"/>
                <a:gd name="T13" fmla="*/ 0 60000 65536"/>
                <a:gd name="T14" fmla="*/ 0 60000 65536"/>
                <a:gd name="T15" fmla="*/ 0 60000 65536"/>
                <a:gd name="T16" fmla="*/ 0 60000 65536"/>
                <a:gd name="T17" fmla="*/ 0 60000 65536"/>
                <a:gd name="T18" fmla="*/ 0 w 935"/>
                <a:gd name="T19" fmla="*/ 0 h 1980"/>
                <a:gd name="T20" fmla="*/ 935 w 935"/>
                <a:gd name="T21" fmla="*/ 1980 h 1980"/>
              </a:gdLst>
              <a:ahLst/>
              <a:cxnLst>
                <a:cxn ang="T12">
                  <a:pos x="T0" y="T1"/>
                </a:cxn>
                <a:cxn ang="T13">
                  <a:pos x="T2" y="T3"/>
                </a:cxn>
                <a:cxn ang="T14">
                  <a:pos x="T4" y="T5"/>
                </a:cxn>
                <a:cxn ang="T15">
                  <a:pos x="T6" y="T7"/>
                </a:cxn>
                <a:cxn ang="T16">
                  <a:pos x="T8" y="T9"/>
                </a:cxn>
                <a:cxn ang="T17">
                  <a:pos x="T10" y="T11"/>
                </a:cxn>
              </a:cxnLst>
              <a:rect l="T18" t="T19" r="T20" b="T21"/>
              <a:pathLst>
                <a:path w="935" h="1980">
                  <a:moveTo>
                    <a:pt x="605" y="0"/>
                  </a:moveTo>
                  <a:cubicBezTo>
                    <a:pt x="412" y="30"/>
                    <a:pt x="220" y="60"/>
                    <a:pt x="165" y="180"/>
                  </a:cubicBezTo>
                  <a:cubicBezTo>
                    <a:pt x="110" y="300"/>
                    <a:pt x="293" y="540"/>
                    <a:pt x="275" y="720"/>
                  </a:cubicBezTo>
                  <a:cubicBezTo>
                    <a:pt x="257" y="900"/>
                    <a:pt x="0" y="1080"/>
                    <a:pt x="55" y="1260"/>
                  </a:cubicBezTo>
                  <a:cubicBezTo>
                    <a:pt x="110" y="1440"/>
                    <a:pt x="458" y="1680"/>
                    <a:pt x="605" y="1800"/>
                  </a:cubicBezTo>
                  <a:cubicBezTo>
                    <a:pt x="752" y="1920"/>
                    <a:pt x="880" y="1950"/>
                    <a:pt x="935" y="1980"/>
                  </a:cubicBezTo>
                </a:path>
              </a:pathLst>
            </a:custGeom>
            <a:noFill/>
            <a:ln w="9525">
              <a:solidFill>
                <a:srgbClr val="000000"/>
              </a:solidFill>
              <a:round/>
              <a:headEnd/>
              <a:tailEnd/>
            </a:ln>
          </p:spPr>
          <p:txBody>
            <a:bodyPr lIns="68580" tIns="8206" rIns="68580" bIns="8206"/>
            <a:lstStyle/>
            <a:p>
              <a:pPr defTabSz="422041" fontAlgn="base">
                <a:spcBef>
                  <a:spcPct val="0"/>
                </a:spcBef>
                <a:spcAft>
                  <a:spcPct val="0"/>
                </a:spcAft>
              </a:pPr>
              <a:endParaRPr kumimoji="0" lang="ja-JP" altLang="en-US" sz="1292" dirty="0">
                <a:solidFill>
                  <a:srgbClr val="3A4972"/>
                </a:solidFill>
                <a:latin typeface="MS UI Gothic" panose="020B0600070205080204" pitchFamily="50" charset="-128"/>
                <a:ea typeface="MS UI Gothic" panose="020B0600070205080204" pitchFamily="50" charset="-128"/>
              </a:endParaRPr>
            </a:p>
          </p:txBody>
        </p:sp>
        <p:sp>
          <p:nvSpPr>
            <p:cNvPr id="27" name="Freeform 30">
              <a:extLst>
                <a:ext uri="{FF2B5EF4-FFF2-40B4-BE49-F238E27FC236}">
                  <a16:creationId xmlns:a16="http://schemas.microsoft.com/office/drawing/2014/main" id="{54F0B786-1BD8-48D0-99AE-DB91B1077598}"/>
                </a:ext>
              </a:extLst>
            </p:cNvPr>
            <p:cNvSpPr>
              <a:spLocks/>
            </p:cNvSpPr>
            <p:nvPr/>
          </p:nvSpPr>
          <p:spPr bwMode="auto">
            <a:xfrm>
              <a:off x="1602" y="2823"/>
              <a:ext cx="1290" cy="936"/>
            </a:xfrm>
            <a:custGeom>
              <a:avLst/>
              <a:gdLst>
                <a:gd name="T0" fmla="*/ 0 w 4198"/>
                <a:gd name="T1" fmla="*/ 0 h 2340"/>
                <a:gd name="T2" fmla="*/ 0 w 4198"/>
                <a:gd name="T3" fmla="*/ 0 h 2340"/>
                <a:gd name="T4" fmla="*/ 0 w 4198"/>
                <a:gd name="T5" fmla="*/ 0 h 2340"/>
                <a:gd name="T6" fmla="*/ 0 w 4198"/>
                <a:gd name="T7" fmla="*/ 0 h 2340"/>
                <a:gd name="T8" fmla="*/ 0 w 4198"/>
                <a:gd name="T9" fmla="*/ 0 h 2340"/>
                <a:gd name="T10" fmla="*/ 0 w 4198"/>
                <a:gd name="T11" fmla="*/ 0 h 2340"/>
                <a:gd name="T12" fmla="*/ 0 w 4198"/>
                <a:gd name="T13" fmla="*/ 0 h 2340"/>
                <a:gd name="T14" fmla="*/ 0 w 4198"/>
                <a:gd name="T15" fmla="*/ 0 h 2340"/>
                <a:gd name="T16" fmla="*/ 0 w 4198"/>
                <a:gd name="T17" fmla="*/ 0 h 2340"/>
                <a:gd name="T18" fmla="*/ 0 w 4198"/>
                <a:gd name="T19" fmla="*/ 0 h 2340"/>
                <a:gd name="T20" fmla="*/ 0 w 4198"/>
                <a:gd name="T21" fmla="*/ 0 h 2340"/>
                <a:gd name="T22" fmla="*/ 0 w 4198"/>
                <a:gd name="T23" fmla="*/ 0 h 2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98"/>
                <a:gd name="T37" fmla="*/ 0 h 2340"/>
                <a:gd name="T38" fmla="*/ 4198 w 4198"/>
                <a:gd name="T39" fmla="*/ 2340 h 23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98" h="2340">
                  <a:moveTo>
                    <a:pt x="2603" y="300"/>
                  </a:moveTo>
                  <a:cubicBezTo>
                    <a:pt x="2310" y="180"/>
                    <a:pt x="2346" y="120"/>
                    <a:pt x="2163" y="120"/>
                  </a:cubicBezTo>
                  <a:cubicBezTo>
                    <a:pt x="1980" y="120"/>
                    <a:pt x="1796" y="300"/>
                    <a:pt x="1503" y="300"/>
                  </a:cubicBezTo>
                  <a:cubicBezTo>
                    <a:pt x="1210" y="300"/>
                    <a:pt x="623" y="0"/>
                    <a:pt x="403" y="120"/>
                  </a:cubicBezTo>
                  <a:cubicBezTo>
                    <a:pt x="183" y="240"/>
                    <a:pt x="238" y="780"/>
                    <a:pt x="183" y="1020"/>
                  </a:cubicBezTo>
                  <a:cubicBezTo>
                    <a:pt x="128" y="1260"/>
                    <a:pt x="0" y="1380"/>
                    <a:pt x="73" y="1560"/>
                  </a:cubicBezTo>
                  <a:cubicBezTo>
                    <a:pt x="146" y="1740"/>
                    <a:pt x="421" y="1980"/>
                    <a:pt x="623" y="2100"/>
                  </a:cubicBezTo>
                  <a:cubicBezTo>
                    <a:pt x="825" y="2220"/>
                    <a:pt x="898" y="2250"/>
                    <a:pt x="1283" y="2280"/>
                  </a:cubicBezTo>
                  <a:cubicBezTo>
                    <a:pt x="1668" y="2310"/>
                    <a:pt x="2475" y="2310"/>
                    <a:pt x="2933" y="2280"/>
                  </a:cubicBezTo>
                  <a:cubicBezTo>
                    <a:pt x="3391" y="2250"/>
                    <a:pt x="3868" y="2340"/>
                    <a:pt x="4033" y="2100"/>
                  </a:cubicBezTo>
                  <a:cubicBezTo>
                    <a:pt x="4198" y="1860"/>
                    <a:pt x="4161" y="1140"/>
                    <a:pt x="3923" y="840"/>
                  </a:cubicBezTo>
                  <a:cubicBezTo>
                    <a:pt x="3685" y="540"/>
                    <a:pt x="2896" y="420"/>
                    <a:pt x="2603" y="300"/>
                  </a:cubicBezTo>
                  <a:close/>
                </a:path>
              </a:pathLst>
            </a:custGeom>
            <a:noFill/>
            <a:ln w="9525">
              <a:solidFill>
                <a:srgbClr val="000000"/>
              </a:solidFill>
              <a:round/>
              <a:headEnd/>
              <a:tailEnd/>
            </a:ln>
          </p:spPr>
          <p:txBody>
            <a:bodyPr lIns="68580" tIns="8206" rIns="68580" bIns="8206"/>
            <a:lstStyle/>
            <a:p>
              <a:pPr defTabSz="422041" fontAlgn="base">
                <a:spcBef>
                  <a:spcPct val="0"/>
                </a:spcBef>
                <a:spcAft>
                  <a:spcPct val="0"/>
                </a:spcAft>
              </a:pPr>
              <a:endParaRPr kumimoji="0" lang="ja-JP" altLang="en-US" sz="1292" dirty="0">
                <a:solidFill>
                  <a:srgbClr val="3A4972"/>
                </a:solidFill>
                <a:latin typeface="MS UI Gothic" panose="020B0600070205080204" pitchFamily="50" charset="-128"/>
                <a:ea typeface="MS UI Gothic" panose="020B0600070205080204" pitchFamily="50" charset="-128"/>
              </a:endParaRPr>
            </a:p>
          </p:txBody>
        </p:sp>
        <p:pic>
          <p:nvPicPr>
            <p:cNvPr id="28" name="Picture 31" descr="消防署１">
              <a:extLst>
                <a:ext uri="{FF2B5EF4-FFF2-40B4-BE49-F238E27FC236}">
                  <a16:creationId xmlns:a16="http://schemas.microsoft.com/office/drawing/2014/main" id="{E6AF77CB-557C-4B50-BF0B-D1570B61327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Lst>
            </a:blip>
            <a:srcRect/>
            <a:stretch>
              <a:fillRect/>
            </a:stretch>
          </p:blipFill>
          <p:spPr bwMode="auto">
            <a:xfrm>
              <a:off x="1679" y="3173"/>
              <a:ext cx="169" cy="163"/>
            </a:xfrm>
            <a:prstGeom prst="rect">
              <a:avLst/>
            </a:prstGeom>
            <a:noFill/>
            <a:ln w="9525">
              <a:noFill/>
              <a:miter lim="800000"/>
              <a:headEnd/>
              <a:tailEnd/>
            </a:ln>
          </p:spPr>
        </p:pic>
        <p:pic>
          <p:nvPicPr>
            <p:cNvPr id="29" name="Picture 32" descr="消防署１">
              <a:extLst>
                <a:ext uri="{FF2B5EF4-FFF2-40B4-BE49-F238E27FC236}">
                  <a16:creationId xmlns:a16="http://schemas.microsoft.com/office/drawing/2014/main" id="{6A8BE659-248C-436E-BF33-4B750CE1CC53}"/>
                </a:ext>
              </a:extLst>
            </p:cNvPr>
            <p:cNvPicPr>
              <a:picLocks noChangeAspect="1" noChangeArrowheads="1"/>
            </p:cNvPicPr>
            <p:nvPr/>
          </p:nvPicPr>
          <p:blipFill>
            <a:blip r:embed="rId9" cstate="print">
              <a:extLst>
                <a:ext uri="{BEBA8EAE-BF5A-486C-A8C5-ECC9F3942E4B}">
                  <a14:imgProps xmlns:a14="http://schemas.microsoft.com/office/drawing/2010/main">
                    <a14:imgLayer r:embed="rId8">
                      <a14:imgEffect>
                        <a14:sharpenSoften amount="50000"/>
                      </a14:imgEffect>
                    </a14:imgLayer>
                  </a14:imgProps>
                </a:ext>
              </a:extLst>
            </a:blip>
            <a:srcRect/>
            <a:stretch>
              <a:fillRect/>
            </a:stretch>
          </p:blipFill>
          <p:spPr bwMode="auto">
            <a:xfrm>
              <a:off x="2278" y="3226"/>
              <a:ext cx="169" cy="163"/>
            </a:xfrm>
            <a:prstGeom prst="rect">
              <a:avLst/>
            </a:prstGeom>
            <a:noFill/>
            <a:ln w="9525">
              <a:noFill/>
              <a:miter lim="800000"/>
              <a:headEnd/>
              <a:tailEnd/>
            </a:ln>
          </p:spPr>
        </p:pic>
        <p:pic>
          <p:nvPicPr>
            <p:cNvPr id="30" name="Picture 33" descr="出張所">
              <a:extLst>
                <a:ext uri="{FF2B5EF4-FFF2-40B4-BE49-F238E27FC236}">
                  <a16:creationId xmlns:a16="http://schemas.microsoft.com/office/drawing/2014/main" id="{9D9C16B3-5C30-422B-8946-C6C8CBEA94E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Lst>
            </a:blip>
            <a:srcRect/>
            <a:stretch>
              <a:fillRect/>
            </a:stretch>
          </p:blipFill>
          <p:spPr bwMode="auto">
            <a:xfrm>
              <a:off x="3701" y="2908"/>
              <a:ext cx="159" cy="216"/>
            </a:xfrm>
            <a:prstGeom prst="rect">
              <a:avLst/>
            </a:prstGeom>
            <a:noFill/>
            <a:ln w="9525">
              <a:noFill/>
              <a:miter lim="800000"/>
              <a:headEnd/>
              <a:tailEnd/>
            </a:ln>
          </p:spPr>
        </p:pic>
        <p:pic>
          <p:nvPicPr>
            <p:cNvPr id="31" name="Picture 34" descr="出張所">
              <a:extLst>
                <a:ext uri="{FF2B5EF4-FFF2-40B4-BE49-F238E27FC236}">
                  <a16:creationId xmlns:a16="http://schemas.microsoft.com/office/drawing/2014/main" id="{BBECA85A-A0D9-4F03-96AD-E0C13A1D058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4396" y="3274"/>
              <a:ext cx="160" cy="216"/>
            </a:xfrm>
            <a:prstGeom prst="rect">
              <a:avLst/>
            </a:prstGeom>
            <a:noFill/>
            <a:ln w="9525">
              <a:noFill/>
              <a:miter lim="800000"/>
              <a:headEnd/>
              <a:tailEnd/>
            </a:ln>
          </p:spPr>
        </p:pic>
        <p:sp>
          <p:nvSpPr>
            <p:cNvPr id="32" name="Freeform 35">
              <a:extLst>
                <a:ext uri="{FF2B5EF4-FFF2-40B4-BE49-F238E27FC236}">
                  <a16:creationId xmlns:a16="http://schemas.microsoft.com/office/drawing/2014/main" id="{FCFB86D5-64AE-4781-BB60-CDD115A15503}"/>
                </a:ext>
              </a:extLst>
            </p:cNvPr>
            <p:cNvSpPr>
              <a:spLocks/>
            </p:cNvSpPr>
            <p:nvPr/>
          </p:nvSpPr>
          <p:spPr bwMode="auto">
            <a:xfrm>
              <a:off x="3373" y="2804"/>
              <a:ext cx="1289" cy="936"/>
            </a:xfrm>
            <a:custGeom>
              <a:avLst/>
              <a:gdLst>
                <a:gd name="T0" fmla="*/ 0 w 4198"/>
                <a:gd name="T1" fmla="*/ 0 h 2340"/>
                <a:gd name="T2" fmla="*/ 0 w 4198"/>
                <a:gd name="T3" fmla="*/ 0 h 2340"/>
                <a:gd name="T4" fmla="*/ 0 w 4198"/>
                <a:gd name="T5" fmla="*/ 0 h 2340"/>
                <a:gd name="T6" fmla="*/ 0 w 4198"/>
                <a:gd name="T7" fmla="*/ 0 h 2340"/>
                <a:gd name="T8" fmla="*/ 0 w 4198"/>
                <a:gd name="T9" fmla="*/ 0 h 2340"/>
                <a:gd name="T10" fmla="*/ 0 w 4198"/>
                <a:gd name="T11" fmla="*/ 0 h 2340"/>
                <a:gd name="T12" fmla="*/ 0 w 4198"/>
                <a:gd name="T13" fmla="*/ 0 h 2340"/>
                <a:gd name="T14" fmla="*/ 0 w 4198"/>
                <a:gd name="T15" fmla="*/ 0 h 2340"/>
                <a:gd name="T16" fmla="*/ 0 w 4198"/>
                <a:gd name="T17" fmla="*/ 0 h 2340"/>
                <a:gd name="T18" fmla="*/ 0 w 4198"/>
                <a:gd name="T19" fmla="*/ 0 h 2340"/>
                <a:gd name="T20" fmla="*/ 0 w 4198"/>
                <a:gd name="T21" fmla="*/ 0 h 2340"/>
                <a:gd name="T22" fmla="*/ 0 w 4198"/>
                <a:gd name="T23" fmla="*/ 0 h 2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98"/>
                <a:gd name="T37" fmla="*/ 0 h 2340"/>
                <a:gd name="T38" fmla="*/ 4198 w 4198"/>
                <a:gd name="T39" fmla="*/ 2340 h 23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98" h="2340">
                  <a:moveTo>
                    <a:pt x="2603" y="300"/>
                  </a:moveTo>
                  <a:cubicBezTo>
                    <a:pt x="2310" y="180"/>
                    <a:pt x="2346" y="120"/>
                    <a:pt x="2163" y="120"/>
                  </a:cubicBezTo>
                  <a:cubicBezTo>
                    <a:pt x="1980" y="120"/>
                    <a:pt x="1796" y="300"/>
                    <a:pt x="1503" y="300"/>
                  </a:cubicBezTo>
                  <a:cubicBezTo>
                    <a:pt x="1210" y="300"/>
                    <a:pt x="623" y="0"/>
                    <a:pt x="403" y="120"/>
                  </a:cubicBezTo>
                  <a:cubicBezTo>
                    <a:pt x="183" y="240"/>
                    <a:pt x="238" y="780"/>
                    <a:pt x="183" y="1020"/>
                  </a:cubicBezTo>
                  <a:cubicBezTo>
                    <a:pt x="128" y="1260"/>
                    <a:pt x="0" y="1380"/>
                    <a:pt x="73" y="1560"/>
                  </a:cubicBezTo>
                  <a:cubicBezTo>
                    <a:pt x="146" y="1740"/>
                    <a:pt x="421" y="1980"/>
                    <a:pt x="623" y="2100"/>
                  </a:cubicBezTo>
                  <a:cubicBezTo>
                    <a:pt x="825" y="2220"/>
                    <a:pt x="898" y="2250"/>
                    <a:pt x="1283" y="2280"/>
                  </a:cubicBezTo>
                  <a:cubicBezTo>
                    <a:pt x="1668" y="2310"/>
                    <a:pt x="2475" y="2310"/>
                    <a:pt x="2933" y="2280"/>
                  </a:cubicBezTo>
                  <a:cubicBezTo>
                    <a:pt x="3391" y="2250"/>
                    <a:pt x="3868" y="2340"/>
                    <a:pt x="4033" y="2100"/>
                  </a:cubicBezTo>
                  <a:cubicBezTo>
                    <a:pt x="4198" y="1860"/>
                    <a:pt x="4161" y="1140"/>
                    <a:pt x="3923" y="840"/>
                  </a:cubicBezTo>
                  <a:cubicBezTo>
                    <a:pt x="3685" y="540"/>
                    <a:pt x="2896" y="420"/>
                    <a:pt x="2603" y="300"/>
                  </a:cubicBezTo>
                  <a:close/>
                </a:path>
              </a:pathLst>
            </a:custGeom>
            <a:noFill/>
            <a:ln w="9525">
              <a:solidFill>
                <a:srgbClr val="000000"/>
              </a:solidFill>
              <a:round/>
              <a:headEnd/>
              <a:tailEnd/>
            </a:ln>
          </p:spPr>
          <p:txBody>
            <a:bodyPr lIns="68580" tIns="8206" rIns="68580" bIns="8206"/>
            <a:lstStyle/>
            <a:p>
              <a:pPr defTabSz="422041" fontAlgn="base">
                <a:spcBef>
                  <a:spcPct val="0"/>
                </a:spcBef>
                <a:spcAft>
                  <a:spcPct val="0"/>
                </a:spcAft>
              </a:pPr>
              <a:endParaRPr kumimoji="0" lang="ja-JP" altLang="en-US" sz="1292" dirty="0">
                <a:solidFill>
                  <a:srgbClr val="3A4972"/>
                </a:solidFill>
                <a:latin typeface="MS UI Gothic" panose="020B0600070205080204" pitchFamily="50" charset="-128"/>
                <a:ea typeface="MS UI Gothic" panose="020B0600070205080204" pitchFamily="50" charset="-128"/>
              </a:endParaRPr>
            </a:p>
          </p:txBody>
        </p:sp>
        <p:pic>
          <p:nvPicPr>
            <p:cNvPr id="33" name="Picture 36" descr="消防署１">
              <a:extLst>
                <a:ext uri="{FF2B5EF4-FFF2-40B4-BE49-F238E27FC236}">
                  <a16:creationId xmlns:a16="http://schemas.microsoft.com/office/drawing/2014/main" id="{CF489C8E-2A09-4907-8407-46A786E1ECD1}"/>
                </a:ext>
              </a:extLst>
            </p:cNvPr>
            <p:cNvPicPr>
              <a:picLocks noChangeAspect="1" noChangeArrowheads="1"/>
            </p:cNvPicPr>
            <p:nvPr/>
          </p:nvPicPr>
          <p:blipFill>
            <a:blip r:embed="rId9" cstate="print">
              <a:extLst>
                <a:ext uri="{BEBA8EAE-BF5A-486C-A8C5-ECC9F3942E4B}">
                  <a14:imgProps xmlns:a14="http://schemas.microsoft.com/office/drawing/2010/main">
                    <a14:imgLayer r:embed="rId8">
                      <a14:imgEffect>
                        <a14:sharpenSoften amount="50000"/>
                      </a14:imgEffect>
                    </a14:imgLayer>
                  </a14:imgProps>
                </a:ext>
              </a:extLst>
            </a:blip>
            <a:srcRect/>
            <a:stretch>
              <a:fillRect/>
            </a:stretch>
          </p:blipFill>
          <p:spPr bwMode="auto">
            <a:xfrm>
              <a:off x="3987" y="3221"/>
              <a:ext cx="169" cy="163"/>
            </a:xfrm>
            <a:prstGeom prst="rect">
              <a:avLst/>
            </a:prstGeom>
            <a:noFill/>
            <a:ln w="9525">
              <a:noFill/>
              <a:miter lim="800000"/>
              <a:headEnd/>
              <a:tailEnd/>
            </a:ln>
          </p:spPr>
        </p:pic>
        <p:pic>
          <p:nvPicPr>
            <p:cNvPr id="55" name="Picture 31" descr="消防署１">
              <a:extLst>
                <a:ext uri="{FF2B5EF4-FFF2-40B4-BE49-F238E27FC236}">
                  <a16:creationId xmlns:a16="http://schemas.microsoft.com/office/drawing/2014/main" id="{CF0735B2-FD98-4108-BCA2-CFFED8F9491F}"/>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Lst>
            </a:blip>
            <a:srcRect/>
            <a:stretch>
              <a:fillRect/>
            </a:stretch>
          </p:blipFill>
          <p:spPr bwMode="auto">
            <a:xfrm>
              <a:off x="3446" y="3181"/>
              <a:ext cx="169" cy="163"/>
            </a:xfrm>
            <a:prstGeom prst="rect">
              <a:avLst/>
            </a:prstGeom>
            <a:noFill/>
            <a:ln w="9525">
              <a:noFill/>
              <a:miter lim="800000"/>
              <a:headEnd/>
              <a:tailEnd/>
            </a:ln>
          </p:spPr>
        </p:pic>
      </p:grpSp>
      <p:sp>
        <p:nvSpPr>
          <p:cNvPr id="35" name="Text Box 38">
            <a:extLst>
              <a:ext uri="{FF2B5EF4-FFF2-40B4-BE49-F238E27FC236}">
                <a16:creationId xmlns:a16="http://schemas.microsoft.com/office/drawing/2014/main" id="{BC0D0D47-96CA-45C7-864D-50998D013BA2}"/>
              </a:ext>
            </a:extLst>
          </p:cNvPr>
          <p:cNvSpPr txBox="1">
            <a:spLocks noChangeArrowheads="1"/>
          </p:cNvSpPr>
          <p:nvPr/>
        </p:nvSpPr>
        <p:spPr bwMode="auto">
          <a:xfrm>
            <a:off x="7422325" y="2634819"/>
            <a:ext cx="1393902" cy="199245"/>
          </a:xfrm>
          <a:prstGeom prst="rect">
            <a:avLst/>
          </a:prstGeom>
          <a:noFill/>
          <a:ln w="9525" algn="ctr">
            <a:noFill/>
            <a:miter lim="800000"/>
            <a:headEnd/>
            <a:tailEnd/>
          </a:ln>
        </p:spPr>
        <p:txBody>
          <a:bodyPr lIns="68580" tIns="8206" rIns="68580" bIns="8206"/>
          <a:lstStyle/>
          <a:p>
            <a:pPr algn="ctr" defTabSz="422041" fontAlgn="base">
              <a:spcBef>
                <a:spcPct val="0"/>
              </a:spcBef>
              <a:spcAft>
                <a:spcPct val="0"/>
              </a:spcAft>
            </a:pPr>
            <a:r>
              <a:rPr kumimoji="0" lang="ja-JP" altLang="en-US" sz="1108" dirty="0">
                <a:solidFill>
                  <a:srgbClr val="3A4972"/>
                </a:solidFill>
                <a:latin typeface="MS UI Gothic" panose="020B0600070205080204" pitchFamily="50" charset="-128"/>
                <a:ea typeface="MS UI Gothic" panose="020B0600070205080204" pitchFamily="50" charset="-128"/>
              </a:rPr>
              <a:t>新ＡＢ消防本部</a:t>
            </a:r>
          </a:p>
        </p:txBody>
      </p:sp>
      <p:sp>
        <p:nvSpPr>
          <p:cNvPr id="36" name="Text Box 39">
            <a:extLst>
              <a:ext uri="{FF2B5EF4-FFF2-40B4-BE49-F238E27FC236}">
                <a16:creationId xmlns:a16="http://schemas.microsoft.com/office/drawing/2014/main" id="{92C9A62F-0FD5-48F7-8AAA-1513EC37588A}"/>
              </a:ext>
            </a:extLst>
          </p:cNvPr>
          <p:cNvSpPr txBox="1">
            <a:spLocks noChangeArrowheads="1"/>
          </p:cNvSpPr>
          <p:nvPr/>
        </p:nvSpPr>
        <p:spPr bwMode="auto">
          <a:xfrm>
            <a:off x="4384059" y="2642345"/>
            <a:ext cx="1216273" cy="199245"/>
          </a:xfrm>
          <a:prstGeom prst="rect">
            <a:avLst/>
          </a:prstGeom>
          <a:noFill/>
          <a:ln w="9525" algn="ctr">
            <a:noFill/>
            <a:miter lim="800000"/>
            <a:headEnd/>
            <a:tailEnd/>
          </a:ln>
        </p:spPr>
        <p:txBody>
          <a:bodyPr lIns="68580" tIns="8206" rIns="68580" bIns="8206"/>
          <a:lstStyle/>
          <a:p>
            <a:pPr algn="ctr" defTabSz="422041" fontAlgn="base">
              <a:spcBef>
                <a:spcPct val="0"/>
              </a:spcBef>
              <a:spcAft>
                <a:spcPct val="0"/>
              </a:spcAft>
            </a:pPr>
            <a:r>
              <a:rPr kumimoji="0" lang="ja-JP" altLang="en-US" sz="1108" dirty="0">
                <a:solidFill>
                  <a:srgbClr val="3A4972"/>
                </a:solidFill>
                <a:latin typeface="MS UI Gothic" panose="020B0600070205080204" pitchFamily="50" charset="-128"/>
                <a:ea typeface="MS UI Gothic" panose="020B0600070205080204" pitchFamily="50" charset="-128"/>
              </a:rPr>
              <a:t>Ａ市消防本部</a:t>
            </a:r>
          </a:p>
        </p:txBody>
      </p:sp>
      <p:sp>
        <p:nvSpPr>
          <p:cNvPr id="37" name="Text Box 40">
            <a:extLst>
              <a:ext uri="{FF2B5EF4-FFF2-40B4-BE49-F238E27FC236}">
                <a16:creationId xmlns:a16="http://schemas.microsoft.com/office/drawing/2014/main" id="{D5480534-680D-445F-8E28-D9AC211F87B6}"/>
              </a:ext>
            </a:extLst>
          </p:cNvPr>
          <p:cNvSpPr txBox="1">
            <a:spLocks noChangeArrowheads="1"/>
          </p:cNvSpPr>
          <p:nvPr/>
        </p:nvSpPr>
        <p:spPr bwMode="auto">
          <a:xfrm>
            <a:off x="5498172" y="2638064"/>
            <a:ext cx="1161844" cy="199245"/>
          </a:xfrm>
          <a:prstGeom prst="rect">
            <a:avLst/>
          </a:prstGeom>
          <a:noFill/>
          <a:ln w="9525" algn="ctr">
            <a:noFill/>
            <a:miter lim="800000"/>
            <a:headEnd/>
            <a:tailEnd/>
          </a:ln>
        </p:spPr>
        <p:txBody>
          <a:bodyPr lIns="68580" tIns="8206" rIns="68580" bIns="8206"/>
          <a:lstStyle/>
          <a:p>
            <a:pPr algn="ctr" defTabSz="422041" fontAlgn="base">
              <a:spcBef>
                <a:spcPct val="0"/>
              </a:spcBef>
              <a:spcAft>
                <a:spcPct val="0"/>
              </a:spcAft>
            </a:pPr>
            <a:r>
              <a:rPr kumimoji="0" lang="ja-JP" altLang="en-US" sz="1108" dirty="0">
                <a:solidFill>
                  <a:srgbClr val="3A4972"/>
                </a:solidFill>
                <a:latin typeface="MS UI Gothic" panose="020B0600070205080204" pitchFamily="50" charset="-128"/>
                <a:ea typeface="MS UI Gothic" panose="020B0600070205080204" pitchFamily="50" charset="-128"/>
              </a:rPr>
              <a:t>Ｂ市消防本部</a:t>
            </a:r>
          </a:p>
        </p:txBody>
      </p:sp>
      <p:pic>
        <p:nvPicPr>
          <p:cNvPr id="44" name="Picture 19" descr="救急車１">
            <a:extLst>
              <a:ext uri="{FF2B5EF4-FFF2-40B4-BE49-F238E27FC236}">
                <a16:creationId xmlns:a16="http://schemas.microsoft.com/office/drawing/2014/main" id="{0833046B-04A7-4963-ACB8-C5D1B2B290DE}"/>
              </a:ext>
            </a:extLst>
          </p:cNvPr>
          <p:cNvPicPr>
            <a:picLocks noChangeAspect="1" noChangeArrowheads="1"/>
          </p:cNvPicPr>
          <p:nvPr/>
        </p:nvPicPr>
        <p:blipFill>
          <a:blip r:embed="rId10" cstate="print"/>
          <a:srcRect/>
          <a:stretch>
            <a:fillRect/>
          </a:stretch>
        </p:blipFill>
        <p:spPr bwMode="auto">
          <a:xfrm>
            <a:off x="8103401" y="3460506"/>
            <a:ext cx="282783" cy="158378"/>
          </a:xfrm>
          <a:prstGeom prst="rect">
            <a:avLst/>
          </a:prstGeom>
          <a:noFill/>
          <a:ln w="9525">
            <a:noFill/>
            <a:miter lim="800000"/>
            <a:headEnd/>
            <a:tailEnd/>
          </a:ln>
        </p:spPr>
      </p:pic>
      <p:sp>
        <p:nvSpPr>
          <p:cNvPr id="45" name="爆発 2 42">
            <a:extLst>
              <a:ext uri="{FF2B5EF4-FFF2-40B4-BE49-F238E27FC236}">
                <a16:creationId xmlns:a16="http://schemas.microsoft.com/office/drawing/2014/main" id="{926C8639-55F3-4BA7-AF96-D22673954C66}"/>
              </a:ext>
            </a:extLst>
          </p:cNvPr>
          <p:cNvSpPr/>
          <p:nvPr/>
        </p:nvSpPr>
        <p:spPr>
          <a:xfrm>
            <a:off x="7756036" y="3626314"/>
            <a:ext cx="163975" cy="167019"/>
          </a:xfrm>
          <a:prstGeom prst="irregularSeal2">
            <a:avLst/>
          </a:prstGeom>
          <a:solidFill>
            <a:srgbClr val="E25B00"/>
          </a:solidFill>
          <a:ln>
            <a:solidFill>
              <a:srgbClr val="E25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0" lang="ja-JP" altLang="en-US" sz="1662" dirty="0">
              <a:solidFill>
                <a:srgbClr val="E25B00"/>
              </a:solidFill>
              <a:latin typeface="MS UI Gothic" panose="020B0600070205080204" pitchFamily="50" charset="-128"/>
              <a:ea typeface="MS UI Gothic" panose="020B0600070205080204" pitchFamily="50" charset="-128"/>
            </a:endParaRPr>
          </a:p>
        </p:txBody>
      </p:sp>
      <p:pic>
        <p:nvPicPr>
          <p:cNvPr id="46" name="Picture 19" descr="救急車１">
            <a:extLst>
              <a:ext uri="{FF2B5EF4-FFF2-40B4-BE49-F238E27FC236}">
                <a16:creationId xmlns:a16="http://schemas.microsoft.com/office/drawing/2014/main" id="{48FE2DB6-54BF-4726-A34D-0390BBC85001}"/>
              </a:ext>
            </a:extLst>
          </p:cNvPr>
          <p:cNvPicPr>
            <a:picLocks noChangeAspect="1" noChangeArrowheads="1"/>
          </p:cNvPicPr>
          <p:nvPr/>
        </p:nvPicPr>
        <p:blipFill>
          <a:blip r:embed="rId10" cstate="print"/>
          <a:srcRect/>
          <a:stretch>
            <a:fillRect/>
          </a:stretch>
        </p:blipFill>
        <p:spPr bwMode="auto">
          <a:xfrm rot="171893">
            <a:off x="4865597" y="3408101"/>
            <a:ext cx="282783" cy="158378"/>
          </a:xfrm>
          <a:prstGeom prst="rect">
            <a:avLst/>
          </a:prstGeom>
          <a:noFill/>
          <a:ln w="9525">
            <a:noFill/>
            <a:miter lim="800000"/>
            <a:headEnd/>
            <a:tailEnd/>
          </a:ln>
        </p:spPr>
      </p:pic>
      <p:sp>
        <p:nvSpPr>
          <p:cNvPr id="47" name="爆発 2 46">
            <a:extLst>
              <a:ext uri="{FF2B5EF4-FFF2-40B4-BE49-F238E27FC236}">
                <a16:creationId xmlns:a16="http://schemas.microsoft.com/office/drawing/2014/main" id="{6A7BE717-6E14-4D08-96C3-2B57F48F149A}"/>
              </a:ext>
            </a:extLst>
          </p:cNvPr>
          <p:cNvSpPr/>
          <p:nvPr/>
        </p:nvSpPr>
        <p:spPr>
          <a:xfrm>
            <a:off x="5335534" y="3653934"/>
            <a:ext cx="163975" cy="167019"/>
          </a:xfrm>
          <a:prstGeom prst="irregularSeal2">
            <a:avLst/>
          </a:prstGeom>
          <a:solidFill>
            <a:srgbClr val="E25B00"/>
          </a:solidFill>
          <a:ln>
            <a:solidFill>
              <a:srgbClr val="E25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0" lang="ja-JP" altLang="en-US" sz="1662" dirty="0">
              <a:solidFill>
                <a:srgbClr val="3A4972"/>
              </a:solidFill>
              <a:latin typeface="MS UI Gothic" panose="020B0600070205080204" pitchFamily="50" charset="-128"/>
              <a:ea typeface="MS UI Gothic" panose="020B0600070205080204" pitchFamily="50" charset="-128"/>
            </a:endParaRPr>
          </a:p>
        </p:txBody>
      </p:sp>
      <p:sp>
        <p:nvSpPr>
          <p:cNvPr id="48" name="二等辺三角形 47">
            <a:extLst>
              <a:ext uri="{FF2B5EF4-FFF2-40B4-BE49-F238E27FC236}">
                <a16:creationId xmlns:a16="http://schemas.microsoft.com/office/drawing/2014/main" id="{9F99A411-9BE3-42F2-9921-66DF1AFE9A3E}"/>
              </a:ext>
            </a:extLst>
          </p:cNvPr>
          <p:cNvSpPr/>
          <p:nvPr/>
        </p:nvSpPr>
        <p:spPr>
          <a:xfrm rot="5400000">
            <a:off x="6570814" y="3305184"/>
            <a:ext cx="494391" cy="318401"/>
          </a:xfrm>
          <a:prstGeom prst="triangle">
            <a:avLst/>
          </a:prstGeom>
          <a:solidFill>
            <a:srgbClr val="2F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0" lang="ja-JP" altLang="en-US" sz="1662" dirty="0">
              <a:solidFill>
                <a:prstClr val="white"/>
              </a:solidFill>
              <a:latin typeface="MS UI Gothic" panose="020B0600070205080204" pitchFamily="50" charset="-128"/>
              <a:ea typeface="MS UI Gothic" panose="020B0600070205080204" pitchFamily="50" charset="-128"/>
            </a:endParaRPr>
          </a:p>
        </p:txBody>
      </p:sp>
      <p:sp>
        <p:nvSpPr>
          <p:cNvPr id="50" name="フリーフォーム: 図形 49">
            <a:extLst>
              <a:ext uri="{FF2B5EF4-FFF2-40B4-BE49-F238E27FC236}">
                <a16:creationId xmlns:a16="http://schemas.microsoft.com/office/drawing/2014/main" id="{2F250FC3-4DE4-4A49-9C43-65E325EF7ECF}"/>
              </a:ext>
            </a:extLst>
          </p:cNvPr>
          <p:cNvSpPr/>
          <p:nvPr/>
        </p:nvSpPr>
        <p:spPr>
          <a:xfrm>
            <a:off x="5036190" y="3601510"/>
            <a:ext cx="250092" cy="74247"/>
          </a:xfrm>
          <a:custGeom>
            <a:avLst/>
            <a:gdLst>
              <a:gd name="connsiteX0" fmla="*/ 0 w 270933"/>
              <a:gd name="connsiteY0" fmla="*/ 0 h 80434"/>
              <a:gd name="connsiteX1" fmla="*/ 270933 w 270933"/>
              <a:gd name="connsiteY1" fmla="*/ 80434 h 80434"/>
            </a:gdLst>
            <a:ahLst/>
            <a:cxnLst>
              <a:cxn ang="0">
                <a:pos x="connsiteX0" y="connsiteY0"/>
              </a:cxn>
              <a:cxn ang="0">
                <a:pos x="connsiteX1" y="connsiteY1"/>
              </a:cxn>
            </a:cxnLst>
            <a:rect l="l" t="t" r="r" b="b"/>
            <a:pathLst>
              <a:path w="270933" h="80434">
                <a:moveTo>
                  <a:pt x="0" y="0"/>
                </a:moveTo>
                <a:lnTo>
                  <a:pt x="270933" y="80434"/>
                </a:lnTo>
              </a:path>
            </a:pathLst>
          </a:custGeom>
          <a:noFill/>
          <a:ln>
            <a:solidFill>
              <a:srgbClr val="E25B00"/>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0" lang="ja-JP" altLang="en-US" sz="1662" dirty="0">
              <a:solidFill>
                <a:prstClr val="white"/>
              </a:solidFill>
              <a:latin typeface="MS UI Gothic" panose="020B0600070205080204" pitchFamily="50" charset="-128"/>
              <a:ea typeface="MS UI Gothic" panose="020B0600070205080204" pitchFamily="50" charset="-128"/>
            </a:endParaRPr>
          </a:p>
        </p:txBody>
      </p:sp>
      <p:sp>
        <p:nvSpPr>
          <p:cNvPr id="51" name="フリーフォーム: 図形 50">
            <a:extLst>
              <a:ext uri="{FF2B5EF4-FFF2-40B4-BE49-F238E27FC236}">
                <a16:creationId xmlns:a16="http://schemas.microsoft.com/office/drawing/2014/main" id="{B24559EA-03B4-43C3-891A-E8AF515756AF}"/>
              </a:ext>
            </a:extLst>
          </p:cNvPr>
          <p:cNvSpPr/>
          <p:nvPr/>
        </p:nvSpPr>
        <p:spPr>
          <a:xfrm flipH="1">
            <a:off x="7933785" y="3588190"/>
            <a:ext cx="114376" cy="42202"/>
          </a:xfrm>
          <a:custGeom>
            <a:avLst/>
            <a:gdLst>
              <a:gd name="connsiteX0" fmla="*/ 0 w 270933"/>
              <a:gd name="connsiteY0" fmla="*/ 0 h 80434"/>
              <a:gd name="connsiteX1" fmla="*/ 270933 w 270933"/>
              <a:gd name="connsiteY1" fmla="*/ 80434 h 80434"/>
            </a:gdLst>
            <a:ahLst/>
            <a:cxnLst>
              <a:cxn ang="0">
                <a:pos x="connsiteX0" y="connsiteY0"/>
              </a:cxn>
              <a:cxn ang="0">
                <a:pos x="connsiteX1" y="connsiteY1"/>
              </a:cxn>
            </a:cxnLst>
            <a:rect l="l" t="t" r="r" b="b"/>
            <a:pathLst>
              <a:path w="270933" h="80434">
                <a:moveTo>
                  <a:pt x="0" y="0"/>
                </a:moveTo>
                <a:lnTo>
                  <a:pt x="270933" y="80434"/>
                </a:lnTo>
              </a:path>
            </a:pathLst>
          </a:custGeom>
          <a:noFill/>
          <a:ln>
            <a:solidFill>
              <a:srgbClr val="E25B00"/>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0" lang="ja-JP" altLang="en-US" sz="1662" dirty="0">
              <a:solidFill>
                <a:prstClr val="white"/>
              </a:solidFill>
              <a:latin typeface="MS UI Gothic" panose="020B0600070205080204" pitchFamily="50" charset="-128"/>
              <a:ea typeface="MS UI Gothic" panose="020B0600070205080204" pitchFamily="50" charset="-128"/>
            </a:endParaRPr>
          </a:p>
        </p:txBody>
      </p:sp>
      <p:sp>
        <p:nvSpPr>
          <p:cNvPr id="54" name="Text Box 38">
            <a:extLst>
              <a:ext uri="{FF2B5EF4-FFF2-40B4-BE49-F238E27FC236}">
                <a16:creationId xmlns:a16="http://schemas.microsoft.com/office/drawing/2014/main" id="{8E253DBF-CDD4-4FF2-B08C-09D4BF006D6F}"/>
              </a:ext>
            </a:extLst>
          </p:cNvPr>
          <p:cNvSpPr txBox="1">
            <a:spLocks noChangeArrowheads="1"/>
          </p:cNvSpPr>
          <p:nvPr/>
        </p:nvSpPr>
        <p:spPr bwMode="auto">
          <a:xfrm>
            <a:off x="8030866" y="3657705"/>
            <a:ext cx="828093" cy="165483"/>
          </a:xfrm>
          <a:prstGeom prst="rect">
            <a:avLst/>
          </a:prstGeom>
          <a:noFill/>
          <a:ln w="9525" algn="ctr">
            <a:noFill/>
            <a:miter lim="800000"/>
            <a:headEnd/>
            <a:tailEnd/>
          </a:ln>
        </p:spPr>
        <p:txBody>
          <a:bodyPr lIns="68580" tIns="8206" rIns="68580" bIns="8206"/>
          <a:lstStyle/>
          <a:p>
            <a:pPr algn="ctr" defTabSz="422041" fontAlgn="base">
              <a:spcBef>
                <a:spcPct val="0"/>
              </a:spcBef>
              <a:spcAft>
                <a:spcPct val="0"/>
              </a:spcAft>
            </a:pPr>
            <a:r>
              <a:rPr kumimoji="0" lang="ja-JP" altLang="en-US" sz="831" b="1" dirty="0">
                <a:solidFill>
                  <a:srgbClr val="E25B00"/>
                </a:solidFill>
                <a:latin typeface="MS UI Gothic" panose="020B0600070205080204" pitchFamily="50" charset="-128"/>
                <a:ea typeface="MS UI Gothic" panose="020B0600070205080204" pitchFamily="50" charset="-128"/>
              </a:rPr>
              <a:t>到着時間短縮</a:t>
            </a:r>
            <a:endParaRPr kumimoji="0" lang="en-US" altLang="ja-JP" sz="831" b="1" dirty="0">
              <a:solidFill>
                <a:srgbClr val="E25B00"/>
              </a:solidFill>
              <a:latin typeface="MS UI Gothic" panose="020B0600070205080204" pitchFamily="50" charset="-128"/>
              <a:ea typeface="MS UI Gothic" panose="020B0600070205080204" pitchFamily="50" charset="-128"/>
            </a:endParaRPr>
          </a:p>
        </p:txBody>
      </p:sp>
      <p:sp>
        <p:nvSpPr>
          <p:cNvPr id="56" name="正方形/長方形 55">
            <a:extLst>
              <a:ext uri="{FF2B5EF4-FFF2-40B4-BE49-F238E27FC236}">
                <a16:creationId xmlns:a16="http://schemas.microsoft.com/office/drawing/2014/main" id="{EED3448B-A970-4129-94B8-30CD9907F489}"/>
              </a:ext>
            </a:extLst>
          </p:cNvPr>
          <p:cNvSpPr/>
          <p:nvPr/>
        </p:nvSpPr>
        <p:spPr>
          <a:xfrm>
            <a:off x="4808844" y="2318629"/>
            <a:ext cx="3623061" cy="22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t"/>
          <a:lstStyle/>
          <a:p>
            <a:pPr algn="just" defTabSz="422041">
              <a:spcAft>
                <a:spcPts val="277"/>
              </a:spcAft>
            </a:pPr>
            <a:r>
              <a:rPr kumimoji="0" lang="en-US" altLang="ja-JP" sz="1292" b="1"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a:t>
            </a:r>
            <a:r>
              <a:rPr kumimoji="0" lang="ja-JP" altLang="en-US" sz="1292" b="1"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広域化による現場到着時間短縮のイメージ</a:t>
            </a:r>
            <a:r>
              <a:rPr kumimoji="0" lang="en-US" altLang="ja-JP" sz="1292" b="1"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a:t>
            </a:r>
          </a:p>
        </p:txBody>
      </p:sp>
      <p:sp>
        <p:nvSpPr>
          <p:cNvPr id="39" name="正方形/長方形 38">
            <a:extLst>
              <a:ext uri="{FF2B5EF4-FFF2-40B4-BE49-F238E27FC236}">
                <a16:creationId xmlns:a16="http://schemas.microsoft.com/office/drawing/2014/main" id="{346EA7AE-EC81-4B68-95EC-534067559736}"/>
              </a:ext>
            </a:extLst>
          </p:cNvPr>
          <p:cNvSpPr/>
          <p:nvPr/>
        </p:nvSpPr>
        <p:spPr>
          <a:xfrm>
            <a:off x="4808844" y="4380471"/>
            <a:ext cx="3222021" cy="228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t"/>
          <a:lstStyle/>
          <a:p>
            <a:pPr algn="just" defTabSz="422041">
              <a:spcAft>
                <a:spcPts val="277"/>
              </a:spcAft>
            </a:pPr>
            <a:r>
              <a:rPr kumimoji="0" lang="en-US" altLang="ja-JP" sz="1292" b="1"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a:t>
            </a:r>
            <a:r>
              <a:rPr kumimoji="0" lang="ja-JP" altLang="en-US" sz="1292" b="1"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直近指令、ゼロ隊運用のイメージ</a:t>
            </a:r>
            <a:r>
              <a:rPr kumimoji="0" lang="en-US" altLang="ja-JP" sz="1292" b="1"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a:t>
            </a:r>
          </a:p>
        </p:txBody>
      </p:sp>
      <p:sp>
        <p:nvSpPr>
          <p:cNvPr id="40" name="テキスト ボックス 39">
            <a:extLst>
              <a:ext uri="{FF2B5EF4-FFF2-40B4-BE49-F238E27FC236}">
                <a16:creationId xmlns:a16="http://schemas.microsoft.com/office/drawing/2014/main" id="{74778A4A-DD8F-4D9F-9893-5BC8C33932EA}"/>
              </a:ext>
            </a:extLst>
          </p:cNvPr>
          <p:cNvSpPr txBox="1"/>
          <p:nvPr/>
        </p:nvSpPr>
        <p:spPr>
          <a:xfrm>
            <a:off x="669737" y="4399953"/>
            <a:ext cx="3094442" cy="433196"/>
          </a:xfrm>
          <a:prstGeom prst="rect">
            <a:avLst/>
          </a:prstGeom>
          <a:noFill/>
        </p:spPr>
        <p:txBody>
          <a:bodyPr wrap="square" rtlCol="0">
            <a:spAutoFit/>
          </a:bodyPr>
          <a:lstStyle/>
          <a:p>
            <a:pPr defTabSz="422041"/>
            <a:r>
              <a:rPr lang="ja-JP" altLang="en-US" sz="1292"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rPr>
              <a:t>■　ちば消防共同指令センター</a:t>
            </a:r>
            <a:endParaRPr lang="en-US" altLang="ja-JP" sz="1292"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endParaRPr>
          </a:p>
          <a:p>
            <a:pPr defTabSz="422041"/>
            <a:r>
              <a:rPr lang="ja-JP" altLang="en-US" sz="831"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rPr>
              <a:t>　　　</a:t>
            </a:r>
            <a:r>
              <a:rPr lang="ja-JP" altLang="en-US" sz="923"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rPr>
              <a:t>（</a:t>
            </a:r>
            <a:r>
              <a:rPr lang="en-US" altLang="ja-JP" sz="923"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rPr>
              <a:t>H25.4.1</a:t>
            </a:r>
            <a:r>
              <a:rPr lang="ja-JP" altLang="en-US" sz="923"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rPr>
              <a:t>　</a:t>
            </a:r>
            <a:r>
              <a:rPr lang="en-US" altLang="ja-JP" sz="923"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rPr>
              <a:t>20</a:t>
            </a:r>
            <a:r>
              <a:rPr lang="ja-JP" altLang="en-US" sz="923"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rPr>
              <a:t>本部による指令の共同運用）</a:t>
            </a:r>
          </a:p>
        </p:txBody>
      </p:sp>
      <p:sp>
        <p:nvSpPr>
          <p:cNvPr id="41" name="テキスト ボックス 40">
            <a:extLst>
              <a:ext uri="{FF2B5EF4-FFF2-40B4-BE49-F238E27FC236}">
                <a16:creationId xmlns:a16="http://schemas.microsoft.com/office/drawing/2014/main" id="{4F770B03-F80F-4E84-B42A-0E9FE1E7B2BB}"/>
              </a:ext>
            </a:extLst>
          </p:cNvPr>
          <p:cNvSpPr txBox="1"/>
          <p:nvPr/>
        </p:nvSpPr>
        <p:spPr>
          <a:xfrm>
            <a:off x="737962" y="2322907"/>
            <a:ext cx="3094442" cy="433196"/>
          </a:xfrm>
          <a:prstGeom prst="rect">
            <a:avLst/>
          </a:prstGeom>
          <a:noFill/>
        </p:spPr>
        <p:txBody>
          <a:bodyPr wrap="square" rtlCol="0">
            <a:spAutoFit/>
          </a:bodyPr>
          <a:lstStyle/>
          <a:p>
            <a:pPr defTabSz="422041"/>
            <a:r>
              <a:rPr lang="ja-JP" altLang="en-US" sz="1292"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rPr>
              <a:t>■　大東四條畷消防組合</a:t>
            </a:r>
            <a:endParaRPr lang="en-US" altLang="ja-JP" sz="1292"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endParaRPr>
          </a:p>
          <a:p>
            <a:pPr defTabSz="422041"/>
            <a:r>
              <a:rPr lang="ja-JP" altLang="en-US" sz="831"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rPr>
              <a:t>　　　</a:t>
            </a:r>
            <a:r>
              <a:rPr lang="ja-JP" altLang="en-US" sz="923"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rPr>
              <a:t>（</a:t>
            </a:r>
            <a:r>
              <a:rPr lang="en-US" altLang="ja-JP" sz="923"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rPr>
              <a:t>H26.4.1</a:t>
            </a:r>
            <a:r>
              <a:rPr lang="ja-JP" altLang="en-US" sz="923"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rPr>
              <a:t>　２本部による広域化）</a:t>
            </a:r>
          </a:p>
        </p:txBody>
      </p:sp>
      <p:sp>
        <p:nvSpPr>
          <p:cNvPr id="49" name="正方形/長方形 48">
            <a:extLst>
              <a:ext uri="{FF2B5EF4-FFF2-40B4-BE49-F238E27FC236}">
                <a16:creationId xmlns:a16="http://schemas.microsoft.com/office/drawing/2014/main" id="{3D514A4D-6F93-4821-A73C-733FE1B8FA3C}"/>
              </a:ext>
            </a:extLst>
          </p:cNvPr>
          <p:cNvSpPr/>
          <p:nvPr/>
        </p:nvSpPr>
        <p:spPr>
          <a:xfrm>
            <a:off x="810536" y="2749707"/>
            <a:ext cx="2968558" cy="546945"/>
          </a:xfrm>
          <a:prstGeom prst="rect">
            <a:avLst/>
          </a:prstGeom>
        </p:spPr>
        <p:txBody>
          <a:bodyPr wrap="square">
            <a:spAutoFit/>
          </a:bodyPr>
          <a:lstStyle/>
          <a:p>
            <a:pPr defTabSz="422041">
              <a:tabLst>
                <a:tab pos="334116" algn="l"/>
              </a:tabLst>
            </a:pPr>
            <a:r>
              <a:rPr lang="ja-JP" altLang="en-US" sz="1477"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rPr>
              <a:t>・</a:t>
            </a:r>
            <a:r>
              <a:rPr lang="ja-JP" altLang="en-US" sz="1477" spc="508"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rPr>
              <a:t>大東市</a:t>
            </a:r>
            <a:r>
              <a:rPr lang="ja-JP" altLang="en-US" sz="1477"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rPr>
              <a:t>：最大３分４１秒短縮</a:t>
            </a:r>
            <a:endParaRPr lang="en-US" altLang="ja-JP" sz="1477"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endParaRPr>
          </a:p>
          <a:p>
            <a:pPr defTabSz="422041">
              <a:tabLst>
                <a:tab pos="334116" algn="l"/>
              </a:tabLst>
            </a:pPr>
            <a:r>
              <a:rPr lang="ja-JP" altLang="en-US" sz="1477"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rPr>
              <a:t>・四條畷市：最大２分１５秒短縮</a:t>
            </a:r>
          </a:p>
        </p:txBody>
      </p:sp>
    </p:spTree>
    <p:extLst>
      <p:ext uri="{BB962C8B-B14F-4D97-AF65-F5344CB8AC3E}">
        <p14:creationId xmlns:p14="http://schemas.microsoft.com/office/powerpoint/2010/main" val="209041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id="{585B8450-591D-4BC3-9A64-8F3249069670}"/>
              </a:ext>
            </a:extLst>
          </p:cNvPr>
          <p:cNvSpPr>
            <a:spLocks/>
          </p:cNvSpPr>
          <p:nvPr/>
        </p:nvSpPr>
        <p:spPr bwMode="auto">
          <a:xfrm>
            <a:off x="381000" y="263770"/>
            <a:ext cx="9144000" cy="432000"/>
          </a:xfrm>
          <a:prstGeom prst="roundRect">
            <a:avLst>
              <a:gd name="adj" fmla="val 16667"/>
            </a:avLst>
          </a:prstGeom>
          <a:solidFill>
            <a:srgbClr val="66CCFF"/>
          </a:solidFill>
          <a:ln>
            <a:headEnd/>
            <a:tailEnd/>
          </a:ln>
        </p:spPr>
        <p:style>
          <a:lnRef idx="1">
            <a:schemeClr val="accent5"/>
          </a:lnRef>
          <a:fillRef idx="2">
            <a:schemeClr val="accent5"/>
          </a:fillRef>
          <a:effectRef idx="1">
            <a:schemeClr val="accent5"/>
          </a:effectRef>
          <a:fontRef idx="minor">
            <a:schemeClr val="dk1"/>
          </a:fontRef>
        </p:style>
        <p:txBody>
          <a:bodyPr lIns="68543" tIns="0" rIns="68543" bIns="8205" anchor="ctr" anchorCtr="1"/>
          <a:lstStyle/>
          <a:p>
            <a:pPr algn="ctr" defTabSz="422041"/>
            <a:r>
              <a:rPr kumimoji="0" lang="ja-JP" altLang="en-US" sz="2215" dirty="0">
                <a:solidFill>
                  <a:prstClr val="white"/>
                </a:solidFill>
                <a:effectLst>
                  <a:outerShdw blurRad="38100" dist="38100" dir="2700000" algn="ctr" rotWithShape="0">
                    <a:srgbClr val="000000"/>
                  </a:outerShdw>
                </a:effectLst>
                <a:latin typeface="ＤＦ特太ゴシック体" pitchFamily="49" charset="-128"/>
                <a:ea typeface="ＤＦ特太ゴシック体" pitchFamily="49" charset="-128"/>
              </a:rPr>
              <a:t>平時における広域化等による効果② ～初動体制の強化～</a:t>
            </a:r>
          </a:p>
        </p:txBody>
      </p:sp>
      <p:sp>
        <p:nvSpPr>
          <p:cNvPr id="4" name="正方形/長方形 3">
            <a:extLst>
              <a:ext uri="{FF2B5EF4-FFF2-40B4-BE49-F238E27FC236}">
                <a16:creationId xmlns:a16="http://schemas.microsoft.com/office/drawing/2014/main" id="{3CBC2F30-CFE0-4C0E-8967-9820B541F1E6}"/>
              </a:ext>
            </a:extLst>
          </p:cNvPr>
          <p:cNvSpPr/>
          <p:nvPr/>
        </p:nvSpPr>
        <p:spPr>
          <a:xfrm>
            <a:off x="509154" y="789654"/>
            <a:ext cx="8887695" cy="694774"/>
          </a:xfrm>
          <a:prstGeom prst="rect">
            <a:avLst/>
          </a:prstGeom>
          <a:ln w="28575"/>
        </p:spPr>
        <p:style>
          <a:lnRef idx="2">
            <a:schemeClr val="accent5"/>
          </a:lnRef>
          <a:fillRef idx="1">
            <a:schemeClr val="lt1"/>
          </a:fillRef>
          <a:effectRef idx="0">
            <a:schemeClr val="accent5"/>
          </a:effectRef>
          <a:fontRef idx="minor">
            <a:schemeClr val="dk1"/>
          </a:fontRef>
        </p:style>
        <p:txBody>
          <a:bodyPr lIns="166154" tIns="33231" rIns="33231" bIns="33231" rtlCol="0" anchor="ctr"/>
          <a:lstStyle/>
          <a:p>
            <a:pPr indent="162662" defTabSz="422041"/>
            <a:r>
              <a:rPr kumimoji="0" lang="ja-JP" altLang="en-US" sz="1662" dirty="0">
                <a:solidFill>
                  <a:prstClr val="black"/>
                </a:solidFill>
                <a:latin typeface="ＭＳ ゴシック" panose="020B0609070205080204" pitchFamily="49" charset="-128"/>
                <a:ea typeface="ＭＳ ゴシック" panose="020B0609070205080204" pitchFamily="49" charset="-128"/>
              </a:rPr>
              <a:t>広域化により、火災初動対応車両を充実させることができるとともに、管轄区域を越えた出動が可能となる。</a:t>
            </a:r>
            <a:endParaRPr kumimoji="0" lang="en-US" altLang="ja-JP" sz="1662" dirty="0">
              <a:solidFill>
                <a:prstClr val="black"/>
              </a:solidFill>
              <a:latin typeface="ＭＳ ゴシック" panose="020B0609070205080204" pitchFamily="49" charset="-128"/>
              <a:ea typeface="ＭＳ ゴシック" panose="020B0609070205080204" pitchFamily="49" charset="-128"/>
            </a:endParaRPr>
          </a:p>
        </p:txBody>
      </p:sp>
      <p:grpSp>
        <p:nvGrpSpPr>
          <p:cNvPr id="6" name="グループ化 5">
            <a:extLst>
              <a:ext uri="{FF2B5EF4-FFF2-40B4-BE49-F238E27FC236}">
                <a16:creationId xmlns:a16="http://schemas.microsoft.com/office/drawing/2014/main" id="{E3E05548-CCB4-4927-B98B-1203789D8EA3}"/>
              </a:ext>
            </a:extLst>
          </p:cNvPr>
          <p:cNvGrpSpPr/>
          <p:nvPr/>
        </p:nvGrpSpPr>
        <p:grpSpPr>
          <a:xfrm>
            <a:off x="5642839" y="1794159"/>
            <a:ext cx="3799317" cy="1450194"/>
            <a:chOff x="269615" y="1958077"/>
            <a:chExt cx="4543928" cy="1287879"/>
          </a:xfrm>
        </p:grpSpPr>
        <p:pic>
          <p:nvPicPr>
            <p:cNvPr id="7" name="Picture 3" descr="火災２のコピー">
              <a:extLst>
                <a:ext uri="{FF2B5EF4-FFF2-40B4-BE49-F238E27FC236}">
                  <a16:creationId xmlns:a16="http://schemas.microsoft.com/office/drawing/2014/main" id="{F5111FF6-4A34-4E02-AD27-C617F997E51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79000"/>
                      </a14:imgEffect>
                      <a14:imgEffect>
                        <a14:brightnessContrast contrast="-40000"/>
                      </a14:imgEffect>
                    </a14:imgLayer>
                  </a14:imgProps>
                </a:ext>
              </a:extLst>
            </a:blip>
            <a:srcRect/>
            <a:stretch>
              <a:fillRect/>
            </a:stretch>
          </p:blipFill>
          <p:spPr bwMode="auto">
            <a:xfrm>
              <a:off x="3087838" y="2462564"/>
              <a:ext cx="1023937" cy="573809"/>
            </a:xfrm>
            <a:prstGeom prst="rect">
              <a:avLst/>
            </a:prstGeom>
            <a:noFill/>
            <a:ln w="9525">
              <a:noFill/>
              <a:miter lim="800000"/>
              <a:headEnd/>
              <a:tailEnd/>
            </a:ln>
          </p:spPr>
        </p:pic>
        <p:pic>
          <p:nvPicPr>
            <p:cNvPr id="10" name="Picture 2" descr="消防車">
              <a:extLst>
                <a:ext uri="{FF2B5EF4-FFF2-40B4-BE49-F238E27FC236}">
                  <a16:creationId xmlns:a16="http://schemas.microsoft.com/office/drawing/2014/main" id="{58F4AE6D-66E4-4004-B052-084C63BE9021}"/>
                </a:ext>
              </a:extLst>
            </p:cNvPr>
            <p:cNvPicPr>
              <a:picLocks noChangeAspect="1" noChangeArrowheads="1"/>
            </p:cNvPicPr>
            <p:nvPr/>
          </p:nvPicPr>
          <p:blipFill>
            <a:blip r:embed="rId4" cstate="print"/>
            <a:srcRect/>
            <a:stretch>
              <a:fillRect/>
            </a:stretch>
          </p:blipFill>
          <p:spPr bwMode="auto">
            <a:xfrm rot="2005156">
              <a:off x="3336215" y="1958077"/>
              <a:ext cx="287184" cy="658812"/>
            </a:xfrm>
            <a:prstGeom prst="rect">
              <a:avLst/>
            </a:prstGeom>
            <a:noFill/>
            <a:ln w="9525">
              <a:noFill/>
              <a:miter lim="800000"/>
              <a:headEnd/>
              <a:tailEnd/>
            </a:ln>
          </p:spPr>
        </p:pic>
        <p:pic>
          <p:nvPicPr>
            <p:cNvPr id="11" name="Picture 3" descr="火災２のコピー">
              <a:extLst>
                <a:ext uri="{FF2B5EF4-FFF2-40B4-BE49-F238E27FC236}">
                  <a16:creationId xmlns:a16="http://schemas.microsoft.com/office/drawing/2014/main" id="{9F257145-EC81-4EDD-8841-10AC0F21822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79000"/>
                      </a14:imgEffect>
                      <a14:imgEffect>
                        <a14:brightnessContrast contrast="-40000"/>
                      </a14:imgEffect>
                    </a14:imgLayer>
                  </a14:imgProps>
                </a:ext>
              </a:extLst>
            </a:blip>
            <a:srcRect/>
            <a:stretch>
              <a:fillRect/>
            </a:stretch>
          </p:blipFill>
          <p:spPr bwMode="auto">
            <a:xfrm>
              <a:off x="655960" y="2472732"/>
              <a:ext cx="1023937" cy="573809"/>
            </a:xfrm>
            <a:prstGeom prst="rect">
              <a:avLst/>
            </a:prstGeom>
            <a:noFill/>
            <a:ln w="9525">
              <a:noFill/>
              <a:miter lim="800000"/>
              <a:headEnd/>
              <a:tailEnd/>
            </a:ln>
          </p:spPr>
        </p:pic>
        <p:pic>
          <p:nvPicPr>
            <p:cNvPr id="12" name="Picture 9" descr="消防車">
              <a:extLst>
                <a:ext uri="{FF2B5EF4-FFF2-40B4-BE49-F238E27FC236}">
                  <a16:creationId xmlns:a16="http://schemas.microsoft.com/office/drawing/2014/main" id="{4C07CA92-8F44-43AB-97BF-5D359B57E7FD}"/>
                </a:ext>
              </a:extLst>
            </p:cNvPr>
            <p:cNvPicPr>
              <a:picLocks noChangeAspect="1" noChangeArrowheads="1"/>
            </p:cNvPicPr>
            <p:nvPr/>
          </p:nvPicPr>
          <p:blipFill>
            <a:blip r:embed="rId5" cstate="print"/>
            <a:srcRect/>
            <a:stretch>
              <a:fillRect/>
            </a:stretch>
          </p:blipFill>
          <p:spPr bwMode="auto">
            <a:xfrm rot="1191685">
              <a:off x="285044" y="2228140"/>
              <a:ext cx="578498" cy="306387"/>
            </a:xfrm>
            <a:prstGeom prst="rect">
              <a:avLst/>
            </a:prstGeom>
            <a:noFill/>
            <a:ln w="9525">
              <a:noFill/>
              <a:miter lim="800000"/>
              <a:headEnd/>
              <a:tailEnd/>
            </a:ln>
          </p:spPr>
        </p:pic>
        <p:pic>
          <p:nvPicPr>
            <p:cNvPr id="13" name="Picture 10" descr="救急車１">
              <a:extLst>
                <a:ext uri="{FF2B5EF4-FFF2-40B4-BE49-F238E27FC236}">
                  <a16:creationId xmlns:a16="http://schemas.microsoft.com/office/drawing/2014/main" id="{4BCA64D9-B15E-4638-95DB-095D99FD4F7D}"/>
                </a:ext>
              </a:extLst>
            </p:cNvPr>
            <p:cNvPicPr>
              <a:picLocks noChangeAspect="1" noChangeArrowheads="1"/>
            </p:cNvPicPr>
            <p:nvPr/>
          </p:nvPicPr>
          <p:blipFill>
            <a:blip r:embed="rId6" cstate="print"/>
            <a:srcRect/>
            <a:stretch>
              <a:fillRect/>
            </a:stretch>
          </p:blipFill>
          <p:spPr bwMode="auto">
            <a:xfrm rot="-490494">
              <a:off x="269615" y="3041169"/>
              <a:ext cx="563562" cy="204787"/>
            </a:xfrm>
            <a:prstGeom prst="rect">
              <a:avLst/>
            </a:prstGeom>
            <a:noFill/>
            <a:ln w="9525">
              <a:noFill/>
              <a:miter lim="800000"/>
              <a:headEnd/>
              <a:tailEnd/>
            </a:ln>
          </p:spPr>
        </p:pic>
        <p:pic>
          <p:nvPicPr>
            <p:cNvPr id="14" name="Picture 11" descr="kousaku">
              <a:extLst>
                <a:ext uri="{FF2B5EF4-FFF2-40B4-BE49-F238E27FC236}">
                  <a16:creationId xmlns:a16="http://schemas.microsoft.com/office/drawing/2014/main" id="{59FA05F7-FF70-4D26-88F5-61F10EA57938}"/>
                </a:ext>
              </a:extLst>
            </p:cNvPr>
            <p:cNvPicPr>
              <a:picLocks noChangeAspect="1" noChangeArrowheads="1"/>
            </p:cNvPicPr>
            <p:nvPr/>
          </p:nvPicPr>
          <p:blipFill>
            <a:blip r:embed="rId7" cstate="print"/>
            <a:srcRect/>
            <a:stretch>
              <a:fillRect/>
            </a:stretch>
          </p:blipFill>
          <p:spPr bwMode="auto">
            <a:xfrm rot="-6707478">
              <a:off x="1680001" y="2265212"/>
              <a:ext cx="247650" cy="436562"/>
            </a:xfrm>
            <a:prstGeom prst="rect">
              <a:avLst/>
            </a:prstGeom>
            <a:noFill/>
            <a:ln w="9525">
              <a:noFill/>
              <a:miter lim="800000"/>
              <a:headEnd/>
              <a:tailEnd/>
            </a:ln>
          </p:spPr>
        </p:pic>
        <p:pic>
          <p:nvPicPr>
            <p:cNvPr id="15" name="Picture 14" descr="消防車">
              <a:extLst>
                <a:ext uri="{FF2B5EF4-FFF2-40B4-BE49-F238E27FC236}">
                  <a16:creationId xmlns:a16="http://schemas.microsoft.com/office/drawing/2014/main" id="{9AF5CF82-FE0A-4A33-88E5-5A7BD8609B73}"/>
                </a:ext>
              </a:extLst>
            </p:cNvPr>
            <p:cNvPicPr>
              <a:picLocks noChangeAspect="1" noChangeArrowheads="1"/>
            </p:cNvPicPr>
            <p:nvPr/>
          </p:nvPicPr>
          <p:blipFill>
            <a:blip r:embed="rId8" cstate="print"/>
            <a:srcRect/>
            <a:stretch>
              <a:fillRect/>
            </a:stretch>
          </p:blipFill>
          <p:spPr bwMode="auto">
            <a:xfrm rot="763151">
              <a:off x="2516169" y="2386704"/>
              <a:ext cx="658812" cy="304137"/>
            </a:xfrm>
            <a:prstGeom prst="rect">
              <a:avLst/>
            </a:prstGeom>
            <a:noFill/>
            <a:ln w="9525">
              <a:noFill/>
              <a:miter lim="800000"/>
              <a:headEnd/>
              <a:tailEnd/>
            </a:ln>
          </p:spPr>
        </p:pic>
        <p:pic>
          <p:nvPicPr>
            <p:cNvPr id="16" name="Picture 16" descr="消防車">
              <a:extLst>
                <a:ext uri="{FF2B5EF4-FFF2-40B4-BE49-F238E27FC236}">
                  <a16:creationId xmlns:a16="http://schemas.microsoft.com/office/drawing/2014/main" id="{D1C791E1-BD6A-4E7A-B9BE-1B84C4903E6B}"/>
                </a:ext>
              </a:extLst>
            </p:cNvPr>
            <p:cNvPicPr>
              <a:picLocks noChangeAspect="1" noChangeArrowheads="1"/>
            </p:cNvPicPr>
            <p:nvPr/>
          </p:nvPicPr>
          <p:blipFill>
            <a:blip r:embed="rId4" cstate="print"/>
            <a:srcRect/>
            <a:stretch>
              <a:fillRect/>
            </a:stretch>
          </p:blipFill>
          <p:spPr bwMode="auto">
            <a:xfrm rot="5176551">
              <a:off x="4167718" y="2428817"/>
              <a:ext cx="309312" cy="660400"/>
            </a:xfrm>
            <a:prstGeom prst="rect">
              <a:avLst/>
            </a:prstGeom>
            <a:noFill/>
            <a:ln w="9525">
              <a:noFill/>
              <a:miter lim="800000"/>
              <a:headEnd/>
              <a:tailEnd/>
            </a:ln>
          </p:spPr>
        </p:pic>
        <p:pic>
          <p:nvPicPr>
            <p:cNvPr id="17" name="Picture 17" descr="hasigosya">
              <a:extLst>
                <a:ext uri="{FF2B5EF4-FFF2-40B4-BE49-F238E27FC236}">
                  <a16:creationId xmlns:a16="http://schemas.microsoft.com/office/drawing/2014/main" id="{B0FE2761-3A2A-4516-8036-C170AFC3C570}"/>
                </a:ext>
              </a:extLst>
            </p:cNvPr>
            <p:cNvPicPr>
              <a:picLocks noChangeAspect="1" noChangeArrowheads="1"/>
            </p:cNvPicPr>
            <p:nvPr/>
          </p:nvPicPr>
          <p:blipFill>
            <a:blip r:embed="rId9" cstate="print"/>
            <a:srcRect/>
            <a:stretch>
              <a:fillRect/>
            </a:stretch>
          </p:blipFill>
          <p:spPr bwMode="auto">
            <a:xfrm rot="-1457814">
              <a:off x="4221405" y="2171285"/>
              <a:ext cx="592138" cy="332147"/>
            </a:xfrm>
            <a:prstGeom prst="rect">
              <a:avLst/>
            </a:prstGeom>
            <a:noFill/>
            <a:ln w="9525">
              <a:noFill/>
              <a:miter lim="800000"/>
              <a:headEnd/>
              <a:tailEnd/>
            </a:ln>
          </p:spPr>
        </p:pic>
        <p:pic>
          <p:nvPicPr>
            <p:cNvPr id="18" name="Picture 19" descr="救急車１">
              <a:extLst>
                <a:ext uri="{FF2B5EF4-FFF2-40B4-BE49-F238E27FC236}">
                  <a16:creationId xmlns:a16="http://schemas.microsoft.com/office/drawing/2014/main" id="{E869FB2E-AA8D-4180-A92F-A3A04E435FD6}"/>
                </a:ext>
              </a:extLst>
            </p:cNvPr>
            <p:cNvPicPr>
              <a:picLocks noChangeAspect="1" noChangeArrowheads="1"/>
            </p:cNvPicPr>
            <p:nvPr/>
          </p:nvPicPr>
          <p:blipFill>
            <a:blip r:embed="rId10" cstate="print"/>
            <a:srcRect/>
            <a:stretch>
              <a:fillRect/>
            </a:stretch>
          </p:blipFill>
          <p:spPr bwMode="auto">
            <a:xfrm rot="621747">
              <a:off x="4048033" y="3022022"/>
              <a:ext cx="527050" cy="193853"/>
            </a:xfrm>
            <a:prstGeom prst="rect">
              <a:avLst/>
            </a:prstGeom>
            <a:noFill/>
            <a:ln w="9525">
              <a:noFill/>
              <a:miter lim="800000"/>
              <a:headEnd/>
              <a:tailEnd/>
            </a:ln>
          </p:spPr>
        </p:pic>
        <p:pic>
          <p:nvPicPr>
            <p:cNvPr id="19" name="Picture 11" descr="kousaku">
              <a:extLst>
                <a:ext uri="{FF2B5EF4-FFF2-40B4-BE49-F238E27FC236}">
                  <a16:creationId xmlns:a16="http://schemas.microsoft.com/office/drawing/2014/main" id="{E33D6B18-9D60-4047-8171-49C27DB17F8C}"/>
                </a:ext>
              </a:extLst>
            </p:cNvPr>
            <p:cNvPicPr>
              <a:picLocks noChangeAspect="1" noChangeArrowheads="1"/>
            </p:cNvPicPr>
            <p:nvPr/>
          </p:nvPicPr>
          <p:blipFill>
            <a:blip r:embed="rId7" cstate="print"/>
            <a:srcRect/>
            <a:stretch>
              <a:fillRect/>
            </a:stretch>
          </p:blipFill>
          <p:spPr bwMode="auto">
            <a:xfrm rot="-6707478">
              <a:off x="3774123" y="2159111"/>
              <a:ext cx="247650" cy="436562"/>
            </a:xfrm>
            <a:prstGeom prst="rect">
              <a:avLst/>
            </a:prstGeom>
            <a:noFill/>
            <a:ln w="9525">
              <a:noFill/>
              <a:miter lim="800000"/>
              <a:headEnd/>
              <a:tailEnd/>
            </a:ln>
          </p:spPr>
        </p:pic>
        <p:pic>
          <p:nvPicPr>
            <p:cNvPr id="20" name="Picture 10" descr="救急車１">
              <a:extLst>
                <a:ext uri="{FF2B5EF4-FFF2-40B4-BE49-F238E27FC236}">
                  <a16:creationId xmlns:a16="http://schemas.microsoft.com/office/drawing/2014/main" id="{E06B8879-2A9F-4857-95FE-E59FDABA42D1}"/>
                </a:ext>
              </a:extLst>
            </p:cNvPr>
            <p:cNvPicPr>
              <a:picLocks noChangeAspect="1" noChangeArrowheads="1"/>
            </p:cNvPicPr>
            <p:nvPr/>
          </p:nvPicPr>
          <p:blipFill>
            <a:blip r:embed="rId6" cstate="print"/>
            <a:srcRect/>
            <a:stretch>
              <a:fillRect/>
            </a:stretch>
          </p:blipFill>
          <p:spPr bwMode="auto">
            <a:xfrm rot="-490494">
              <a:off x="2625122" y="2942661"/>
              <a:ext cx="563562" cy="204787"/>
            </a:xfrm>
            <a:prstGeom prst="rect">
              <a:avLst/>
            </a:prstGeom>
            <a:noFill/>
            <a:ln w="9525">
              <a:noFill/>
              <a:miter lim="800000"/>
              <a:headEnd/>
              <a:tailEnd/>
            </a:ln>
          </p:spPr>
        </p:pic>
      </p:grpSp>
      <p:sp>
        <p:nvSpPr>
          <p:cNvPr id="21" name="二等辺三角形 20">
            <a:extLst>
              <a:ext uri="{FF2B5EF4-FFF2-40B4-BE49-F238E27FC236}">
                <a16:creationId xmlns:a16="http://schemas.microsoft.com/office/drawing/2014/main" id="{87146A86-B6C8-4F10-9B45-28F56B2A019D}"/>
              </a:ext>
            </a:extLst>
          </p:cNvPr>
          <p:cNvSpPr/>
          <p:nvPr/>
        </p:nvSpPr>
        <p:spPr>
          <a:xfrm rot="5400000">
            <a:off x="7044877" y="2500267"/>
            <a:ext cx="666893" cy="180371"/>
          </a:xfrm>
          <a:prstGeom prst="triangle">
            <a:avLst/>
          </a:prstGeom>
          <a:solidFill>
            <a:srgbClr val="2F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lang="ja-JP" altLang="en-US" sz="1662" dirty="0">
              <a:solidFill>
                <a:prstClr val="white"/>
              </a:solidFill>
              <a:latin typeface="MS UI Gothic" panose="020B0600070205080204" pitchFamily="50" charset="-128"/>
              <a:ea typeface="MS UI Gothic" panose="020B0600070205080204" pitchFamily="50" charset="-128"/>
            </a:endParaRPr>
          </a:p>
        </p:txBody>
      </p:sp>
      <p:graphicFrame>
        <p:nvGraphicFramePr>
          <p:cNvPr id="22" name="表 21">
            <a:extLst>
              <a:ext uri="{FF2B5EF4-FFF2-40B4-BE49-F238E27FC236}">
                <a16:creationId xmlns:a16="http://schemas.microsoft.com/office/drawing/2014/main" id="{B758B9EE-C9A1-4470-89C5-D029172CA1BC}"/>
              </a:ext>
            </a:extLst>
          </p:cNvPr>
          <p:cNvGraphicFramePr>
            <a:graphicFrameLocks noGrp="1"/>
          </p:cNvGraphicFramePr>
          <p:nvPr>
            <p:extLst/>
          </p:nvPr>
        </p:nvGraphicFramePr>
        <p:xfrm>
          <a:off x="5528951" y="3523826"/>
          <a:ext cx="3922715" cy="2023602"/>
        </p:xfrm>
        <a:graphic>
          <a:graphicData uri="http://schemas.openxmlformats.org/drawingml/2006/table">
            <a:tbl>
              <a:tblPr/>
              <a:tblGrid>
                <a:gridCol w="2213908">
                  <a:extLst>
                    <a:ext uri="{9D8B030D-6E8A-4147-A177-3AD203B41FA5}">
                      <a16:colId xmlns:a16="http://schemas.microsoft.com/office/drawing/2014/main" val="2169070212"/>
                    </a:ext>
                  </a:extLst>
                </a:gridCol>
                <a:gridCol w="1708807">
                  <a:extLst>
                    <a:ext uri="{9D8B030D-6E8A-4147-A177-3AD203B41FA5}">
                      <a16:colId xmlns:a16="http://schemas.microsoft.com/office/drawing/2014/main" val="2424093169"/>
                    </a:ext>
                  </a:extLst>
                </a:gridCol>
              </a:tblGrid>
              <a:tr h="592077">
                <a:tc>
                  <a:txBody>
                    <a:bodyPr/>
                    <a:lstStyle/>
                    <a:p>
                      <a:pPr algn="ctr" fontAlgn="ctr"/>
                      <a:r>
                        <a:rPr lang="ja-JP" altLang="en-US" sz="1000" b="0" i="0" u="none" strike="noStrike" dirty="0">
                          <a:solidFill>
                            <a:schemeClr val="tx1"/>
                          </a:solidFill>
                          <a:effectLst/>
                          <a:latin typeface="MS UI Gothic" panose="020B0600070205080204" pitchFamily="50" charset="-128"/>
                          <a:ea typeface="MS UI Gothic" panose="020B0600070205080204" pitchFamily="50" charset="-128"/>
                        </a:rPr>
                        <a:t>消防本部 </a:t>
                      </a:r>
                      <a:endParaRPr lang="en-US" altLang="ja-JP" sz="1000" b="0" i="0" u="none" strike="noStrike" dirty="0">
                        <a:solidFill>
                          <a:schemeClr val="tx1"/>
                        </a:solidFill>
                        <a:effectLst/>
                        <a:latin typeface="MS UI Gothic" panose="020B0600070205080204" pitchFamily="50" charset="-128"/>
                        <a:ea typeface="MS UI Gothic" panose="020B0600070205080204" pitchFamily="50" charset="-128"/>
                      </a:endParaRPr>
                    </a:p>
                  </a:txBody>
                  <a:tcPr marL="70654" marR="23551"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ctr"/>
                      <a:r>
                        <a:rPr lang="ja-JP" altLang="en-US" sz="1000" b="0" i="0" u="none" strike="noStrike" dirty="0">
                          <a:solidFill>
                            <a:schemeClr val="tx1"/>
                          </a:solidFill>
                          <a:effectLst/>
                          <a:latin typeface="MS UI Gothic" panose="020B0600070205080204" pitchFamily="50" charset="-128"/>
                          <a:ea typeface="MS UI Gothic" panose="020B0600070205080204" pitchFamily="50" charset="-128"/>
                        </a:rPr>
                        <a:t>火災初動対応車両数</a:t>
                      </a:r>
                      <a:endParaRPr lang="en-US" altLang="ja-JP" sz="1000" b="0" i="0" u="none" strike="noStrike" dirty="0">
                        <a:solidFill>
                          <a:schemeClr val="tx1"/>
                        </a:solidFill>
                        <a:effectLst/>
                        <a:latin typeface="MS UI Gothic" panose="020B0600070205080204" pitchFamily="50" charset="-128"/>
                        <a:ea typeface="MS UI Gothic" panose="020B0600070205080204" pitchFamily="50" charset="-128"/>
                      </a:endParaRPr>
                    </a:p>
                    <a:p>
                      <a:pPr algn="ctr" fontAlgn="ctr"/>
                      <a:r>
                        <a:rPr lang="ja-JP" altLang="en-US" sz="1000" b="0" i="0" u="none" strike="noStrike" dirty="0">
                          <a:solidFill>
                            <a:schemeClr val="tx1"/>
                          </a:solidFill>
                          <a:effectLst/>
                          <a:latin typeface="MS UI Gothic" panose="020B0600070205080204" pitchFamily="50" charset="-128"/>
                          <a:ea typeface="MS UI Gothic" panose="020B0600070205080204" pitchFamily="50" charset="-128"/>
                        </a:rPr>
                        <a:t>（ 広域化前　→　広域化後 ）</a:t>
                      </a:r>
                      <a:endParaRPr lang="en-US" altLang="ja-JP" sz="1000" b="0" i="0" u="none" strike="noStrike" dirty="0">
                        <a:solidFill>
                          <a:schemeClr val="tx1"/>
                        </a:solidFill>
                        <a:effectLst/>
                        <a:latin typeface="MS UI Gothic" panose="020B0600070205080204" pitchFamily="50" charset="-128"/>
                        <a:ea typeface="MS UI Gothic" panose="020B0600070205080204" pitchFamily="50" charset="-128"/>
                      </a:endParaRPr>
                    </a:p>
                  </a:txBody>
                  <a:tcPr marL="70654" marR="23551"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841959065"/>
                  </a:ext>
                </a:extLst>
              </a:tr>
              <a:tr h="524920">
                <a:tc>
                  <a:txBody>
                    <a:bodyPr/>
                    <a:lstStyle/>
                    <a:p>
                      <a:pPr algn="l" fontAlgn="ctr"/>
                      <a:r>
                        <a:rPr lang="ja-JP" altLang="en-US" sz="1000" b="0" i="0" u="none" strike="noStrike" dirty="0">
                          <a:solidFill>
                            <a:schemeClr val="tx1"/>
                          </a:solidFill>
                          <a:effectLst/>
                          <a:latin typeface="MS UI Gothic" panose="020B0600070205080204" pitchFamily="50" charset="-128"/>
                          <a:ea typeface="MS UI Gothic" panose="020B0600070205080204" pitchFamily="50" charset="-128"/>
                        </a:rPr>
                        <a:t>■　奈良県広域消防組合消防本部</a:t>
                      </a:r>
                      <a:endParaRPr lang="en-US" altLang="ja-JP" sz="1000" b="0" i="0" u="none" strike="noStrike" dirty="0">
                        <a:solidFill>
                          <a:schemeClr val="tx1"/>
                        </a:solidFill>
                        <a:effectLst/>
                        <a:latin typeface="MS UI Gothic" panose="020B0600070205080204" pitchFamily="50" charset="-128"/>
                        <a:ea typeface="MS UI Gothic" panose="020B0600070205080204" pitchFamily="50" charset="-128"/>
                      </a:endParaRPr>
                    </a:p>
                    <a:p>
                      <a:pPr algn="l" fontAlgn="ctr"/>
                      <a:r>
                        <a:rPr lang="ja-JP" altLang="en-US" sz="900" b="0" i="0" u="none" strike="noStrike" dirty="0">
                          <a:solidFill>
                            <a:schemeClr val="tx1"/>
                          </a:solidFill>
                          <a:effectLst/>
                          <a:latin typeface="MS UI Gothic" panose="020B0600070205080204" pitchFamily="50" charset="-128"/>
                          <a:ea typeface="MS UI Gothic" panose="020B0600070205080204" pitchFamily="50" charset="-128"/>
                        </a:rPr>
                        <a:t>　</a:t>
                      </a:r>
                      <a:r>
                        <a:rPr lang="ja-JP" altLang="en-US" sz="800" b="0" i="0" u="none" strike="noStrike" dirty="0">
                          <a:solidFill>
                            <a:schemeClr val="tx1"/>
                          </a:solidFill>
                          <a:effectLst/>
                          <a:latin typeface="MS UI Gothic" panose="020B0600070205080204" pitchFamily="50" charset="-128"/>
                          <a:ea typeface="MS UI Gothic" panose="020B0600070205080204" pitchFamily="50" charset="-128"/>
                        </a:rPr>
                        <a:t>（</a:t>
                      </a:r>
                      <a:r>
                        <a:rPr lang="en-US" altLang="ja-JP" sz="800" b="0" i="0" u="none" strike="noStrike" dirty="0">
                          <a:solidFill>
                            <a:schemeClr val="tx1"/>
                          </a:solidFill>
                          <a:effectLst/>
                          <a:latin typeface="MS UI Gothic" panose="020B0600070205080204" pitchFamily="50" charset="-128"/>
                          <a:ea typeface="MS UI Gothic" panose="020B0600070205080204" pitchFamily="50" charset="-128"/>
                        </a:rPr>
                        <a:t>H26.4.1 </a:t>
                      </a:r>
                      <a:r>
                        <a:rPr lang="ja-JP" altLang="en-US" sz="800" b="0" i="0" u="none" strike="noStrike" dirty="0">
                          <a:solidFill>
                            <a:schemeClr val="tx1"/>
                          </a:solidFill>
                          <a:effectLst/>
                          <a:latin typeface="MS UI Gothic" panose="020B0600070205080204" pitchFamily="50" charset="-128"/>
                          <a:ea typeface="MS UI Gothic" panose="020B0600070205080204" pitchFamily="50" charset="-128"/>
                        </a:rPr>
                        <a:t>　</a:t>
                      </a:r>
                      <a:r>
                        <a:rPr lang="en-US" altLang="ja-JP" sz="800" b="0" i="0" u="none" strike="noStrike" dirty="0">
                          <a:solidFill>
                            <a:schemeClr val="tx1"/>
                          </a:solidFill>
                          <a:effectLst/>
                          <a:latin typeface="MS UI Gothic" panose="020B0600070205080204" pitchFamily="50" charset="-128"/>
                          <a:ea typeface="MS UI Gothic" panose="020B0600070205080204" pitchFamily="50" charset="-128"/>
                        </a:rPr>
                        <a:t>11</a:t>
                      </a:r>
                      <a:r>
                        <a:rPr lang="ja-JP" altLang="en-US" sz="800" b="0" i="0" u="none" strike="noStrike" dirty="0">
                          <a:solidFill>
                            <a:schemeClr val="tx1"/>
                          </a:solidFill>
                          <a:effectLst/>
                          <a:latin typeface="MS UI Gothic" panose="020B0600070205080204" pitchFamily="50" charset="-128"/>
                          <a:ea typeface="MS UI Gothic" panose="020B0600070205080204" pitchFamily="50" charset="-128"/>
                        </a:rPr>
                        <a:t>本部</a:t>
                      </a:r>
                      <a:r>
                        <a:rPr lang="en-US" altLang="ja-JP" sz="800" b="0" i="0" u="none" strike="noStrike" dirty="0">
                          <a:solidFill>
                            <a:schemeClr val="tx1"/>
                          </a:solidFill>
                          <a:effectLst/>
                          <a:latin typeface="MS UI Gothic" panose="020B0600070205080204" pitchFamily="50" charset="-128"/>
                          <a:ea typeface="MS UI Gothic" panose="020B0600070205080204" pitchFamily="50" charset="-128"/>
                        </a:rPr>
                        <a:t>1</a:t>
                      </a:r>
                      <a:r>
                        <a:rPr lang="ja-JP" altLang="en-US" sz="800" b="0" i="0" u="none" strike="noStrike" dirty="0">
                          <a:solidFill>
                            <a:schemeClr val="tx1"/>
                          </a:solidFill>
                          <a:effectLst/>
                          <a:latin typeface="MS UI Gothic" panose="020B0600070205080204" pitchFamily="50" charset="-128"/>
                          <a:ea typeface="MS UI Gothic" panose="020B0600070205080204" pitchFamily="50" charset="-128"/>
                        </a:rPr>
                        <a:t>村による広域化）</a:t>
                      </a:r>
                      <a:endParaRPr lang="en-US" altLang="ja-JP" sz="800" b="0" i="0" u="none" strike="noStrike" dirty="0">
                        <a:solidFill>
                          <a:schemeClr val="tx1"/>
                        </a:solidFill>
                        <a:effectLst/>
                        <a:latin typeface="MS UI Gothic" panose="020B0600070205080204" pitchFamily="50" charset="-128"/>
                        <a:ea typeface="MS UI Gothic" panose="020B0600070205080204" pitchFamily="50" charset="-128"/>
                      </a:endParaRPr>
                    </a:p>
                  </a:txBody>
                  <a:tcPr marL="70654" marR="23551"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00" b="0" i="0" u="none" strike="noStrike" dirty="0">
                          <a:solidFill>
                            <a:schemeClr val="tx1"/>
                          </a:solidFill>
                          <a:effectLst/>
                          <a:latin typeface="MS UI Gothic" panose="020B0600070205080204" pitchFamily="50" charset="-128"/>
                          <a:ea typeface="MS UI Gothic" panose="020B0600070205080204" pitchFamily="50" charset="-128"/>
                        </a:rPr>
                        <a:t>３～６台　→　６～７台</a:t>
                      </a:r>
                      <a:endParaRPr lang="en-US" altLang="ja-JP" sz="1000" b="0" i="0" u="none" strike="noStrike" dirty="0">
                        <a:solidFill>
                          <a:schemeClr val="tx1"/>
                        </a:solidFill>
                        <a:effectLst/>
                        <a:latin typeface="MS UI Gothic" panose="020B0600070205080204" pitchFamily="50" charset="-128"/>
                        <a:ea typeface="MS UI Gothic" panose="020B0600070205080204" pitchFamily="50" charset="-128"/>
                      </a:endParaRPr>
                    </a:p>
                  </a:txBody>
                  <a:tcPr marL="70654" marR="23551"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7953455"/>
                  </a:ext>
                </a:extLst>
              </a:tr>
              <a:tr h="480126">
                <a:tc>
                  <a:txBody>
                    <a:bodyPr/>
                    <a:lstStyle/>
                    <a:p>
                      <a:pPr algn="l" fontAlgn="ctr"/>
                      <a:r>
                        <a:rPr lang="ja-JP" altLang="en-US" sz="1000" b="0" i="0" u="none" strike="noStrike" dirty="0">
                          <a:solidFill>
                            <a:schemeClr val="tx1"/>
                          </a:solidFill>
                          <a:effectLst/>
                          <a:latin typeface="MS UI Gothic" panose="020B0600070205080204" pitchFamily="50" charset="-128"/>
                          <a:ea typeface="MS UI Gothic" panose="020B0600070205080204" pitchFamily="50" charset="-128"/>
                        </a:rPr>
                        <a:t>■　宇部・山陽小野田消防局</a:t>
                      </a:r>
                      <a:endParaRPr lang="en-US" altLang="ja-JP" sz="1000" b="0" i="0" u="none" strike="noStrike" dirty="0">
                        <a:solidFill>
                          <a:schemeClr val="tx1"/>
                        </a:solidFill>
                        <a:effectLst/>
                        <a:latin typeface="MS UI Gothic" panose="020B0600070205080204" pitchFamily="50" charset="-128"/>
                        <a:ea typeface="MS UI Gothic" panose="020B0600070205080204" pitchFamily="50" charset="-128"/>
                      </a:endParaRPr>
                    </a:p>
                    <a:p>
                      <a:pPr algn="l" fontAlgn="ctr"/>
                      <a:r>
                        <a:rPr lang="ja-JP" altLang="en-US" sz="1000" b="0" i="0" u="none" strike="noStrike" dirty="0">
                          <a:solidFill>
                            <a:schemeClr val="tx1"/>
                          </a:solidFill>
                          <a:effectLst/>
                          <a:latin typeface="MS UI Gothic" panose="020B0600070205080204" pitchFamily="50" charset="-128"/>
                          <a:ea typeface="MS UI Gothic" panose="020B0600070205080204" pitchFamily="50" charset="-128"/>
                        </a:rPr>
                        <a:t>　</a:t>
                      </a:r>
                      <a:r>
                        <a:rPr lang="ja-JP" altLang="en-US" sz="800" b="0" i="0" u="none" strike="noStrike" dirty="0">
                          <a:solidFill>
                            <a:schemeClr val="tx1"/>
                          </a:solidFill>
                          <a:effectLst/>
                          <a:latin typeface="MS UI Gothic" panose="020B0600070205080204" pitchFamily="50" charset="-128"/>
                          <a:ea typeface="MS UI Gothic" panose="020B0600070205080204" pitchFamily="50" charset="-128"/>
                        </a:rPr>
                        <a:t>（</a:t>
                      </a:r>
                      <a:r>
                        <a:rPr lang="en-US" altLang="ja-JP" sz="800" b="0" i="0" u="none" strike="noStrike" dirty="0">
                          <a:solidFill>
                            <a:schemeClr val="tx1"/>
                          </a:solidFill>
                          <a:effectLst/>
                          <a:latin typeface="MS UI Gothic" panose="020B0600070205080204" pitchFamily="50" charset="-128"/>
                          <a:ea typeface="MS UI Gothic" panose="020B0600070205080204" pitchFamily="50" charset="-128"/>
                        </a:rPr>
                        <a:t>H24.4.1</a:t>
                      </a:r>
                      <a:r>
                        <a:rPr lang="ja-JP" altLang="en-US" sz="800" b="0" i="0" u="none" strike="noStrike" dirty="0">
                          <a:solidFill>
                            <a:schemeClr val="tx1"/>
                          </a:solidFill>
                          <a:effectLst/>
                          <a:latin typeface="MS UI Gothic" panose="020B0600070205080204" pitchFamily="50" charset="-128"/>
                          <a:ea typeface="MS UI Gothic" panose="020B0600070205080204" pitchFamily="50" charset="-128"/>
                        </a:rPr>
                        <a:t>　</a:t>
                      </a:r>
                      <a:r>
                        <a:rPr lang="en-US" altLang="ja-JP" sz="800" b="0" i="0" u="none" strike="noStrike" dirty="0">
                          <a:solidFill>
                            <a:schemeClr val="tx1"/>
                          </a:solidFill>
                          <a:effectLst/>
                          <a:latin typeface="MS UI Gothic" panose="020B0600070205080204" pitchFamily="50" charset="-128"/>
                          <a:ea typeface="MS UI Gothic" panose="020B0600070205080204" pitchFamily="50" charset="-128"/>
                        </a:rPr>
                        <a:t>2</a:t>
                      </a:r>
                      <a:r>
                        <a:rPr lang="ja-JP" altLang="en-US" sz="800" b="0" i="0" u="none" strike="noStrike" dirty="0">
                          <a:solidFill>
                            <a:schemeClr val="tx1"/>
                          </a:solidFill>
                          <a:effectLst/>
                          <a:latin typeface="MS UI Gothic" panose="020B0600070205080204" pitchFamily="50" charset="-128"/>
                          <a:ea typeface="MS UI Gothic" panose="020B0600070205080204" pitchFamily="50" charset="-128"/>
                        </a:rPr>
                        <a:t>本部による広域化）</a:t>
                      </a:r>
                      <a:endParaRPr lang="en-US" altLang="ja-JP" sz="800" b="0" i="0" u="none" strike="noStrike" dirty="0">
                        <a:solidFill>
                          <a:schemeClr val="tx1"/>
                        </a:solidFill>
                        <a:effectLst/>
                        <a:latin typeface="MS UI Gothic" panose="020B0600070205080204" pitchFamily="50" charset="-128"/>
                        <a:ea typeface="MS UI Gothic" panose="020B0600070205080204" pitchFamily="50" charset="-128"/>
                      </a:endParaRPr>
                    </a:p>
                  </a:txBody>
                  <a:tcPr marL="70654" marR="23551"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000" b="0" i="0" u="none" strike="noStrike" dirty="0">
                          <a:solidFill>
                            <a:schemeClr val="tx1"/>
                          </a:solidFill>
                          <a:effectLst/>
                          <a:latin typeface="MS UI Gothic" panose="020B0600070205080204" pitchFamily="50" charset="-128"/>
                          <a:ea typeface="MS UI Gothic" panose="020B0600070205080204" pitchFamily="50" charset="-128"/>
                        </a:rPr>
                        <a:t>５台　→　７台</a:t>
                      </a:r>
                      <a:endParaRPr lang="en-US" altLang="ja-JP" sz="1000" b="0" i="0" u="none" strike="noStrike" dirty="0">
                        <a:solidFill>
                          <a:schemeClr val="tx1"/>
                        </a:solidFill>
                        <a:effectLst/>
                        <a:latin typeface="MS UI Gothic" panose="020B0600070205080204" pitchFamily="50" charset="-128"/>
                        <a:ea typeface="MS UI Gothic" panose="020B0600070205080204" pitchFamily="50" charset="-128"/>
                      </a:endParaRPr>
                    </a:p>
                  </a:txBody>
                  <a:tcPr marL="70654" marR="23551"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3436140"/>
                  </a:ext>
                </a:extLst>
              </a:tr>
              <a:tr h="426479">
                <a:tc>
                  <a:txBody>
                    <a:bodyPr/>
                    <a:lstStyle/>
                    <a:p>
                      <a:pPr algn="l" fontAlgn="ctr"/>
                      <a:r>
                        <a:rPr lang="ja-JP" altLang="en-US" sz="1000" b="0" i="0" u="none" strike="noStrike" dirty="0">
                          <a:solidFill>
                            <a:schemeClr val="tx1"/>
                          </a:solidFill>
                          <a:effectLst/>
                          <a:latin typeface="MS UI Gothic" panose="020B0600070205080204" pitchFamily="50" charset="-128"/>
                          <a:ea typeface="MS UI Gothic" panose="020B0600070205080204" pitchFamily="50" charset="-128"/>
                        </a:rPr>
                        <a:t>■　埼玉東部消防組合消防局</a:t>
                      </a:r>
                      <a:endParaRPr lang="en-US" altLang="ja-JP" sz="1000" b="0" i="0" u="none" strike="noStrike" dirty="0">
                        <a:solidFill>
                          <a:schemeClr val="tx1"/>
                        </a:solidFill>
                        <a:effectLst/>
                        <a:latin typeface="MS UI Gothic" panose="020B0600070205080204" pitchFamily="50" charset="-128"/>
                        <a:ea typeface="MS UI Gothic" panose="020B0600070205080204" pitchFamily="50" charset="-128"/>
                      </a:endParaRPr>
                    </a:p>
                    <a:p>
                      <a:pPr algn="l" fontAlgn="ctr"/>
                      <a:r>
                        <a:rPr lang="ja-JP" altLang="en-US" sz="800" b="0" i="0" u="none" strike="noStrike" dirty="0">
                          <a:solidFill>
                            <a:schemeClr val="tx1"/>
                          </a:solidFill>
                          <a:effectLst/>
                          <a:latin typeface="MS UI Gothic" panose="020B0600070205080204" pitchFamily="50" charset="-128"/>
                          <a:ea typeface="MS UI Gothic" panose="020B0600070205080204" pitchFamily="50" charset="-128"/>
                        </a:rPr>
                        <a:t>　　（</a:t>
                      </a:r>
                      <a:r>
                        <a:rPr lang="en-US" altLang="ja-JP" sz="800" b="0" i="0" u="none" strike="noStrike" dirty="0">
                          <a:solidFill>
                            <a:schemeClr val="tx1"/>
                          </a:solidFill>
                          <a:effectLst/>
                          <a:latin typeface="MS UI Gothic" panose="020B0600070205080204" pitchFamily="50" charset="-128"/>
                          <a:ea typeface="MS UI Gothic" panose="020B0600070205080204" pitchFamily="50" charset="-128"/>
                        </a:rPr>
                        <a:t>H25.4.1</a:t>
                      </a:r>
                      <a:r>
                        <a:rPr lang="ja-JP" altLang="en-US" sz="800" b="0" i="0" u="none" strike="noStrike" dirty="0">
                          <a:solidFill>
                            <a:schemeClr val="tx1"/>
                          </a:solidFill>
                          <a:effectLst/>
                          <a:latin typeface="MS UI Gothic" panose="020B0600070205080204" pitchFamily="50" charset="-128"/>
                          <a:ea typeface="MS UI Gothic" panose="020B0600070205080204" pitchFamily="50" charset="-128"/>
                        </a:rPr>
                        <a:t>　</a:t>
                      </a:r>
                      <a:r>
                        <a:rPr lang="en-US" altLang="ja-JP" sz="800" b="0" i="0" u="none" strike="noStrike" dirty="0">
                          <a:solidFill>
                            <a:schemeClr val="tx1"/>
                          </a:solidFill>
                          <a:effectLst/>
                          <a:latin typeface="MS UI Gothic" panose="020B0600070205080204" pitchFamily="50" charset="-128"/>
                          <a:ea typeface="MS UI Gothic" panose="020B0600070205080204" pitchFamily="50" charset="-128"/>
                        </a:rPr>
                        <a:t>5</a:t>
                      </a:r>
                      <a:r>
                        <a:rPr lang="ja-JP" altLang="en-US" sz="800" b="0" i="0" u="none" strike="noStrike" dirty="0">
                          <a:solidFill>
                            <a:schemeClr val="tx1"/>
                          </a:solidFill>
                          <a:effectLst/>
                          <a:latin typeface="MS UI Gothic" panose="020B0600070205080204" pitchFamily="50" charset="-128"/>
                          <a:ea typeface="MS UI Gothic" panose="020B0600070205080204" pitchFamily="50" charset="-128"/>
                        </a:rPr>
                        <a:t>本部による広域化）</a:t>
                      </a:r>
                      <a:endParaRPr lang="en-US" altLang="ja-JP" sz="800" b="0" i="0" u="none" strike="noStrike" dirty="0">
                        <a:solidFill>
                          <a:schemeClr val="tx1"/>
                        </a:solidFill>
                        <a:effectLst/>
                        <a:latin typeface="MS UI Gothic" panose="020B0600070205080204" pitchFamily="50" charset="-128"/>
                        <a:ea typeface="MS UI Gothic" panose="020B0600070205080204" pitchFamily="50" charset="-128"/>
                      </a:endParaRPr>
                    </a:p>
                  </a:txBody>
                  <a:tcPr marL="70654" marR="23551"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fontAlgn="ctr"/>
                      <a:r>
                        <a:rPr lang="ja-JP" altLang="en-US" sz="1000" b="0" i="0" u="none" strike="noStrike" dirty="0">
                          <a:solidFill>
                            <a:schemeClr val="tx1"/>
                          </a:solidFill>
                          <a:effectLst/>
                          <a:latin typeface="MS UI Gothic" panose="020B0600070205080204" pitchFamily="50" charset="-128"/>
                          <a:ea typeface="MS UI Gothic" panose="020B0600070205080204" pitchFamily="50" charset="-128"/>
                        </a:rPr>
                        <a:t>　　 ５～７台　→　８台　</a:t>
                      </a:r>
                      <a:endParaRPr lang="en-US" altLang="ja-JP" sz="1000" b="0" i="0" u="none" strike="noStrike" dirty="0">
                        <a:solidFill>
                          <a:schemeClr val="tx1"/>
                        </a:solidFill>
                        <a:effectLst/>
                        <a:latin typeface="MS UI Gothic" panose="020B0600070205080204" pitchFamily="50" charset="-128"/>
                        <a:ea typeface="MS UI Gothic" panose="020B0600070205080204" pitchFamily="50" charset="-128"/>
                      </a:endParaRPr>
                    </a:p>
                  </a:txBody>
                  <a:tcPr marL="70654" marR="23551"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3486653"/>
                  </a:ext>
                </a:extLst>
              </a:tr>
            </a:tbl>
          </a:graphicData>
        </a:graphic>
      </p:graphicFrame>
      <p:sp>
        <p:nvSpPr>
          <p:cNvPr id="25" name="正方形/長方形 24">
            <a:extLst>
              <a:ext uri="{FF2B5EF4-FFF2-40B4-BE49-F238E27FC236}">
                <a16:creationId xmlns:a16="http://schemas.microsoft.com/office/drawing/2014/main" id="{BB71FD51-13FF-4BF1-BE14-8001D1FDE5C5}"/>
              </a:ext>
            </a:extLst>
          </p:cNvPr>
          <p:cNvSpPr/>
          <p:nvPr/>
        </p:nvSpPr>
        <p:spPr>
          <a:xfrm>
            <a:off x="5652964" y="1634795"/>
            <a:ext cx="1541107" cy="279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t"/>
          <a:lstStyle/>
          <a:p>
            <a:pPr algn="just" defTabSz="422041">
              <a:spcAft>
                <a:spcPts val="277"/>
              </a:spcAft>
            </a:pPr>
            <a:r>
              <a:rPr kumimoji="0" lang="ja-JP" altLang="en-US" sz="1292" b="1"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＜広域化前＞</a:t>
            </a:r>
            <a:endParaRPr kumimoji="0" lang="en-US" altLang="ja-JP" sz="1292" b="1"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3F557752-830D-4DF5-A692-EABC2F6A5052}"/>
              </a:ext>
            </a:extLst>
          </p:cNvPr>
          <p:cNvSpPr/>
          <p:nvPr/>
        </p:nvSpPr>
        <p:spPr>
          <a:xfrm>
            <a:off x="7587752" y="1633468"/>
            <a:ext cx="1336767" cy="279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t"/>
          <a:lstStyle/>
          <a:p>
            <a:pPr algn="just" defTabSz="422041">
              <a:spcAft>
                <a:spcPts val="277"/>
              </a:spcAft>
            </a:pPr>
            <a:r>
              <a:rPr kumimoji="0" lang="ja-JP" altLang="en-US" sz="1292" b="1"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＜広域化後＞</a:t>
            </a:r>
            <a:endParaRPr kumimoji="0" lang="en-US" altLang="ja-JP" sz="1292" b="1"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endParaRPr>
          </a:p>
        </p:txBody>
      </p:sp>
      <p:graphicFrame>
        <p:nvGraphicFramePr>
          <p:cNvPr id="23" name="グラフ 22">
            <a:extLst>
              <a:ext uri="{FF2B5EF4-FFF2-40B4-BE49-F238E27FC236}">
                <a16:creationId xmlns:a16="http://schemas.microsoft.com/office/drawing/2014/main" id="{99A02AF4-9575-4EFC-86EE-C72FB503FFCD}"/>
              </a:ext>
            </a:extLst>
          </p:cNvPr>
          <p:cNvGraphicFramePr>
            <a:graphicFrameLocks/>
          </p:cNvGraphicFramePr>
          <p:nvPr>
            <p:extLst/>
          </p:nvPr>
        </p:nvGraphicFramePr>
        <p:xfrm>
          <a:off x="370367" y="1578313"/>
          <a:ext cx="5106072" cy="4762431"/>
        </p:xfrm>
        <a:graphic>
          <a:graphicData uri="http://schemas.openxmlformats.org/drawingml/2006/chart">
            <c:chart xmlns:c="http://schemas.openxmlformats.org/drawingml/2006/chart" xmlns:r="http://schemas.openxmlformats.org/officeDocument/2006/relationships" r:id="rId11"/>
          </a:graphicData>
        </a:graphic>
      </p:graphicFrame>
      <p:sp>
        <p:nvSpPr>
          <p:cNvPr id="24" name="テキスト ボックス 23">
            <a:extLst>
              <a:ext uri="{FF2B5EF4-FFF2-40B4-BE49-F238E27FC236}">
                <a16:creationId xmlns:a16="http://schemas.microsoft.com/office/drawing/2014/main" id="{2B03C905-6F59-4686-86A4-337755D4E022}"/>
              </a:ext>
            </a:extLst>
          </p:cNvPr>
          <p:cNvSpPr txBox="1"/>
          <p:nvPr/>
        </p:nvSpPr>
        <p:spPr>
          <a:xfrm>
            <a:off x="481278" y="6328089"/>
            <a:ext cx="4974323" cy="220188"/>
          </a:xfrm>
          <a:prstGeom prst="rect">
            <a:avLst/>
          </a:prstGeom>
          <a:noFill/>
        </p:spPr>
        <p:txBody>
          <a:bodyPr wrap="square" rtlCol="0">
            <a:spAutoFit/>
          </a:bodyPr>
          <a:lstStyle/>
          <a:p>
            <a:pPr defTabSz="422041"/>
            <a:r>
              <a:rPr lang="ja-JP" altLang="en-US" sz="831" dirty="0">
                <a:solidFill>
                  <a:prstClr val="black"/>
                </a:solidFill>
                <a:latin typeface="MS UI Gothic" panose="020B0600070205080204" pitchFamily="50" charset="-128"/>
                <a:ea typeface="MS UI Gothic" panose="020B0600070205080204" pitchFamily="50" charset="-128"/>
              </a:rPr>
              <a:t>（「令和４年度 推進期限後の消防力の維持・強化に向けた検討に係る消防本部に対する調査」結果より作成）</a:t>
            </a:r>
            <a:endParaRPr kumimoji="0" lang="ja-JP" altLang="en-US" sz="831" dirty="0">
              <a:solidFill>
                <a:prstClr val="black"/>
              </a:solidFill>
              <a:latin typeface="MS UI Gothic" panose="020B0600070205080204" pitchFamily="50" charset="-128"/>
              <a:ea typeface="MS UI Gothic" panose="020B0600070205080204" pitchFamily="50" charset="-128"/>
            </a:endParaRPr>
          </a:p>
        </p:txBody>
      </p:sp>
      <p:sp>
        <p:nvSpPr>
          <p:cNvPr id="27" name="テキスト ボックス 26">
            <a:extLst>
              <a:ext uri="{FF2B5EF4-FFF2-40B4-BE49-F238E27FC236}">
                <a16:creationId xmlns:a16="http://schemas.microsoft.com/office/drawing/2014/main" id="{B18F327A-C009-400A-ADF7-188AE928EA03}"/>
              </a:ext>
            </a:extLst>
          </p:cNvPr>
          <p:cNvSpPr txBox="1"/>
          <p:nvPr/>
        </p:nvSpPr>
        <p:spPr>
          <a:xfrm>
            <a:off x="4883385" y="5976013"/>
            <a:ext cx="755335" cy="205890"/>
          </a:xfrm>
          <a:prstGeom prst="rect">
            <a:avLst/>
          </a:prstGeom>
          <a:noFill/>
        </p:spPr>
        <p:txBody>
          <a:bodyPr wrap="none" rtlCol="0">
            <a:spAutoFit/>
          </a:bodyPr>
          <a:lstStyle/>
          <a:p>
            <a:pPr defTabSz="422041"/>
            <a:r>
              <a:rPr lang="ja-JP" altLang="en-US" sz="738" b="1" dirty="0">
                <a:solidFill>
                  <a:prstClr val="black"/>
                </a:solidFill>
                <a:latin typeface="MS UI Gothic" panose="020B0600070205080204" pitchFamily="50" charset="-128"/>
                <a:ea typeface="MS UI Gothic" panose="020B0600070205080204" pitchFamily="50" charset="-128"/>
              </a:rPr>
              <a:t>（台数（割合））</a:t>
            </a:r>
          </a:p>
        </p:txBody>
      </p:sp>
    </p:spTree>
    <p:extLst>
      <p:ext uri="{BB962C8B-B14F-4D97-AF65-F5344CB8AC3E}">
        <p14:creationId xmlns:p14="http://schemas.microsoft.com/office/powerpoint/2010/main" val="890848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id="{585B8450-591D-4BC3-9A64-8F3249069670}"/>
              </a:ext>
            </a:extLst>
          </p:cNvPr>
          <p:cNvSpPr>
            <a:spLocks/>
          </p:cNvSpPr>
          <p:nvPr/>
        </p:nvSpPr>
        <p:spPr bwMode="auto">
          <a:xfrm>
            <a:off x="381000" y="263770"/>
            <a:ext cx="9144000" cy="432000"/>
          </a:xfrm>
          <a:prstGeom prst="roundRect">
            <a:avLst>
              <a:gd name="adj" fmla="val 16667"/>
            </a:avLst>
          </a:prstGeom>
          <a:solidFill>
            <a:srgbClr val="66CCFF"/>
          </a:solidFill>
          <a:ln>
            <a:headEnd/>
            <a:tailEnd/>
          </a:ln>
        </p:spPr>
        <p:style>
          <a:lnRef idx="1">
            <a:schemeClr val="accent5"/>
          </a:lnRef>
          <a:fillRef idx="2">
            <a:schemeClr val="accent5"/>
          </a:fillRef>
          <a:effectRef idx="1">
            <a:schemeClr val="accent5"/>
          </a:effectRef>
          <a:fontRef idx="minor">
            <a:schemeClr val="dk1"/>
          </a:fontRef>
        </p:style>
        <p:txBody>
          <a:bodyPr lIns="68543" tIns="0" rIns="68543" bIns="8205" anchor="ctr" anchorCtr="1"/>
          <a:lstStyle/>
          <a:p>
            <a:pPr algn="ctr" defTabSz="422041">
              <a:defRPr/>
            </a:pPr>
            <a:r>
              <a:rPr kumimoji="0" lang="ja-JP" altLang="en-US" sz="1662" dirty="0">
                <a:solidFill>
                  <a:prstClr val="white"/>
                </a:solidFill>
                <a:effectLst>
                  <a:outerShdw blurRad="38100" dist="38100" dir="2700000" algn="ctr" rotWithShape="0">
                    <a:srgbClr val="000000"/>
                  </a:outerShdw>
                </a:effectLst>
                <a:latin typeface="ＤＦ特太ゴシック体" pitchFamily="49" charset="-128"/>
                <a:ea typeface="ＤＦ特太ゴシック体" pitchFamily="49" charset="-128"/>
              </a:rPr>
              <a:t>平時における広域化等による効果③ ～活動要員の増強、業務の専門化・高度化～</a:t>
            </a:r>
          </a:p>
        </p:txBody>
      </p:sp>
      <p:sp>
        <p:nvSpPr>
          <p:cNvPr id="60" name="正方形/長方形 59">
            <a:extLst>
              <a:ext uri="{FF2B5EF4-FFF2-40B4-BE49-F238E27FC236}">
                <a16:creationId xmlns:a16="http://schemas.microsoft.com/office/drawing/2014/main" id="{A2B14F03-FCC6-447F-AAB5-22404D7813D1}"/>
              </a:ext>
            </a:extLst>
          </p:cNvPr>
          <p:cNvSpPr/>
          <p:nvPr/>
        </p:nvSpPr>
        <p:spPr>
          <a:xfrm>
            <a:off x="450348" y="1644324"/>
            <a:ext cx="3877347" cy="24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t"/>
          <a:lstStyle/>
          <a:p>
            <a:pPr algn="just" defTabSz="422041">
              <a:spcAft>
                <a:spcPts val="277"/>
              </a:spcAft>
              <a:defRPr/>
            </a:pPr>
            <a:r>
              <a:rPr kumimoji="0" lang="ja-JP" altLang="en-US" sz="1292"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本部機能統合等の効率化による人員の再配置</a:t>
            </a:r>
            <a:endParaRPr kumimoji="0" lang="en-US" altLang="ja-JP" sz="1292"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endParaRPr>
          </a:p>
        </p:txBody>
      </p:sp>
      <p:sp>
        <p:nvSpPr>
          <p:cNvPr id="15" name="正方形/長方形 14">
            <a:extLst>
              <a:ext uri="{FF2B5EF4-FFF2-40B4-BE49-F238E27FC236}">
                <a16:creationId xmlns:a16="http://schemas.microsoft.com/office/drawing/2014/main" id="{C359C14F-17B1-45E7-8887-D390E51C0758}"/>
              </a:ext>
            </a:extLst>
          </p:cNvPr>
          <p:cNvSpPr/>
          <p:nvPr/>
        </p:nvSpPr>
        <p:spPr>
          <a:xfrm>
            <a:off x="3996196" y="5110313"/>
            <a:ext cx="3877347" cy="24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t"/>
          <a:lstStyle/>
          <a:p>
            <a:pPr algn="just" defTabSz="422041">
              <a:spcAft>
                <a:spcPts val="277"/>
              </a:spcAft>
              <a:defRPr/>
            </a:pPr>
            <a:r>
              <a:rPr kumimoji="0" lang="ja-JP" altLang="en-US" sz="1292" b="1"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＜専従職員の配置による業務の専門化・高度の事例＞化</a:t>
            </a:r>
            <a:r>
              <a:rPr kumimoji="0" lang="en-US" altLang="ja-JP" sz="1292" b="1" dirty="0">
                <a:solidFill>
                  <a:prstClr val="black"/>
                </a:solidFill>
                <a:latin typeface="MS UI Gothic" panose="020B0600070205080204" pitchFamily="50" charset="-128"/>
                <a:ea typeface="MS UI Gothic" panose="020B0600070205080204" pitchFamily="50" charset="-128"/>
                <a:cs typeface="メイリオ" panose="020B0604030504040204" pitchFamily="50" charset="-128"/>
              </a:rPr>
              <a:t>】</a:t>
            </a:r>
          </a:p>
        </p:txBody>
      </p:sp>
      <p:sp>
        <p:nvSpPr>
          <p:cNvPr id="20" name="正方形/長方形 19">
            <a:extLst>
              <a:ext uri="{FF2B5EF4-FFF2-40B4-BE49-F238E27FC236}">
                <a16:creationId xmlns:a16="http://schemas.microsoft.com/office/drawing/2014/main" id="{14A6259B-3C52-4B6D-9E97-25D099CF8978}"/>
              </a:ext>
            </a:extLst>
          </p:cNvPr>
          <p:cNvSpPr/>
          <p:nvPr/>
        </p:nvSpPr>
        <p:spPr>
          <a:xfrm>
            <a:off x="502451" y="754324"/>
            <a:ext cx="8878245" cy="819054"/>
          </a:xfrm>
          <a:prstGeom prst="rect">
            <a:avLst/>
          </a:prstGeom>
          <a:ln w="28575"/>
        </p:spPr>
        <p:style>
          <a:lnRef idx="2">
            <a:schemeClr val="accent5"/>
          </a:lnRef>
          <a:fillRef idx="1">
            <a:schemeClr val="lt1"/>
          </a:fillRef>
          <a:effectRef idx="0">
            <a:schemeClr val="accent5"/>
          </a:effectRef>
          <a:fontRef idx="minor">
            <a:schemeClr val="dk1"/>
          </a:fontRef>
        </p:style>
        <p:txBody>
          <a:bodyPr lIns="166154" tIns="33231" rIns="33231" bIns="33231" rtlCol="0" anchor="ctr"/>
          <a:lstStyle/>
          <a:p>
            <a:pPr defTabSz="422041">
              <a:defRPr/>
            </a:pPr>
            <a:r>
              <a:rPr kumimoji="0" lang="ja-JP" altLang="en-US" sz="1662" dirty="0">
                <a:solidFill>
                  <a:prstClr val="black"/>
                </a:solidFill>
                <a:latin typeface="ＭＳ ゴシック" panose="020B0609070205080204" pitchFamily="49" charset="-128"/>
                <a:ea typeface="ＭＳ ゴシック" panose="020B0609070205080204" pitchFamily="49" charset="-128"/>
              </a:rPr>
              <a:t>　本部機能統合等の効率化により、人員の再配置が行われ、現場活動要員の増強が見込まれるほか、予防担当者や火災原因調査員を専任で配置することが可能となり、業務の専門化・高度化が見込まれる。</a:t>
            </a:r>
            <a:endParaRPr kumimoji="0" lang="en-US" altLang="ja-JP" sz="1662" dirty="0">
              <a:solidFill>
                <a:prstClr val="black"/>
              </a:solidFill>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id="{B044FD56-968E-4E35-9E81-4900B3C66DEC}"/>
              </a:ext>
            </a:extLst>
          </p:cNvPr>
          <p:cNvPicPr>
            <a:picLocks noChangeAspect="1"/>
          </p:cNvPicPr>
          <p:nvPr/>
        </p:nvPicPr>
        <p:blipFill>
          <a:blip r:embed="rId2"/>
          <a:stretch>
            <a:fillRect/>
          </a:stretch>
        </p:blipFill>
        <p:spPr>
          <a:xfrm>
            <a:off x="667074" y="4697548"/>
            <a:ext cx="3120759" cy="1629866"/>
          </a:xfrm>
          <a:prstGeom prst="rect">
            <a:avLst/>
          </a:prstGeom>
        </p:spPr>
      </p:pic>
      <p:graphicFrame>
        <p:nvGraphicFramePr>
          <p:cNvPr id="22" name="表 21">
            <a:extLst>
              <a:ext uri="{FF2B5EF4-FFF2-40B4-BE49-F238E27FC236}">
                <a16:creationId xmlns:a16="http://schemas.microsoft.com/office/drawing/2014/main" id="{0691FF79-35EF-416E-A034-6E1BF2A5B1C8}"/>
              </a:ext>
            </a:extLst>
          </p:cNvPr>
          <p:cNvGraphicFramePr>
            <a:graphicFrameLocks noGrp="1"/>
          </p:cNvGraphicFramePr>
          <p:nvPr>
            <p:extLst/>
          </p:nvPr>
        </p:nvGraphicFramePr>
        <p:xfrm>
          <a:off x="4027646" y="5376688"/>
          <a:ext cx="4715755" cy="1175842"/>
        </p:xfrm>
        <a:graphic>
          <a:graphicData uri="http://schemas.openxmlformats.org/drawingml/2006/table">
            <a:tbl>
              <a:tblPr/>
              <a:tblGrid>
                <a:gridCol w="2194040">
                  <a:extLst>
                    <a:ext uri="{9D8B030D-6E8A-4147-A177-3AD203B41FA5}">
                      <a16:colId xmlns:a16="http://schemas.microsoft.com/office/drawing/2014/main" val="2169070212"/>
                    </a:ext>
                  </a:extLst>
                </a:gridCol>
                <a:gridCol w="2521715">
                  <a:extLst>
                    <a:ext uri="{9D8B030D-6E8A-4147-A177-3AD203B41FA5}">
                      <a16:colId xmlns:a16="http://schemas.microsoft.com/office/drawing/2014/main" val="2424093169"/>
                    </a:ext>
                  </a:extLst>
                </a:gridCol>
              </a:tblGrid>
              <a:tr h="313412">
                <a:tc>
                  <a:txBody>
                    <a:bodyPr/>
                    <a:lstStyle/>
                    <a:p>
                      <a:pPr algn="ctr" fontAlgn="ctr"/>
                      <a:r>
                        <a:rPr lang="ja-JP" altLang="en-US" sz="1100" b="0" i="0" u="none" strike="noStrike" dirty="0">
                          <a:solidFill>
                            <a:schemeClr val="tx1"/>
                          </a:solidFill>
                          <a:effectLst/>
                          <a:latin typeface="MS UI Gothic" panose="020B0600070205080204" pitchFamily="50" charset="-128"/>
                          <a:ea typeface="MS UI Gothic" panose="020B0600070205080204" pitchFamily="50" charset="-128"/>
                        </a:rPr>
                        <a:t>消防本部</a:t>
                      </a:r>
                      <a:endParaRPr lang="en-US" altLang="ja-JP" sz="1100" b="0" i="0" u="none" strike="noStrike" dirty="0">
                        <a:solidFill>
                          <a:schemeClr val="tx1"/>
                        </a:solidFill>
                        <a:effectLst/>
                        <a:latin typeface="MS UI Gothic" panose="020B0600070205080204" pitchFamily="50" charset="-128"/>
                        <a:ea typeface="MS UI Gothic" panose="020B0600070205080204" pitchFamily="50" charset="-128"/>
                      </a:endParaRPr>
                    </a:p>
                  </a:txBody>
                  <a:tcPr marL="99692" marR="33231"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eaLnBrk="0" hangingPunct="0"/>
                      <a:r>
                        <a:rPr lang="ja-JP" altLang="en-US" sz="1100" b="0" dirty="0">
                          <a:solidFill>
                            <a:schemeClr val="tx1"/>
                          </a:solidFill>
                          <a:latin typeface="MS UI Gothic" panose="020B0600070205080204" pitchFamily="50" charset="-128"/>
                          <a:ea typeface="MS UI Gothic" panose="020B0600070205080204" pitchFamily="50" charset="-128"/>
                        </a:rPr>
                        <a:t>内容</a:t>
                      </a:r>
                      <a:endParaRPr lang="en-US" altLang="ja-JP" sz="1100" b="0" dirty="0">
                        <a:solidFill>
                          <a:schemeClr val="tx1"/>
                        </a:solidFill>
                        <a:latin typeface="MS UI Gothic" panose="020B0600070205080204" pitchFamily="50" charset="-128"/>
                        <a:ea typeface="MS UI Gothic" panose="020B0600070205080204" pitchFamily="50" charset="-128"/>
                      </a:endParaRPr>
                    </a:p>
                  </a:txBody>
                  <a:tcPr marL="99692" marR="33231" marT="33231" marB="33231"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324029997"/>
                  </a:ext>
                </a:extLst>
              </a:tr>
              <a:tr h="429936">
                <a:tc>
                  <a:txBody>
                    <a:bodyPr/>
                    <a:lstStyle/>
                    <a:p>
                      <a:pPr marL="177785" marR="0" lvl="0" indent="-177785" algn="l" defTabSz="457200" rtl="0" eaLnBrk="1" fontAlgn="auto" latinLnBrk="0" hangingPunct="1">
                        <a:lnSpc>
                          <a:spcPct val="115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　富良野広域連合消防本部</a:t>
                      </a:r>
                      <a:endParaRPr kumimoji="0" lang="en-US" altLang="ja-JP" sz="11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a:p>
                      <a:pPr marL="177785" marR="0" lvl="0" indent="-177785" algn="l" defTabSz="457200" rtl="0" eaLnBrk="1" fontAlgn="auto" latinLnBrk="0" hangingPunct="1">
                        <a:lnSpc>
                          <a:spcPct val="115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0070C0"/>
                          </a:solidFill>
                          <a:effectLst/>
                          <a:uLnTx/>
                          <a:uFillTx/>
                          <a:latin typeface="MS UI Gothic" panose="020B0600070205080204" pitchFamily="50" charset="-128"/>
                          <a:ea typeface="MS UI Gothic" panose="020B0600070205080204" pitchFamily="50" charset="-128"/>
                          <a:cs typeface="+mn-cs"/>
                        </a:rPr>
                        <a:t>　　　</a:t>
                      </a:r>
                      <a:r>
                        <a:rPr kumimoji="0" lang="ja-JP" altLang="en-US" sz="9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a:t>
                      </a:r>
                      <a:r>
                        <a:rPr kumimoji="0" lang="en-US" altLang="ja-JP" sz="9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H21.4.1</a:t>
                      </a:r>
                      <a:r>
                        <a:rPr kumimoji="0" lang="ja-JP" altLang="en-US" sz="9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　</a:t>
                      </a:r>
                      <a:r>
                        <a:rPr kumimoji="0" lang="en-US" altLang="ja-JP" sz="9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2</a:t>
                      </a:r>
                      <a:r>
                        <a:rPr kumimoji="0" lang="ja-JP" altLang="en-US" sz="9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本部による広域化）</a:t>
                      </a:r>
                      <a:endParaRPr kumimoji="0" lang="en-US" altLang="ja-JP" sz="9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a:txBody>
                  <a:tcPr marL="76189" marR="2539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従前は本部と署に兼務の形で配置していた</a:t>
                      </a:r>
                      <a:r>
                        <a:rPr kumimoji="0" lang="ja-JP" altLang="en-US" sz="1100" b="0" i="0" u="none" strike="noStrike" kern="1200" cap="none" spc="0" normalizeH="0" baseline="0" noProof="0" dirty="0">
                          <a:ln>
                            <a:noFill/>
                          </a:ln>
                          <a:solidFill>
                            <a:srgbClr val="FF0000"/>
                          </a:solidFill>
                          <a:effectLst/>
                          <a:uLnTx/>
                          <a:uFillTx/>
                          <a:latin typeface="MS UI Gothic" panose="020B0600070205080204" pitchFamily="50" charset="-128"/>
                          <a:ea typeface="MS UI Gothic" panose="020B0600070205080204" pitchFamily="50" charset="-128"/>
                          <a:cs typeface="+mn-cs"/>
                        </a:rPr>
                        <a:t>予防担当者を専任で配置</a:t>
                      </a:r>
                      <a:r>
                        <a:rPr kumimoji="0" lang="ja-JP" altLang="en-US" sz="11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a:t>
                      </a:r>
                      <a:endParaRPr kumimoji="0" lang="en-US" altLang="ja-JP" sz="11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a:txBody>
                  <a:tcPr marL="99692" marR="33231" marT="33231" marB="33231"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3378201"/>
                  </a:ext>
                </a:extLst>
              </a:tr>
              <a:tr h="43249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　東近江行政組合消防本部</a:t>
                      </a:r>
                      <a:endParaRPr kumimoji="0" lang="en-US" altLang="ja-JP" sz="11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a:p>
                      <a:pPr marL="177785" marR="0" lvl="0" indent="-177785" algn="l" defTabSz="457200" rtl="0" eaLnBrk="1" fontAlgn="auto" latinLnBrk="0" hangingPunct="1">
                        <a:lnSpc>
                          <a:spcPct val="115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　　　（</a:t>
                      </a:r>
                      <a:r>
                        <a:rPr kumimoji="0" lang="en-US" altLang="ja-JP" sz="9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H24.10.1</a:t>
                      </a:r>
                      <a:r>
                        <a:rPr kumimoji="0" lang="ja-JP" altLang="en-US" sz="9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　</a:t>
                      </a:r>
                      <a:r>
                        <a:rPr kumimoji="0" lang="en-US" altLang="ja-JP" sz="9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2</a:t>
                      </a:r>
                      <a:r>
                        <a:rPr kumimoji="0" lang="ja-JP" altLang="en-US" sz="9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本部による広域化）</a:t>
                      </a:r>
                      <a:endParaRPr kumimoji="0" lang="en-US" altLang="ja-JP" sz="9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a:txBody>
                  <a:tcPr marL="76189" marR="25397"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kumimoji="0" lang="ja-JP" altLang="en-US" sz="11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従前は２人であった愛知郡域の予防担当者を１～２人増員し、</a:t>
                      </a:r>
                      <a:r>
                        <a:rPr kumimoji="0" lang="ja-JP" altLang="en-US" sz="1100" b="0" i="0" u="none" strike="noStrike" kern="1200" cap="none" spc="0" normalizeH="0" baseline="0" noProof="0" dirty="0">
                          <a:ln>
                            <a:noFill/>
                          </a:ln>
                          <a:solidFill>
                            <a:srgbClr val="FF0000"/>
                          </a:solidFill>
                          <a:effectLst/>
                          <a:uLnTx/>
                          <a:uFillTx/>
                          <a:latin typeface="MS UI Gothic" panose="020B0600070205080204" pitchFamily="50" charset="-128"/>
                          <a:ea typeface="MS UI Gothic" panose="020B0600070205080204" pitchFamily="50" charset="-128"/>
                          <a:cs typeface="+mn-cs"/>
                        </a:rPr>
                        <a:t>定期査察も可能</a:t>
                      </a:r>
                      <a:r>
                        <a:rPr kumimoji="0" lang="ja-JP" altLang="en-US" sz="11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に。</a:t>
                      </a:r>
                      <a:endParaRPr lang="en-US" altLang="ja-JP" sz="1100" b="0" i="0" u="none" strike="noStrike" dirty="0">
                        <a:solidFill>
                          <a:schemeClr val="tx1"/>
                        </a:solidFill>
                        <a:effectLst/>
                        <a:latin typeface="MS UI Gothic" panose="020B0600070205080204" pitchFamily="50" charset="-128"/>
                        <a:ea typeface="MS UI Gothic" panose="020B0600070205080204" pitchFamily="50" charset="-128"/>
                      </a:endParaRPr>
                    </a:p>
                  </a:txBody>
                  <a:tcPr marL="99692" marR="33231" marT="33231" marB="33231"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0716385"/>
                  </a:ext>
                </a:extLst>
              </a:tr>
            </a:tbl>
          </a:graphicData>
        </a:graphic>
      </p:graphicFrame>
      <p:pic>
        <p:nvPicPr>
          <p:cNvPr id="16" name="図 15">
            <a:extLst>
              <a:ext uri="{FF2B5EF4-FFF2-40B4-BE49-F238E27FC236}">
                <a16:creationId xmlns:a16="http://schemas.microsoft.com/office/drawing/2014/main" id="{67BDA9A9-31F6-4A5D-8F33-C0FAC95CD6DA}"/>
              </a:ext>
            </a:extLst>
          </p:cNvPr>
          <p:cNvPicPr>
            <a:picLocks noChangeAspect="1"/>
          </p:cNvPicPr>
          <p:nvPr/>
        </p:nvPicPr>
        <p:blipFill>
          <a:blip r:embed="rId3"/>
          <a:stretch>
            <a:fillRect/>
          </a:stretch>
        </p:blipFill>
        <p:spPr>
          <a:xfrm>
            <a:off x="496548" y="1959416"/>
            <a:ext cx="3382522" cy="2579967"/>
          </a:xfrm>
          <a:prstGeom prst="rect">
            <a:avLst/>
          </a:prstGeom>
        </p:spPr>
      </p:pic>
      <p:sp>
        <p:nvSpPr>
          <p:cNvPr id="11" name="正方形/長方形 10">
            <a:extLst>
              <a:ext uri="{FF2B5EF4-FFF2-40B4-BE49-F238E27FC236}">
                <a16:creationId xmlns:a16="http://schemas.microsoft.com/office/drawing/2014/main" id="{48A4F8AD-4308-4313-BBD0-D5EEADE27CF1}"/>
              </a:ext>
            </a:extLst>
          </p:cNvPr>
          <p:cNvSpPr/>
          <p:nvPr/>
        </p:nvSpPr>
        <p:spPr>
          <a:xfrm>
            <a:off x="4059679" y="2915776"/>
            <a:ext cx="4100611" cy="235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t"/>
          <a:lstStyle/>
          <a:p>
            <a:pPr algn="just" defTabSz="422041">
              <a:spcAft>
                <a:spcPts val="277"/>
              </a:spcAft>
            </a:pPr>
            <a:r>
              <a:rPr kumimoji="0" lang="ja-JP" altLang="en-US" sz="1292" b="1" dirty="0">
                <a:solidFill>
                  <a:srgbClr val="2F3B5B"/>
                </a:solidFill>
                <a:latin typeface="MS UI Gothic" panose="020B0600070205080204" pitchFamily="50" charset="-128"/>
                <a:ea typeface="MS UI Gothic" panose="020B0600070205080204" pitchFamily="50" charset="-128"/>
                <a:cs typeface="メイリオ" panose="020B0604030504040204" pitchFamily="50" charset="-128"/>
              </a:rPr>
              <a:t>＜指令の共同運用による現場要員等への再配置の事例＞</a:t>
            </a:r>
            <a:endParaRPr kumimoji="0" lang="en-US" altLang="ja-JP" sz="1292" b="1" dirty="0">
              <a:solidFill>
                <a:srgbClr val="2F3B5B"/>
              </a:solidFill>
              <a:latin typeface="MS UI Gothic" panose="020B0600070205080204" pitchFamily="50" charset="-128"/>
              <a:ea typeface="MS UI Gothic" panose="020B0600070205080204" pitchFamily="50" charset="-128"/>
              <a:cs typeface="メイリオ" panose="020B0604030504040204" pitchFamily="50" charset="-128"/>
            </a:endParaRPr>
          </a:p>
        </p:txBody>
      </p:sp>
      <p:graphicFrame>
        <p:nvGraphicFramePr>
          <p:cNvPr id="12" name="表 11">
            <a:extLst>
              <a:ext uri="{FF2B5EF4-FFF2-40B4-BE49-F238E27FC236}">
                <a16:creationId xmlns:a16="http://schemas.microsoft.com/office/drawing/2014/main" id="{62720013-39DD-4B08-A71F-F78CE4206117}"/>
              </a:ext>
            </a:extLst>
          </p:cNvPr>
          <p:cNvGraphicFramePr>
            <a:graphicFrameLocks noGrp="1"/>
          </p:cNvGraphicFramePr>
          <p:nvPr>
            <p:extLst/>
          </p:nvPr>
        </p:nvGraphicFramePr>
        <p:xfrm>
          <a:off x="4013390" y="3155802"/>
          <a:ext cx="5464307" cy="1811822"/>
        </p:xfrm>
        <a:graphic>
          <a:graphicData uri="http://schemas.openxmlformats.org/drawingml/2006/table">
            <a:tbl>
              <a:tblPr firstRow="1" bandRow="1">
                <a:tableStyleId>{21E4AEA4-8DFA-4A89-87EB-49C32662AFE0}</a:tableStyleId>
              </a:tblPr>
              <a:tblGrid>
                <a:gridCol w="2223832">
                  <a:extLst>
                    <a:ext uri="{9D8B030D-6E8A-4147-A177-3AD203B41FA5}">
                      <a16:colId xmlns:a16="http://schemas.microsoft.com/office/drawing/2014/main" val="2236407784"/>
                    </a:ext>
                  </a:extLst>
                </a:gridCol>
                <a:gridCol w="3240475">
                  <a:extLst>
                    <a:ext uri="{9D8B030D-6E8A-4147-A177-3AD203B41FA5}">
                      <a16:colId xmlns:a16="http://schemas.microsoft.com/office/drawing/2014/main" val="3590596167"/>
                    </a:ext>
                  </a:extLst>
                </a:gridCol>
              </a:tblGrid>
              <a:tr h="211000">
                <a:tc>
                  <a:txBody>
                    <a:bodyPr/>
                    <a:lstStyle/>
                    <a:p>
                      <a:r>
                        <a:rPr kumimoji="1" lang="ja-JP" altLang="en-US" sz="800" b="0" dirty="0">
                          <a:solidFill>
                            <a:schemeClr val="tx1"/>
                          </a:solidFill>
                          <a:latin typeface="MS UI Gothic" panose="020B0600070205080204" pitchFamily="50" charset="-128"/>
                          <a:ea typeface="MS UI Gothic" panose="020B0600070205080204" pitchFamily="50" charset="-128"/>
                        </a:rPr>
                        <a:t>消防指令センター</a:t>
                      </a:r>
                    </a:p>
                  </a:txBody>
                  <a:tcPr marL="71289" marR="71289" marT="35645" marB="35645" anchor="ctr" anchorCtr="1">
                    <a:solidFill>
                      <a:schemeClr val="accent5">
                        <a:lumMod val="60000"/>
                        <a:lumOff val="40000"/>
                      </a:schemeClr>
                    </a:solidFill>
                  </a:tcPr>
                </a:tc>
                <a:tc>
                  <a:txBody>
                    <a:bodyPr/>
                    <a:lstStyle/>
                    <a:p>
                      <a:pPr algn="ctr"/>
                      <a:r>
                        <a:rPr kumimoji="1" lang="ja-JP" altLang="en-US" sz="800" b="0" dirty="0">
                          <a:solidFill>
                            <a:schemeClr val="tx1"/>
                          </a:solidFill>
                          <a:latin typeface="MS UI Gothic" panose="020B0600070205080204" pitchFamily="50" charset="-128"/>
                          <a:ea typeface="MS UI Gothic" panose="020B0600070205080204" pitchFamily="50" charset="-128"/>
                        </a:rPr>
                        <a:t>現場要員等への再配置</a:t>
                      </a:r>
                      <a:endParaRPr kumimoji="1" lang="en-US" altLang="ja-JP" sz="800" b="0" dirty="0">
                        <a:solidFill>
                          <a:schemeClr val="tx1"/>
                        </a:solidFill>
                        <a:latin typeface="MS UI Gothic" panose="020B0600070205080204" pitchFamily="50" charset="-128"/>
                        <a:ea typeface="MS UI Gothic" panose="020B0600070205080204" pitchFamily="50" charset="-128"/>
                      </a:endParaRPr>
                    </a:p>
                  </a:txBody>
                  <a:tcPr marL="71289" marR="71289" marT="35645" marB="35645" anchor="ctr">
                    <a:solidFill>
                      <a:schemeClr val="accent5">
                        <a:lumMod val="60000"/>
                        <a:lumOff val="40000"/>
                      </a:schemeClr>
                    </a:solidFill>
                  </a:tcPr>
                </a:tc>
                <a:extLst>
                  <a:ext uri="{0D108BD9-81ED-4DB2-BD59-A6C34878D82A}">
                    <a16:rowId xmlns:a16="http://schemas.microsoft.com/office/drawing/2014/main" val="182306306"/>
                  </a:ext>
                </a:extLst>
              </a:tr>
              <a:tr h="463622">
                <a:tc>
                  <a:txBody>
                    <a:bodyPr/>
                    <a:lstStyle/>
                    <a:p>
                      <a:r>
                        <a:rPr kumimoji="1" lang="ja-JP" altLang="en-US" sz="900" b="0" dirty="0">
                          <a:latin typeface="MS UI Gothic" panose="020B0600070205080204" pitchFamily="50" charset="-128"/>
                          <a:ea typeface="MS UI Gothic" panose="020B0600070205080204" pitchFamily="50" charset="-128"/>
                        </a:rPr>
                        <a:t>茨城県：いばらき消防指令センター</a:t>
                      </a:r>
                      <a:endParaRPr kumimoji="1" lang="en-US" altLang="ja-JP" sz="900" b="0" dirty="0">
                        <a:latin typeface="MS UI Gothic" panose="020B0600070205080204" pitchFamily="50" charset="-128"/>
                        <a:ea typeface="MS UI Gothic" panose="020B0600070205080204" pitchFamily="50" charset="-128"/>
                      </a:endParaRPr>
                    </a:p>
                    <a:p>
                      <a:r>
                        <a:rPr kumimoji="1" lang="ja-JP" altLang="en-US" sz="800" b="0" dirty="0">
                          <a:latin typeface="MS UI Gothic" panose="020B0600070205080204" pitchFamily="50" charset="-128"/>
                          <a:ea typeface="MS UI Gothic" panose="020B0600070205080204" pitchFamily="50" charset="-128"/>
                        </a:rPr>
                        <a:t>（</a:t>
                      </a:r>
                      <a:r>
                        <a:rPr kumimoji="1" lang="en-US" altLang="ja-JP" sz="800" b="0" dirty="0">
                          <a:latin typeface="MS UI Gothic" panose="020B0600070205080204" pitchFamily="50" charset="-128"/>
                          <a:ea typeface="MS UI Gothic" panose="020B0600070205080204" pitchFamily="50" charset="-128"/>
                        </a:rPr>
                        <a:t>20</a:t>
                      </a:r>
                      <a:r>
                        <a:rPr kumimoji="1" lang="ja-JP" altLang="en-US" sz="800" b="0" dirty="0">
                          <a:latin typeface="MS UI Gothic" panose="020B0600070205080204" pitchFamily="50" charset="-128"/>
                          <a:ea typeface="MS UI Gothic" panose="020B0600070205080204" pitchFamily="50" charset="-128"/>
                        </a:rPr>
                        <a:t>消防本部でＨ</a:t>
                      </a:r>
                      <a:r>
                        <a:rPr kumimoji="1" lang="en-US" altLang="ja-JP" sz="800" b="0" dirty="0">
                          <a:latin typeface="MS UI Gothic" panose="020B0600070205080204" pitchFamily="50" charset="-128"/>
                          <a:ea typeface="MS UI Gothic" panose="020B0600070205080204" pitchFamily="50" charset="-128"/>
                        </a:rPr>
                        <a:t>28.6.1</a:t>
                      </a:r>
                      <a:r>
                        <a:rPr kumimoji="1" lang="ja-JP" altLang="en-US" sz="800" b="0" dirty="0">
                          <a:latin typeface="MS UI Gothic" panose="020B0600070205080204" pitchFamily="50" charset="-128"/>
                          <a:ea typeface="MS UI Gothic" panose="020B0600070205080204" pitchFamily="50" charset="-128"/>
                        </a:rPr>
                        <a:t>より共同運用）</a:t>
                      </a:r>
                    </a:p>
                  </a:txBody>
                  <a:tcPr marL="71289" marR="71289" marT="35645" marB="35645" anchor="ctr">
                    <a:lnB w="9525" cap="flat" cmpd="sng" algn="ctr">
                      <a:solidFill>
                        <a:schemeClr val="bg2">
                          <a:lumMod val="50000"/>
                        </a:schemeClr>
                      </a:solidFill>
                      <a:prstDash val="solid"/>
                      <a:round/>
                      <a:headEnd type="none" w="med" len="med"/>
                      <a:tailEnd type="none" w="med" len="med"/>
                    </a:lnB>
                    <a:solidFill>
                      <a:schemeClr val="bg1">
                        <a:alpha val="50196"/>
                      </a:schemeClr>
                    </a:solidFill>
                  </a:tcPr>
                </a:tc>
                <a:tc>
                  <a:txBody>
                    <a:bodyPr/>
                    <a:lstStyle/>
                    <a:p>
                      <a:pPr marL="90488" indent="-90488"/>
                      <a:r>
                        <a:rPr kumimoji="1" lang="ja-JP" altLang="en-US" sz="800" b="0" dirty="0">
                          <a:latin typeface="MS UI Gothic" panose="020B0600070205080204" pitchFamily="50" charset="-128"/>
                          <a:ea typeface="MS UI Gothic" panose="020B0600070205080204" pitchFamily="50" charset="-128"/>
                        </a:rPr>
                        <a:t>（共同運用前の通信指令員合計）　　　（共同運用後の通信指令員）</a:t>
                      </a:r>
                      <a:endParaRPr kumimoji="1" lang="en-US" altLang="ja-JP" sz="800" b="0" dirty="0">
                        <a:latin typeface="MS UI Gothic" panose="020B0600070205080204" pitchFamily="50" charset="-128"/>
                        <a:ea typeface="MS UI Gothic" panose="020B0600070205080204" pitchFamily="50" charset="-128"/>
                      </a:endParaRPr>
                    </a:p>
                    <a:p>
                      <a:pPr marL="90488" indent="-90488"/>
                      <a:r>
                        <a:rPr kumimoji="1" lang="ja-JP" altLang="en-US" sz="800" b="0" dirty="0">
                          <a:latin typeface="MS UI Gothic" panose="020B0600070205080204" pitchFamily="50" charset="-128"/>
                          <a:ea typeface="MS UI Gothic" panose="020B0600070205080204" pitchFamily="50" charset="-128"/>
                        </a:rPr>
                        <a:t>　　　　　　　　　</a:t>
                      </a:r>
                      <a:r>
                        <a:rPr kumimoji="1" lang="en-US" altLang="ja-JP" sz="800" b="0" dirty="0">
                          <a:latin typeface="MS UI Gothic" panose="020B0600070205080204" pitchFamily="50" charset="-128"/>
                          <a:ea typeface="MS UI Gothic" panose="020B0600070205080204" pitchFamily="50" charset="-128"/>
                        </a:rPr>
                        <a:t>199</a:t>
                      </a:r>
                      <a:r>
                        <a:rPr kumimoji="1" lang="ja-JP" altLang="en-US" sz="800" b="0" dirty="0">
                          <a:latin typeface="MS UI Gothic" panose="020B0600070205080204" pitchFamily="50" charset="-128"/>
                          <a:ea typeface="MS UI Gothic" panose="020B0600070205080204" pitchFamily="50" charset="-128"/>
                        </a:rPr>
                        <a:t>人　　　　　　⇒　</a:t>
                      </a:r>
                      <a:r>
                        <a:rPr kumimoji="1" lang="en-US" altLang="ja-JP" sz="800" b="0" dirty="0">
                          <a:latin typeface="MS UI Gothic" panose="020B0600070205080204" pitchFamily="50" charset="-128"/>
                          <a:ea typeface="MS UI Gothic" panose="020B0600070205080204" pitchFamily="50" charset="-128"/>
                        </a:rPr>
                        <a:t>57</a:t>
                      </a:r>
                      <a:r>
                        <a:rPr kumimoji="1" lang="ja-JP" altLang="en-US" sz="800" b="0" dirty="0">
                          <a:latin typeface="MS UI Gothic" panose="020B0600070205080204" pitchFamily="50" charset="-128"/>
                          <a:ea typeface="MS UI Gothic" panose="020B0600070205080204" pitchFamily="50" charset="-128"/>
                        </a:rPr>
                        <a:t>人</a:t>
                      </a:r>
                      <a:r>
                        <a:rPr kumimoji="1" lang="en-US" altLang="ja-JP" sz="800" b="0" dirty="0">
                          <a:solidFill>
                            <a:srgbClr val="FF0000"/>
                          </a:solidFill>
                          <a:latin typeface="MS UI Gothic" panose="020B0600070205080204" pitchFamily="50" charset="-128"/>
                          <a:ea typeface="MS UI Gothic" panose="020B0600070205080204" pitchFamily="50" charset="-128"/>
                        </a:rPr>
                        <a:t>※142</a:t>
                      </a:r>
                      <a:r>
                        <a:rPr kumimoji="1" lang="ja-JP" altLang="en-US" sz="800" b="0" dirty="0">
                          <a:solidFill>
                            <a:srgbClr val="FF0000"/>
                          </a:solidFill>
                          <a:latin typeface="MS UI Gothic" panose="020B0600070205080204" pitchFamily="50" charset="-128"/>
                          <a:ea typeface="MS UI Gothic" panose="020B0600070205080204" pitchFamily="50" charset="-128"/>
                        </a:rPr>
                        <a:t>人を現場要員等へ再配置</a:t>
                      </a:r>
                      <a:endParaRPr kumimoji="1" lang="en-US" altLang="ja-JP" sz="800" b="0" dirty="0">
                        <a:solidFill>
                          <a:srgbClr val="FF0000"/>
                        </a:solidFill>
                        <a:latin typeface="MS UI Gothic" panose="020B0600070205080204" pitchFamily="50" charset="-128"/>
                        <a:ea typeface="MS UI Gothic" panose="020B0600070205080204" pitchFamily="50" charset="-128"/>
                      </a:endParaRPr>
                    </a:p>
                  </a:txBody>
                  <a:tcPr marL="71289" marR="71289" marT="35645" marB="35645" anchor="ctr">
                    <a:lnB w="9525" cap="flat" cmpd="sng" algn="ctr">
                      <a:solidFill>
                        <a:schemeClr val="bg2">
                          <a:lumMod val="50000"/>
                        </a:schemeClr>
                      </a:solidFill>
                      <a:prstDash val="solid"/>
                      <a:round/>
                      <a:headEnd type="none" w="med" len="med"/>
                      <a:tailEnd type="none" w="med" len="med"/>
                    </a:lnB>
                    <a:solidFill>
                      <a:schemeClr val="bg1">
                        <a:alpha val="50196"/>
                      </a:schemeClr>
                    </a:solidFill>
                  </a:tcPr>
                </a:tc>
                <a:extLst>
                  <a:ext uri="{0D108BD9-81ED-4DB2-BD59-A6C34878D82A}">
                    <a16:rowId xmlns:a16="http://schemas.microsoft.com/office/drawing/2014/main" val="4207707357"/>
                  </a:ext>
                </a:extLst>
              </a:tr>
              <a:tr h="463622">
                <a:tc>
                  <a:txBody>
                    <a:bodyPr/>
                    <a:lstStyle/>
                    <a:p>
                      <a:r>
                        <a:rPr kumimoji="1" lang="ja-JP" altLang="en-US" sz="900" b="0" dirty="0">
                          <a:latin typeface="MS UI Gothic" panose="020B0600070205080204" pitchFamily="50" charset="-128"/>
                          <a:ea typeface="MS UI Gothic" panose="020B0600070205080204" pitchFamily="50" charset="-128"/>
                        </a:rPr>
                        <a:t>福岡県：福岡都市圏消防共同指令センター</a:t>
                      </a:r>
                      <a:endParaRPr kumimoji="1" lang="en-US" altLang="ja-JP" sz="900" b="0" dirty="0">
                        <a:latin typeface="MS UI Gothic" panose="020B0600070205080204" pitchFamily="50" charset="-128"/>
                        <a:ea typeface="MS UI Gothic" panose="020B0600070205080204" pitchFamily="50" charset="-128"/>
                      </a:endParaRPr>
                    </a:p>
                    <a:p>
                      <a:r>
                        <a:rPr kumimoji="1" lang="ja-JP" altLang="en-US" sz="800" b="0" dirty="0">
                          <a:latin typeface="MS UI Gothic" panose="020B0600070205080204" pitchFamily="50" charset="-128"/>
                          <a:ea typeface="MS UI Gothic" panose="020B0600070205080204" pitchFamily="50" charset="-128"/>
                        </a:rPr>
                        <a:t>（５消防本部でＨ</a:t>
                      </a:r>
                      <a:r>
                        <a:rPr kumimoji="1" lang="en-US" altLang="ja-JP" sz="800" b="0" dirty="0">
                          <a:latin typeface="MS UI Gothic" panose="020B0600070205080204" pitchFamily="50" charset="-128"/>
                          <a:ea typeface="MS UI Gothic" panose="020B0600070205080204" pitchFamily="50" charset="-128"/>
                        </a:rPr>
                        <a:t>29.11.30</a:t>
                      </a:r>
                      <a:r>
                        <a:rPr kumimoji="1" lang="ja-JP" altLang="en-US" sz="800" b="0" dirty="0">
                          <a:latin typeface="MS UI Gothic" panose="020B0600070205080204" pitchFamily="50" charset="-128"/>
                          <a:ea typeface="MS UI Gothic" panose="020B0600070205080204" pitchFamily="50" charset="-128"/>
                        </a:rPr>
                        <a:t>より共同運用）</a:t>
                      </a:r>
                      <a:endParaRPr kumimoji="1" lang="en-US" altLang="ja-JP" sz="800" b="0" dirty="0">
                        <a:latin typeface="MS UI Gothic" panose="020B0600070205080204" pitchFamily="50" charset="-128"/>
                        <a:ea typeface="MS UI Gothic" panose="020B0600070205080204" pitchFamily="50" charset="-128"/>
                      </a:endParaRPr>
                    </a:p>
                  </a:txBody>
                  <a:tcPr marL="71289" marR="71289" marT="35645" marB="35645" anchor="ct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alpha val="50196"/>
                      </a:schemeClr>
                    </a:solidFill>
                  </a:tcPr>
                </a:tc>
                <a:tc>
                  <a:txBody>
                    <a:bodyPr/>
                    <a:lstStyle/>
                    <a:p>
                      <a:pPr marL="90488" indent="-90488"/>
                      <a:r>
                        <a:rPr kumimoji="1" lang="ja-JP" altLang="en-US" sz="800" b="0" dirty="0">
                          <a:latin typeface="MS UI Gothic" panose="020B0600070205080204" pitchFamily="50" charset="-128"/>
                          <a:ea typeface="MS UI Gothic" panose="020B0600070205080204" pitchFamily="50" charset="-128"/>
                        </a:rPr>
                        <a:t>（共同運用前の通信指令員合計）　　　（共同運用後の通信指令員）</a:t>
                      </a:r>
                      <a:endParaRPr kumimoji="1" lang="en-US" altLang="ja-JP" sz="800" b="0" dirty="0">
                        <a:latin typeface="MS UI Gothic" panose="020B0600070205080204" pitchFamily="50" charset="-128"/>
                        <a:ea typeface="MS UI Gothic" panose="020B0600070205080204" pitchFamily="50" charset="-128"/>
                      </a:endParaRPr>
                    </a:p>
                    <a:p>
                      <a:pPr marL="90488" indent="-90488"/>
                      <a:r>
                        <a:rPr kumimoji="1" lang="ja-JP" altLang="en-US" sz="800" b="0" dirty="0">
                          <a:latin typeface="MS UI Gothic" panose="020B0600070205080204" pitchFamily="50" charset="-128"/>
                          <a:ea typeface="MS UI Gothic" panose="020B0600070205080204" pitchFamily="50" charset="-128"/>
                        </a:rPr>
                        <a:t>　　　　　　　　　</a:t>
                      </a:r>
                      <a:r>
                        <a:rPr kumimoji="1" lang="en-US" altLang="ja-JP" sz="800" b="0" dirty="0">
                          <a:latin typeface="MS UI Gothic" panose="020B0600070205080204" pitchFamily="50" charset="-128"/>
                          <a:ea typeface="MS UI Gothic" panose="020B0600070205080204" pitchFamily="50" charset="-128"/>
                        </a:rPr>
                        <a:t>79</a:t>
                      </a:r>
                      <a:r>
                        <a:rPr kumimoji="1" lang="ja-JP" altLang="en-US" sz="800" b="0" dirty="0">
                          <a:latin typeface="MS UI Gothic" panose="020B0600070205080204" pitchFamily="50" charset="-128"/>
                          <a:ea typeface="MS UI Gothic" panose="020B0600070205080204" pitchFamily="50" charset="-128"/>
                        </a:rPr>
                        <a:t>人　　　　　　　⇒　</a:t>
                      </a:r>
                      <a:r>
                        <a:rPr kumimoji="1" lang="en-US" altLang="ja-JP" sz="800" b="0" dirty="0">
                          <a:latin typeface="MS UI Gothic" panose="020B0600070205080204" pitchFamily="50" charset="-128"/>
                          <a:ea typeface="MS UI Gothic" panose="020B0600070205080204" pitchFamily="50" charset="-128"/>
                        </a:rPr>
                        <a:t>59</a:t>
                      </a:r>
                      <a:r>
                        <a:rPr kumimoji="1" lang="ja-JP" altLang="en-US" sz="800" b="0" dirty="0">
                          <a:latin typeface="MS UI Gothic" panose="020B0600070205080204" pitchFamily="50" charset="-128"/>
                          <a:ea typeface="MS UI Gothic" panose="020B0600070205080204" pitchFamily="50" charset="-128"/>
                        </a:rPr>
                        <a:t>人</a:t>
                      </a:r>
                      <a:r>
                        <a:rPr kumimoji="1" lang="en-US" altLang="ja-JP" sz="800" b="0" u="none" dirty="0">
                          <a:solidFill>
                            <a:srgbClr val="FF0000"/>
                          </a:solidFill>
                          <a:latin typeface="MS UI Gothic" panose="020B0600070205080204" pitchFamily="50" charset="-128"/>
                          <a:ea typeface="MS UI Gothic" panose="020B0600070205080204" pitchFamily="50" charset="-128"/>
                        </a:rPr>
                        <a:t>※20</a:t>
                      </a:r>
                      <a:r>
                        <a:rPr kumimoji="1" lang="ja-JP" altLang="en-US" sz="800" b="0" u="none" dirty="0">
                          <a:solidFill>
                            <a:srgbClr val="FF0000"/>
                          </a:solidFill>
                          <a:latin typeface="MS UI Gothic" panose="020B0600070205080204" pitchFamily="50" charset="-128"/>
                          <a:ea typeface="MS UI Gothic" panose="020B0600070205080204" pitchFamily="50" charset="-128"/>
                        </a:rPr>
                        <a:t>人を現場要員等へ再配置</a:t>
                      </a:r>
                    </a:p>
                  </a:txBody>
                  <a:tcPr marL="71289" marR="71289" marT="35645" marB="35645" anchor="ct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alpha val="50196"/>
                      </a:schemeClr>
                    </a:solidFill>
                  </a:tcPr>
                </a:tc>
                <a:extLst>
                  <a:ext uri="{0D108BD9-81ED-4DB2-BD59-A6C34878D82A}">
                    <a16:rowId xmlns:a16="http://schemas.microsoft.com/office/drawing/2014/main" val="3479111546"/>
                  </a:ext>
                </a:extLst>
              </a:tr>
              <a:tr h="673578">
                <a:tc>
                  <a:txBody>
                    <a:bodyPr/>
                    <a:lstStyle/>
                    <a:p>
                      <a:r>
                        <a:rPr kumimoji="1" lang="ja-JP" altLang="en-US" sz="900" b="0" dirty="0">
                          <a:latin typeface="MS UI Gothic" panose="020B0600070205080204" pitchFamily="50" charset="-128"/>
                          <a:ea typeface="MS UI Gothic" panose="020B0600070205080204" pitchFamily="50" charset="-128"/>
                        </a:rPr>
                        <a:t>神奈川県：横須賀・三浦市消防指令センター</a:t>
                      </a:r>
                      <a:endParaRPr kumimoji="1" lang="en-US" altLang="ja-JP" sz="900" b="0" dirty="0">
                        <a:latin typeface="MS UI Gothic" panose="020B0600070205080204" pitchFamily="50" charset="-128"/>
                        <a:ea typeface="MS UI Gothic" panose="020B0600070205080204" pitchFamily="50" charset="-128"/>
                      </a:endParaRPr>
                    </a:p>
                    <a:p>
                      <a:r>
                        <a:rPr kumimoji="1" lang="ja-JP" altLang="en-US" sz="800" b="0" dirty="0">
                          <a:latin typeface="MS UI Gothic" panose="020B0600070205080204" pitchFamily="50" charset="-128"/>
                          <a:ea typeface="MS UI Gothic" panose="020B0600070205080204" pitchFamily="50" charset="-128"/>
                        </a:rPr>
                        <a:t>（２消防本部で</a:t>
                      </a:r>
                      <a:r>
                        <a:rPr kumimoji="1" lang="en-US" altLang="ja-JP" sz="800" b="0" dirty="0">
                          <a:latin typeface="MS UI Gothic" panose="020B0600070205080204" pitchFamily="50" charset="-128"/>
                          <a:ea typeface="MS UI Gothic" panose="020B0600070205080204" pitchFamily="50" charset="-128"/>
                        </a:rPr>
                        <a:t>H25.4.1</a:t>
                      </a:r>
                      <a:r>
                        <a:rPr kumimoji="1" lang="ja-JP" altLang="en-US" sz="800" b="0" dirty="0">
                          <a:latin typeface="MS UI Gothic" panose="020B0600070205080204" pitchFamily="50" charset="-128"/>
                          <a:ea typeface="MS UI Gothic" panose="020B0600070205080204" pitchFamily="50" charset="-128"/>
                        </a:rPr>
                        <a:t>より共同運用）</a:t>
                      </a:r>
                      <a:endParaRPr kumimoji="1" lang="en-US" altLang="ja-JP" sz="800" b="0" dirty="0">
                        <a:latin typeface="MS UI Gothic" panose="020B0600070205080204" pitchFamily="50" charset="-128"/>
                        <a:ea typeface="MS UI Gothic" panose="020B0600070205080204" pitchFamily="50" charset="-128"/>
                      </a:endParaRPr>
                    </a:p>
                    <a:p>
                      <a:pPr marL="176213" indent="-176213"/>
                      <a:r>
                        <a:rPr kumimoji="1" lang="en-US" altLang="ja-JP" sz="700" b="0" dirty="0">
                          <a:latin typeface="ＭＳ 明朝" panose="02020609040205080304" pitchFamily="17" charset="-128"/>
                          <a:ea typeface="ＭＳ 明朝" panose="02020609040205080304" pitchFamily="17" charset="-128"/>
                        </a:rPr>
                        <a:t>※H27</a:t>
                      </a:r>
                      <a:r>
                        <a:rPr kumimoji="1" lang="ja-JP" altLang="en-US" sz="700" b="0" dirty="0">
                          <a:latin typeface="ＭＳ 明朝" panose="02020609040205080304" pitchFamily="17" charset="-128"/>
                          <a:ea typeface="ＭＳ 明朝" panose="02020609040205080304" pitchFamily="17" charset="-128"/>
                        </a:rPr>
                        <a:t>から葉山町消防本部が参画、</a:t>
                      </a:r>
                      <a:r>
                        <a:rPr kumimoji="1" lang="en-US" altLang="ja-JP" sz="700" b="0" dirty="0">
                          <a:latin typeface="ＭＳ 明朝" panose="02020609040205080304" pitchFamily="17" charset="-128"/>
                          <a:ea typeface="ＭＳ 明朝" panose="02020609040205080304" pitchFamily="17" charset="-128"/>
                        </a:rPr>
                        <a:t>H29</a:t>
                      </a:r>
                      <a:r>
                        <a:rPr kumimoji="1" lang="ja-JP" altLang="en-US" sz="700" b="0" dirty="0">
                          <a:latin typeface="ＭＳ 明朝" panose="02020609040205080304" pitchFamily="17" charset="-128"/>
                          <a:ea typeface="ＭＳ 明朝" panose="02020609040205080304" pitchFamily="17" charset="-128"/>
                        </a:rPr>
                        <a:t>に横須賀と</a:t>
                      </a:r>
                      <a:endParaRPr kumimoji="1" lang="en-US" altLang="ja-JP" sz="700" b="0" dirty="0">
                        <a:latin typeface="ＭＳ 明朝" panose="02020609040205080304" pitchFamily="17" charset="-128"/>
                        <a:ea typeface="ＭＳ 明朝" panose="02020609040205080304" pitchFamily="17" charset="-128"/>
                      </a:endParaRPr>
                    </a:p>
                    <a:p>
                      <a:pPr marL="176213" indent="-176213"/>
                      <a:r>
                        <a:rPr kumimoji="1" lang="ja-JP" altLang="en-US" sz="700" b="0" dirty="0">
                          <a:latin typeface="ＭＳ 明朝" panose="02020609040205080304" pitchFamily="17" charset="-128"/>
                          <a:ea typeface="ＭＳ 明朝" panose="02020609040205080304" pitchFamily="17" charset="-128"/>
                        </a:rPr>
                        <a:t>　三浦市が広域化し、現在は２本部で共同運用。</a:t>
                      </a:r>
                      <a:endParaRPr kumimoji="1" lang="en-US" altLang="ja-JP" sz="700" b="0" dirty="0">
                        <a:latin typeface="ＭＳ 明朝" panose="02020609040205080304" pitchFamily="17" charset="-128"/>
                        <a:ea typeface="ＭＳ 明朝" panose="02020609040205080304" pitchFamily="17" charset="-128"/>
                      </a:endParaRPr>
                    </a:p>
                  </a:txBody>
                  <a:tcPr marL="71289" marR="71289" marT="35645" marB="35645" anchor="ctr">
                    <a:lnT w="9525" cap="flat" cmpd="sng" algn="ctr">
                      <a:solidFill>
                        <a:schemeClr val="bg2">
                          <a:lumMod val="50000"/>
                        </a:schemeClr>
                      </a:solidFill>
                      <a:prstDash val="solid"/>
                      <a:round/>
                      <a:headEnd type="none" w="med" len="med"/>
                      <a:tailEnd type="none" w="med" len="med"/>
                    </a:lnT>
                    <a:solidFill>
                      <a:schemeClr val="bg1">
                        <a:alpha val="50196"/>
                      </a:schemeClr>
                    </a:solidFill>
                  </a:tcPr>
                </a:tc>
                <a:tc>
                  <a:txBody>
                    <a:bodyPr/>
                    <a:lstStyle/>
                    <a:p>
                      <a:pPr marL="90488" indent="-90488"/>
                      <a:r>
                        <a:rPr kumimoji="1" lang="ja-JP" altLang="en-US" sz="800" b="0" dirty="0">
                          <a:latin typeface="MS UI Gothic" panose="020B0600070205080204" pitchFamily="50" charset="-128"/>
                          <a:ea typeface="MS UI Gothic" panose="020B0600070205080204" pitchFamily="50" charset="-128"/>
                        </a:rPr>
                        <a:t>（共同運用前の通信指令員合計）　　　（共同運用後の通信指令員）</a:t>
                      </a:r>
                      <a:endParaRPr kumimoji="1" lang="en-US" altLang="ja-JP" sz="800" b="0" dirty="0">
                        <a:latin typeface="MS UI Gothic" panose="020B0600070205080204" pitchFamily="50" charset="-128"/>
                        <a:ea typeface="MS UI Gothic" panose="020B0600070205080204" pitchFamily="50" charset="-128"/>
                      </a:endParaRPr>
                    </a:p>
                    <a:p>
                      <a:pPr marL="90488" indent="-90488"/>
                      <a:r>
                        <a:rPr kumimoji="1" lang="ja-JP" altLang="en-US" sz="800" b="0" dirty="0">
                          <a:latin typeface="MS UI Gothic" panose="020B0600070205080204" pitchFamily="50" charset="-128"/>
                          <a:ea typeface="MS UI Gothic" panose="020B0600070205080204" pitchFamily="50" charset="-128"/>
                        </a:rPr>
                        <a:t>　　　　　　　　　</a:t>
                      </a:r>
                      <a:r>
                        <a:rPr kumimoji="1" lang="en-US" altLang="ja-JP" sz="800" b="0" dirty="0">
                          <a:latin typeface="MS UI Gothic" panose="020B0600070205080204" pitchFamily="50" charset="-128"/>
                          <a:ea typeface="MS UI Gothic" panose="020B0600070205080204" pitchFamily="50" charset="-128"/>
                        </a:rPr>
                        <a:t>33</a:t>
                      </a:r>
                      <a:r>
                        <a:rPr kumimoji="1" lang="ja-JP" altLang="en-US" sz="800" b="0" dirty="0">
                          <a:latin typeface="MS UI Gothic" panose="020B0600070205080204" pitchFamily="50" charset="-128"/>
                          <a:ea typeface="MS UI Gothic" panose="020B0600070205080204" pitchFamily="50" charset="-128"/>
                        </a:rPr>
                        <a:t>人　　　　　　　⇒　</a:t>
                      </a:r>
                      <a:r>
                        <a:rPr kumimoji="1" lang="en-US" altLang="ja-JP" sz="800" b="0" dirty="0">
                          <a:latin typeface="MS UI Gothic" panose="020B0600070205080204" pitchFamily="50" charset="-128"/>
                          <a:ea typeface="MS UI Gothic" panose="020B0600070205080204" pitchFamily="50" charset="-128"/>
                        </a:rPr>
                        <a:t>27</a:t>
                      </a:r>
                      <a:r>
                        <a:rPr kumimoji="1" lang="ja-JP" altLang="en-US" sz="800" b="0" dirty="0">
                          <a:latin typeface="MS UI Gothic" panose="020B0600070205080204" pitchFamily="50" charset="-128"/>
                          <a:ea typeface="MS UI Gothic" panose="020B0600070205080204" pitchFamily="50" charset="-128"/>
                        </a:rPr>
                        <a:t>人</a:t>
                      </a:r>
                      <a:r>
                        <a:rPr kumimoji="1" lang="en-US" altLang="ja-JP" sz="800" b="0" u="none" dirty="0">
                          <a:solidFill>
                            <a:srgbClr val="FF0000"/>
                          </a:solidFill>
                          <a:latin typeface="MS UI Gothic" panose="020B0600070205080204" pitchFamily="50" charset="-128"/>
                          <a:ea typeface="MS UI Gothic" panose="020B0600070205080204" pitchFamily="50" charset="-128"/>
                        </a:rPr>
                        <a:t>※</a:t>
                      </a:r>
                      <a:r>
                        <a:rPr kumimoji="1" lang="ja-JP" altLang="en-US" sz="800" b="0" u="none" dirty="0">
                          <a:solidFill>
                            <a:srgbClr val="FF0000"/>
                          </a:solidFill>
                          <a:latin typeface="MS UI Gothic" panose="020B0600070205080204" pitchFamily="50" charset="-128"/>
                          <a:ea typeface="MS UI Gothic" panose="020B0600070205080204" pitchFamily="50" charset="-128"/>
                        </a:rPr>
                        <a:t>６人を現場要員等へ再配置</a:t>
                      </a:r>
                    </a:p>
                  </a:txBody>
                  <a:tcPr marL="71289" marR="71289" marT="35645" marB="35645" anchor="ctr">
                    <a:lnT w="9525" cap="flat" cmpd="sng" algn="ctr">
                      <a:solidFill>
                        <a:schemeClr val="bg2">
                          <a:lumMod val="50000"/>
                        </a:schemeClr>
                      </a:solidFill>
                      <a:prstDash val="solid"/>
                      <a:round/>
                      <a:headEnd type="none" w="med" len="med"/>
                      <a:tailEnd type="none" w="med" len="med"/>
                    </a:lnT>
                    <a:solidFill>
                      <a:schemeClr val="bg1">
                        <a:alpha val="50196"/>
                      </a:schemeClr>
                    </a:solidFill>
                  </a:tcPr>
                </a:tc>
                <a:extLst>
                  <a:ext uri="{0D108BD9-81ED-4DB2-BD59-A6C34878D82A}">
                    <a16:rowId xmlns:a16="http://schemas.microsoft.com/office/drawing/2014/main" val="49322934"/>
                  </a:ext>
                </a:extLst>
              </a:tr>
            </a:tbl>
          </a:graphicData>
        </a:graphic>
      </p:graphicFrame>
      <p:sp>
        <p:nvSpPr>
          <p:cNvPr id="13" name="正方形/長方形 12">
            <a:extLst>
              <a:ext uri="{FF2B5EF4-FFF2-40B4-BE49-F238E27FC236}">
                <a16:creationId xmlns:a16="http://schemas.microsoft.com/office/drawing/2014/main" id="{275A5140-02A6-4CC1-89E4-46B5C66826B0}"/>
              </a:ext>
            </a:extLst>
          </p:cNvPr>
          <p:cNvSpPr/>
          <p:nvPr/>
        </p:nvSpPr>
        <p:spPr>
          <a:xfrm>
            <a:off x="3996196" y="1624661"/>
            <a:ext cx="3877347" cy="24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t"/>
          <a:lstStyle/>
          <a:p>
            <a:pPr algn="just" defTabSz="422041">
              <a:spcAft>
                <a:spcPts val="277"/>
              </a:spcAft>
            </a:pPr>
            <a:r>
              <a:rPr kumimoji="0" lang="ja-JP" altLang="en-US" sz="1292" b="1" dirty="0">
                <a:solidFill>
                  <a:srgbClr val="2F3B5B"/>
                </a:solidFill>
                <a:latin typeface="MS UI Gothic" panose="020B0600070205080204" pitchFamily="50" charset="-128"/>
                <a:ea typeface="MS UI Gothic" panose="020B0600070205080204" pitchFamily="50" charset="-128"/>
                <a:cs typeface="メイリオ" panose="020B0604030504040204" pitchFamily="50" charset="-128"/>
              </a:rPr>
              <a:t>＜広域化による現場要員等への再配置の事例＞</a:t>
            </a:r>
            <a:endParaRPr kumimoji="0" lang="en-US" altLang="ja-JP" sz="1292" b="1" dirty="0">
              <a:solidFill>
                <a:srgbClr val="2F3B5B"/>
              </a:solidFill>
              <a:latin typeface="MS UI Gothic" panose="020B0600070205080204" pitchFamily="50" charset="-128"/>
              <a:ea typeface="MS UI Gothic" panose="020B0600070205080204" pitchFamily="50" charset="-128"/>
              <a:cs typeface="メイリオ" panose="020B0604030504040204" pitchFamily="50" charset="-128"/>
            </a:endParaRPr>
          </a:p>
        </p:txBody>
      </p:sp>
      <p:graphicFrame>
        <p:nvGraphicFramePr>
          <p:cNvPr id="14" name="表 13">
            <a:extLst>
              <a:ext uri="{FF2B5EF4-FFF2-40B4-BE49-F238E27FC236}">
                <a16:creationId xmlns:a16="http://schemas.microsoft.com/office/drawing/2014/main" id="{C2BA1F8F-16BE-45B2-91B5-070CEF0F7290}"/>
              </a:ext>
            </a:extLst>
          </p:cNvPr>
          <p:cNvGraphicFramePr>
            <a:graphicFrameLocks noGrp="1"/>
          </p:cNvGraphicFramePr>
          <p:nvPr>
            <p:extLst/>
          </p:nvPr>
        </p:nvGraphicFramePr>
        <p:xfrm>
          <a:off x="4027645" y="1890377"/>
          <a:ext cx="5440351" cy="971308"/>
        </p:xfrm>
        <a:graphic>
          <a:graphicData uri="http://schemas.openxmlformats.org/drawingml/2006/table">
            <a:tbl>
              <a:tblPr firstRow="1" bandRow="1">
                <a:tableStyleId>{21E4AEA4-8DFA-4A89-87EB-49C32662AFE0}</a:tableStyleId>
              </a:tblPr>
              <a:tblGrid>
                <a:gridCol w="2030516">
                  <a:extLst>
                    <a:ext uri="{9D8B030D-6E8A-4147-A177-3AD203B41FA5}">
                      <a16:colId xmlns:a16="http://schemas.microsoft.com/office/drawing/2014/main" val="2236407784"/>
                    </a:ext>
                  </a:extLst>
                </a:gridCol>
                <a:gridCol w="3409835">
                  <a:extLst>
                    <a:ext uri="{9D8B030D-6E8A-4147-A177-3AD203B41FA5}">
                      <a16:colId xmlns:a16="http://schemas.microsoft.com/office/drawing/2014/main" val="3590596167"/>
                    </a:ext>
                  </a:extLst>
                </a:gridCol>
              </a:tblGrid>
              <a:tr h="197898">
                <a:tc>
                  <a:txBody>
                    <a:bodyPr/>
                    <a:lstStyle/>
                    <a:p>
                      <a:r>
                        <a:rPr kumimoji="1" lang="ja-JP" altLang="en-US" sz="800" b="0" dirty="0">
                          <a:solidFill>
                            <a:schemeClr val="tx1"/>
                          </a:solidFill>
                          <a:latin typeface="MS UI Gothic" panose="020B0600070205080204" pitchFamily="50" charset="-128"/>
                          <a:ea typeface="MS UI Gothic" panose="020B0600070205080204" pitchFamily="50" charset="-128"/>
                        </a:rPr>
                        <a:t>消防本部</a:t>
                      </a:r>
                    </a:p>
                  </a:txBody>
                  <a:tcPr marL="71289" marR="71289" marT="35645" marB="35645" anchor="ctr" anchorCtr="1">
                    <a:solidFill>
                      <a:schemeClr val="accent5">
                        <a:lumMod val="20000"/>
                        <a:lumOff val="80000"/>
                      </a:schemeClr>
                    </a:solidFill>
                  </a:tcPr>
                </a:tc>
                <a:tc>
                  <a:txBody>
                    <a:bodyPr/>
                    <a:lstStyle/>
                    <a:p>
                      <a:pPr algn="ctr"/>
                      <a:r>
                        <a:rPr kumimoji="1" lang="ja-JP" altLang="en-US" sz="800" b="0" dirty="0">
                          <a:solidFill>
                            <a:schemeClr val="tx1"/>
                          </a:solidFill>
                          <a:latin typeface="MS UI Gothic" panose="020B0600070205080204" pitchFamily="50" charset="-128"/>
                          <a:ea typeface="MS UI Gothic" panose="020B0600070205080204" pitchFamily="50" charset="-128"/>
                        </a:rPr>
                        <a:t>現場要員の増強</a:t>
                      </a:r>
                      <a:endParaRPr kumimoji="1" lang="en-US" altLang="ja-JP" sz="800" b="0" dirty="0">
                        <a:solidFill>
                          <a:schemeClr val="tx1"/>
                        </a:solidFill>
                        <a:latin typeface="MS UI Gothic" panose="020B0600070205080204" pitchFamily="50" charset="-128"/>
                        <a:ea typeface="MS UI Gothic" panose="020B0600070205080204" pitchFamily="50" charset="-128"/>
                      </a:endParaRPr>
                    </a:p>
                  </a:txBody>
                  <a:tcPr marL="71289" marR="71289" marT="35645" marB="35645" anchor="ctr">
                    <a:solidFill>
                      <a:schemeClr val="accent5">
                        <a:lumMod val="20000"/>
                        <a:lumOff val="80000"/>
                      </a:schemeClr>
                    </a:solidFill>
                  </a:tcPr>
                </a:tc>
                <a:extLst>
                  <a:ext uri="{0D108BD9-81ED-4DB2-BD59-A6C34878D82A}">
                    <a16:rowId xmlns:a16="http://schemas.microsoft.com/office/drawing/2014/main" val="182306306"/>
                  </a:ext>
                </a:extLst>
              </a:tr>
              <a:tr h="338575">
                <a:tc>
                  <a:txBody>
                    <a:bodyPr/>
                    <a:lstStyle/>
                    <a:p>
                      <a:r>
                        <a:rPr kumimoji="1" lang="ja-JP" altLang="en-US" sz="900" b="0" dirty="0">
                          <a:latin typeface="MS UI Gothic" panose="020B0600070205080204" pitchFamily="50" charset="-128"/>
                          <a:ea typeface="MS UI Gothic" panose="020B0600070205080204" pitchFamily="50" charset="-128"/>
                        </a:rPr>
                        <a:t>埼玉県：草加八潮消防局</a:t>
                      </a:r>
                      <a:endParaRPr kumimoji="1" lang="en-US" altLang="ja-JP" sz="800" b="0" dirty="0">
                        <a:latin typeface="MS UI Gothic" panose="020B0600070205080204" pitchFamily="50" charset="-128"/>
                        <a:ea typeface="MS UI Gothic" panose="020B0600070205080204" pitchFamily="50" charset="-128"/>
                      </a:endParaRPr>
                    </a:p>
                    <a:p>
                      <a:r>
                        <a:rPr kumimoji="1" lang="ja-JP" altLang="en-US" sz="800" b="0" dirty="0">
                          <a:latin typeface="MS UI Gothic" panose="020B0600070205080204" pitchFamily="50" charset="-128"/>
                          <a:ea typeface="MS UI Gothic" panose="020B0600070205080204" pitchFamily="50" charset="-128"/>
                        </a:rPr>
                        <a:t>（２消防本部でＨ</a:t>
                      </a:r>
                      <a:r>
                        <a:rPr kumimoji="1" lang="en-US" altLang="ja-JP" sz="800" b="0" dirty="0">
                          <a:latin typeface="MS UI Gothic" panose="020B0600070205080204" pitchFamily="50" charset="-128"/>
                          <a:ea typeface="MS UI Gothic" panose="020B0600070205080204" pitchFamily="50" charset="-128"/>
                        </a:rPr>
                        <a:t>28.4.1</a:t>
                      </a:r>
                      <a:r>
                        <a:rPr kumimoji="1" lang="ja-JP" altLang="en-US" sz="800" b="0" dirty="0">
                          <a:latin typeface="MS UI Gothic" panose="020B0600070205080204" pitchFamily="50" charset="-128"/>
                          <a:ea typeface="MS UI Gothic" panose="020B0600070205080204" pitchFamily="50" charset="-128"/>
                        </a:rPr>
                        <a:t>より広域化）</a:t>
                      </a:r>
                    </a:p>
                  </a:txBody>
                  <a:tcPr marL="71289" marR="71289" marT="35645" marB="35645" anchor="ctr">
                    <a:lnB w="9525" cap="flat" cmpd="sng" algn="ctr">
                      <a:solidFill>
                        <a:schemeClr val="bg2">
                          <a:lumMod val="50000"/>
                        </a:schemeClr>
                      </a:solidFill>
                      <a:prstDash val="solid"/>
                      <a:round/>
                      <a:headEnd type="none" w="med" len="med"/>
                      <a:tailEnd type="none" w="med" len="med"/>
                    </a:lnB>
                    <a:solidFill>
                      <a:schemeClr val="bg1">
                        <a:alpha val="50196"/>
                      </a:schemeClr>
                    </a:solidFill>
                  </a:tcPr>
                </a:tc>
                <a:tc>
                  <a:txBody>
                    <a:bodyPr/>
                    <a:lstStyle/>
                    <a:p>
                      <a:pPr marL="90488" indent="-90488"/>
                      <a:r>
                        <a:rPr kumimoji="1" lang="ja-JP" altLang="en-US" sz="800" b="0" dirty="0">
                          <a:latin typeface="MS UI Gothic" panose="020B0600070205080204" pitchFamily="50" charset="-128"/>
                          <a:ea typeface="MS UI Gothic" panose="020B0600070205080204" pitchFamily="50" charset="-128"/>
                        </a:rPr>
                        <a:t>　（広域化前の本部員合計）　　　　　（広域化後の本部員）</a:t>
                      </a:r>
                      <a:endParaRPr kumimoji="1" lang="en-US" altLang="ja-JP" sz="800" b="0" dirty="0">
                        <a:latin typeface="MS UI Gothic" panose="020B0600070205080204" pitchFamily="50" charset="-128"/>
                        <a:ea typeface="MS UI Gothic" panose="020B0600070205080204" pitchFamily="50" charset="-128"/>
                      </a:endParaRPr>
                    </a:p>
                    <a:p>
                      <a:pPr marL="90488" indent="-90488"/>
                      <a:r>
                        <a:rPr kumimoji="1" lang="ja-JP" altLang="en-US" sz="800" b="0" dirty="0">
                          <a:latin typeface="MS UI Gothic" panose="020B0600070205080204" pitchFamily="50" charset="-128"/>
                          <a:ea typeface="MS UI Gothic" panose="020B0600070205080204" pitchFamily="50" charset="-128"/>
                        </a:rPr>
                        <a:t>　　　　　　</a:t>
                      </a:r>
                      <a:r>
                        <a:rPr kumimoji="1" lang="en-US" altLang="ja-JP" sz="800" b="0" dirty="0">
                          <a:latin typeface="MS UI Gothic" panose="020B0600070205080204" pitchFamily="50" charset="-128"/>
                          <a:ea typeface="MS UI Gothic" panose="020B0600070205080204" pitchFamily="50" charset="-128"/>
                        </a:rPr>
                        <a:t>74</a:t>
                      </a:r>
                      <a:r>
                        <a:rPr kumimoji="1" lang="ja-JP" altLang="en-US" sz="800" b="0" dirty="0">
                          <a:latin typeface="MS UI Gothic" panose="020B0600070205080204" pitchFamily="50" charset="-128"/>
                          <a:ea typeface="MS UI Gothic" panose="020B0600070205080204" pitchFamily="50" charset="-128"/>
                        </a:rPr>
                        <a:t>人　　　　　　　　　⇒　　　　</a:t>
                      </a:r>
                      <a:r>
                        <a:rPr kumimoji="1" lang="en-US" altLang="ja-JP" sz="800" b="0" dirty="0">
                          <a:latin typeface="MS UI Gothic" panose="020B0600070205080204" pitchFamily="50" charset="-128"/>
                          <a:ea typeface="MS UI Gothic" panose="020B0600070205080204" pitchFamily="50" charset="-128"/>
                        </a:rPr>
                        <a:t>66</a:t>
                      </a:r>
                      <a:r>
                        <a:rPr kumimoji="1" lang="ja-JP" altLang="en-US" sz="800" b="0" dirty="0">
                          <a:latin typeface="MS UI Gothic" panose="020B0600070205080204" pitchFamily="50" charset="-128"/>
                          <a:ea typeface="MS UI Gothic" panose="020B0600070205080204" pitchFamily="50" charset="-128"/>
                        </a:rPr>
                        <a:t>人　</a:t>
                      </a:r>
                      <a:r>
                        <a:rPr kumimoji="1" lang="en-US" altLang="ja-JP" sz="800" b="0" dirty="0">
                          <a:solidFill>
                            <a:srgbClr val="FF0000"/>
                          </a:solidFill>
                          <a:latin typeface="MS UI Gothic" panose="020B0600070205080204" pitchFamily="50" charset="-128"/>
                          <a:ea typeface="MS UI Gothic" panose="020B0600070205080204" pitchFamily="50" charset="-128"/>
                        </a:rPr>
                        <a:t>※</a:t>
                      </a:r>
                      <a:r>
                        <a:rPr kumimoji="1" lang="ja-JP" altLang="en-US" sz="800" b="0" dirty="0">
                          <a:solidFill>
                            <a:srgbClr val="FF0000"/>
                          </a:solidFill>
                          <a:latin typeface="MS UI Gothic" panose="020B0600070205080204" pitchFamily="50" charset="-128"/>
                          <a:ea typeface="MS UI Gothic" panose="020B0600070205080204" pitchFamily="50" charset="-128"/>
                        </a:rPr>
                        <a:t>８人を現場要員等へ再配置</a:t>
                      </a:r>
                      <a:endParaRPr kumimoji="1" lang="en-US" altLang="ja-JP" sz="800" b="0" dirty="0">
                        <a:solidFill>
                          <a:srgbClr val="FF0000"/>
                        </a:solidFill>
                        <a:latin typeface="MS UI Gothic" panose="020B0600070205080204" pitchFamily="50" charset="-128"/>
                        <a:ea typeface="MS UI Gothic" panose="020B0600070205080204" pitchFamily="50" charset="-128"/>
                      </a:endParaRPr>
                    </a:p>
                  </a:txBody>
                  <a:tcPr marL="71289" marR="71289" marT="35645" marB="35645" anchor="ctr">
                    <a:lnB w="9525" cap="flat" cmpd="sng" algn="ctr">
                      <a:solidFill>
                        <a:schemeClr val="bg2">
                          <a:lumMod val="50000"/>
                        </a:schemeClr>
                      </a:solidFill>
                      <a:prstDash val="solid"/>
                      <a:round/>
                      <a:headEnd type="none" w="med" len="med"/>
                      <a:tailEnd type="none" w="med" len="med"/>
                    </a:lnB>
                    <a:solidFill>
                      <a:schemeClr val="bg1">
                        <a:alpha val="50196"/>
                      </a:schemeClr>
                    </a:solidFill>
                  </a:tcPr>
                </a:tc>
                <a:extLst>
                  <a:ext uri="{0D108BD9-81ED-4DB2-BD59-A6C34878D82A}">
                    <a16:rowId xmlns:a16="http://schemas.microsoft.com/office/drawing/2014/main" val="3479111546"/>
                  </a:ext>
                </a:extLst>
              </a:tr>
              <a:tr h="434835">
                <a:tc>
                  <a:txBody>
                    <a:bodyPr/>
                    <a:lstStyle/>
                    <a:p>
                      <a:r>
                        <a:rPr kumimoji="1" lang="ja-JP" altLang="en-US" sz="900" b="0" dirty="0">
                          <a:latin typeface="MS UI Gothic" panose="020B0600070205080204" pitchFamily="50" charset="-128"/>
                          <a:ea typeface="MS UI Gothic" panose="020B0600070205080204" pitchFamily="50" charset="-128"/>
                        </a:rPr>
                        <a:t>奈良県：奈良県広域消防組合消防本部</a:t>
                      </a:r>
                      <a:endParaRPr kumimoji="1" lang="en-US" altLang="ja-JP" sz="900" b="0" dirty="0">
                        <a:latin typeface="MS UI Gothic" panose="020B0600070205080204" pitchFamily="50" charset="-128"/>
                        <a:ea typeface="MS UI Gothic" panose="020B0600070205080204" pitchFamily="50" charset="-128"/>
                      </a:endParaRPr>
                    </a:p>
                    <a:p>
                      <a:r>
                        <a:rPr kumimoji="1" lang="ja-JP" altLang="en-US" sz="800" b="0" dirty="0">
                          <a:latin typeface="MS UI Gothic" panose="020B0600070205080204" pitchFamily="50" charset="-128"/>
                          <a:ea typeface="MS UI Gothic" panose="020B0600070205080204" pitchFamily="50" charset="-128"/>
                        </a:rPr>
                        <a:t>（</a:t>
                      </a:r>
                      <a:r>
                        <a:rPr kumimoji="1" lang="en-US" altLang="ja-JP" sz="800" b="0" dirty="0">
                          <a:latin typeface="MS UI Gothic" panose="020B0600070205080204" pitchFamily="50" charset="-128"/>
                          <a:ea typeface="MS UI Gothic" panose="020B0600070205080204" pitchFamily="50" charset="-128"/>
                        </a:rPr>
                        <a:t>11</a:t>
                      </a:r>
                      <a:r>
                        <a:rPr kumimoji="1" lang="ja-JP" altLang="en-US" sz="800" b="0" dirty="0">
                          <a:latin typeface="MS UI Gothic" panose="020B0600070205080204" pitchFamily="50" charset="-128"/>
                          <a:ea typeface="MS UI Gothic" panose="020B0600070205080204" pitchFamily="50" charset="-128"/>
                        </a:rPr>
                        <a:t>消防本部</a:t>
                      </a:r>
                      <a:r>
                        <a:rPr kumimoji="1" lang="en-US" altLang="ja-JP" sz="800" b="0" dirty="0">
                          <a:latin typeface="MS UI Gothic" panose="020B0600070205080204" pitchFamily="50" charset="-128"/>
                          <a:ea typeface="MS UI Gothic" panose="020B0600070205080204" pitchFamily="50" charset="-128"/>
                        </a:rPr>
                        <a:t>1</a:t>
                      </a:r>
                      <a:r>
                        <a:rPr kumimoji="1" lang="ja-JP" altLang="en-US" sz="800" b="0" dirty="0">
                          <a:latin typeface="MS UI Gothic" panose="020B0600070205080204" pitchFamily="50" charset="-128"/>
                          <a:ea typeface="MS UI Gothic" panose="020B0600070205080204" pitchFamily="50" charset="-128"/>
                        </a:rPr>
                        <a:t>村でＨ</a:t>
                      </a:r>
                      <a:r>
                        <a:rPr kumimoji="1" lang="en-US" altLang="ja-JP" sz="800" b="0" dirty="0">
                          <a:latin typeface="MS UI Gothic" panose="020B0600070205080204" pitchFamily="50" charset="-128"/>
                          <a:ea typeface="MS UI Gothic" panose="020B0600070205080204" pitchFamily="50" charset="-128"/>
                        </a:rPr>
                        <a:t>26.4.1</a:t>
                      </a:r>
                      <a:r>
                        <a:rPr kumimoji="1" lang="ja-JP" altLang="en-US" sz="800" b="0" dirty="0">
                          <a:latin typeface="MS UI Gothic" panose="020B0600070205080204" pitchFamily="50" charset="-128"/>
                          <a:ea typeface="MS UI Gothic" panose="020B0600070205080204" pitchFamily="50" charset="-128"/>
                        </a:rPr>
                        <a:t>より広域化）</a:t>
                      </a:r>
                      <a:endParaRPr kumimoji="1" lang="en-US" altLang="ja-JP" sz="800" b="0" dirty="0">
                        <a:latin typeface="MS UI Gothic" panose="020B0600070205080204" pitchFamily="50" charset="-128"/>
                        <a:ea typeface="MS UI Gothic" panose="020B0600070205080204" pitchFamily="50" charset="-128"/>
                      </a:endParaRPr>
                    </a:p>
                  </a:txBody>
                  <a:tcPr marL="71289" marR="71289" marT="35645" marB="35645" anchor="ctr">
                    <a:lnT w="9525" cap="flat" cmpd="sng" algn="ctr">
                      <a:solidFill>
                        <a:schemeClr val="bg2">
                          <a:lumMod val="50000"/>
                        </a:schemeClr>
                      </a:solidFill>
                      <a:prstDash val="solid"/>
                      <a:round/>
                      <a:headEnd type="none" w="med" len="med"/>
                      <a:tailEnd type="none" w="med" len="med"/>
                    </a:lnT>
                    <a:solidFill>
                      <a:schemeClr val="bg1">
                        <a:alpha val="50196"/>
                      </a:schemeClr>
                    </a:solidFill>
                  </a:tcPr>
                </a:tc>
                <a:tc>
                  <a:txBody>
                    <a:bodyPr/>
                    <a:lstStyle/>
                    <a:p>
                      <a:pPr marL="90488" indent="-90488"/>
                      <a:r>
                        <a:rPr kumimoji="1" lang="ja-JP" altLang="en-US" sz="800" b="0" dirty="0">
                          <a:latin typeface="MS UI Gothic" panose="020B0600070205080204" pitchFamily="50" charset="-128"/>
                          <a:ea typeface="MS UI Gothic" panose="020B0600070205080204" pitchFamily="50" charset="-128"/>
                        </a:rPr>
                        <a:t>　（広域化前の本部員合計）　　　　　（広域化後の本部員）</a:t>
                      </a:r>
                      <a:endParaRPr kumimoji="1" lang="en-US" altLang="ja-JP" sz="800" b="0" dirty="0">
                        <a:latin typeface="MS UI Gothic" panose="020B0600070205080204" pitchFamily="50" charset="-128"/>
                        <a:ea typeface="MS UI Gothic" panose="020B0600070205080204" pitchFamily="50" charset="-128"/>
                      </a:endParaRPr>
                    </a:p>
                    <a:p>
                      <a:pPr marL="90488" indent="-90488"/>
                      <a:r>
                        <a:rPr kumimoji="1" lang="ja-JP" altLang="en-US" sz="800" b="0" dirty="0">
                          <a:latin typeface="MS UI Gothic" panose="020B0600070205080204" pitchFamily="50" charset="-128"/>
                          <a:ea typeface="MS UI Gothic" panose="020B0600070205080204" pitchFamily="50" charset="-128"/>
                        </a:rPr>
                        <a:t>　　　　　　</a:t>
                      </a:r>
                      <a:r>
                        <a:rPr kumimoji="1" lang="en-US" altLang="ja-JP" sz="800" b="0" dirty="0">
                          <a:latin typeface="MS UI Gothic" panose="020B0600070205080204" pitchFamily="50" charset="-128"/>
                          <a:ea typeface="MS UI Gothic" panose="020B0600070205080204" pitchFamily="50" charset="-128"/>
                        </a:rPr>
                        <a:t>296</a:t>
                      </a:r>
                      <a:r>
                        <a:rPr kumimoji="1" lang="ja-JP" altLang="en-US" sz="800" b="0" dirty="0">
                          <a:latin typeface="MS UI Gothic" panose="020B0600070205080204" pitchFamily="50" charset="-128"/>
                          <a:ea typeface="MS UI Gothic" panose="020B0600070205080204" pitchFamily="50" charset="-128"/>
                        </a:rPr>
                        <a:t>人　　　　　　　　 ⇒　　</a:t>
                      </a:r>
                      <a:r>
                        <a:rPr kumimoji="1" lang="en-US" altLang="ja-JP" sz="800" b="0" dirty="0">
                          <a:latin typeface="MS UI Gothic" panose="020B0600070205080204" pitchFamily="50" charset="-128"/>
                          <a:ea typeface="MS UI Gothic" panose="020B0600070205080204" pitchFamily="50" charset="-128"/>
                        </a:rPr>
                        <a:t>181</a:t>
                      </a:r>
                      <a:r>
                        <a:rPr kumimoji="1" lang="ja-JP" altLang="en-US" sz="800" b="0" dirty="0">
                          <a:latin typeface="MS UI Gothic" panose="020B0600070205080204" pitchFamily="50" charset="-128"/>
                          <a:ea typeface="MS UI Gothic" panose="020B0600070205080204" pitchFamily="50" charset="-128"/>
                        </a:rPr>
                        <a:t>人</a:t>
                      </a:r>
                      <a:r>
                        <a:rPr kumimoji="1" lang="ja-JP" altLang="en-US" sz="800" b="0" dirty="0">
                          <a:solidFill>
                            <a:srgbClr val="FF0000"/>
                          </a:solidFill>
                          <a:latin typeface="MS UI Gothic" panose="020B0600070205080204" pitchFamily="50" charset="-128"/>
                          <a:ea typeface="MS UI Gothic" panose="020B0600070205080204" pitchFamily="50" charset="-128"/>
                        </a:rPr>
                        <a:t>　</a:t>
                      </a:r>
                      <a:r>
                        <a:rPr kumimoji="1" lang="en-US" altLang="ja-JP" sz="800" b="0" dirty="0">
                          <a:solidFill>
                            <a:srgbClr val="FF0000"/>
                          </a:solidFill>
                          <a:latin typeface="MS UI Gothic" panose="020B0600070205080204" pitchFamily="50" charset="-128"/>
                          <a:ea typeface="MS UI Gothic" panose="020B0600070205080204" pitchFamily="50" charset="-128"/>
                        </a:rPr>
                        <a:t>※115</a:t>
                      </a:r>
                      <a:r>
                        <a:rPr kumimoji="1" lang="ja-JP" altLang="en-US" sz="800" b="0" dirty="0">
                          <a:solidFill>
                            <a:srgbClr val="FF0000"/>
                          </a:solidFill>
                          <a:latin typeface="MS UI Gothic" panose="020B0600070205080204" pitchFamily="50" charset="-128"/>
                          <a:ea typeface="MS UI Gothic" panose="020B0600070205080204" pitchFamily="50" charset="-128"/>
                        </a:rPr>
                        <a:t>人を現場要員等へ再配置</a:t>
                      </a:r>
                      <a:endParaRPr kumimoji="1" lang="en-US" altLang="ja-JP" sz="800" b="0" dirty="0">
                        <a:solidFill>
                          <a:srgbClr val="FF0000"/>
                        </a:solidFill>
                        <a:latin typeface="MS UI Gothic" panose="020B0600070205080204" pitchFamily="50" charset="-128"/>
                        <a:ea typeface="MS UI Gothic" panose="020B0600070205080204" pitchFamily="50" charset="-128"/>
                      </a:endParaRPr>
                    </a:p>
                  </a:txBody>
                  <a:tcPr marL="71289" marR="71289" marT="35645" marB="35645" anchor="ctr">
                    <a:lnT w="9525" cap="flat" cmpd="sng" algn="ctr">
                      <a:solidFill>
                        <a:schemeClr val="bg2">
                          <a:lumMod val="50000"/>
                        </a:schemeClr>
                      </a:solidFill>
                      <a:prstDash val="solid"/>
                      <a:round/>
                      <a:headEnd type="none" w="med" len="med"/>
                      <a:tailEnd type="none" w="med" len="med"/>
                    </a:lnT>
                    <a:solidFill>
                      <a:schemeClr val="bg1">
                        <a:alpha val="50196"/>
                      </a:schemeClr>
                    </a:solidFill>
                  </a:tcPr>
                </a:tc>
                <a:extLst>
                  <a:ext uri="{0D108BD9-81ED-4DB2-BD59-A6C34878D82A}">
                    <a16:rowId xmlns:a16="http://schemas.microsoft.com/office/drawing/2014/main" val="49322934"/>
                  </a:ext>
                </a:extLst>
              </a:tr>
            </a:tbl>
          </a:graphicData>
        </a:graphic>
      </p:graphicFrame>
    </p:spTree>
    <p:extLst>
      <p:ext uri="{BB962C8B-B14F-4D97-AF65-F5344CB8AC3E}">
        <p14:creationId xmlns:p14="http://schemas.microsoft.com/office/powerpoint/2010/main" val="94386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id="{585B8450-591D-4BC3-9A64-8F3249069670}"/>
              </a:ext>
            </a:extLst>
          </p:cNvPr>
          <p:cNvSpPr>
            <a:spLocks/>
          </p:cNvSpPr>
          <p:nvPr/>
        </p:nvSpPr>
        <p:spPr bwMode="auto">
          <a:xfrm>
            <a:off x="381000" y="263770"/>
            <a:ext cx="9144000" cy="432000"/>
          </a:xfrm>
          <a:prstGeom prst="roundRect">
            <a:avLst>
              <a:gd name="adj" fmla="val 16667"/>
            </a:avLst>
          </a:prstGeom>
          <a:solidFill>
            <a:srgbClr val="66CCFF"/>
          </a:solidFill>
          <a:ln>
            <a:headEnd/>
            <a:tailEnd/>
          </a:ln>
        </p:spPr>
        <p:style>
          <a:lnRef idx="1">
            <a:schemeClr val="accent5"/>
          </a:lnRef>
          <a:fillRef idx="2">
            <a:schemeClr val="accent5"/>
          </a:fillRef>
          <a:effectRef idx="1">
            <a:schemeClr val="accent5"/>
          </a:effectRef>
          <a:fontRef idx="minor">
            <a:schemeClr val="dk1"/>
          </a:fontRef>
        </p:style>
        <p:txBody>
          <a:bodyPr lIns="68543" tIns="0" rIns="68543" bIns="8205" anchor="ctr" anchorCtr="1"/>
          <a:lstStyle/>
          <a:p>
            <a:pPr algn="ctr" defTabSz="422041"/>
            <a:r>
              <a:rPr kumimoji="0" lang="ja-JP" altLang="en-US" sz="2215" dirty="0">
                <a:solidFill>
                  <a:prstClr val="white"/>
                </a:solidFill>
                <a:effectLst>
                  <a:outerShdw blurRad="38100" dist="38100" dir="2700000" algn="ctr" rotWithShape="0">
                    <a:srgbClr val="000000"/>
                  </a:outerShdw>
                </a:effectLst>
                <a:latin typeface="ＤＦ特太ゴシック体" pitchFamily="49" charset="-128"/>
                <a:ea typeface="ＤＦ特太ゴシック体" pitchFamily="49" charset="-128"/>
              </a:rPr>
              <a:t>平時における広域化等による効果④ ～組織の活性化～</a:t>
            </a:r>
          </a:p>
        </p:txBody>
      </p:sp>
      <p:sp>
        <p:nvSpPr>
          <p:cNvPr id="9" name="正方形/長方形 8">
            <a:extLst>
              <a:ext uri="{FF2B5EF4-FFF2-40B4-BE49-F238E27FC236}">
                <a16:creationId xmlns:a16="http://schemas.microsoft.com/office/drawing/2014/main" id="{BBF18323-4F7E-4F47-851A-8E9D650EB718}"/>
              </a:ext>
            </a:extLst>
          </p:cNvPr>
          <p:cNvSpPr/>
          <p:nvPr/>
        </p:nvSpPr>
        <p:spPr>
          <a:xfrm>
            <a:off x="566051" y="770663"/>
            <a:ext cx="8773898" cy="632049"/>
          </a:xfrm>
          <a:prstGeom prst="rect">
            <a:avLst/>
          </a:prstGeom>
          <a:ln w="28575"/>
        </p:spPr>
        <p:style>
          <a:lnRef idx="2">
            <a:schemeClr val="accent5"/>
          </a:lnRef>
          <a:fillRef idx="1">
            <a:schemeClr val="lt1"/>
          </a:fillRef>
          <a:effectRef idx="0">
            <a:schemeClr val="accent5"/>
          </a:effectRef>
          <a:fontRef idx="minor">
            <a:schemeClr val="dk1"/>
          </a:fontRef>
        </p:style>
        <p:txBody>
          <a:bodyPr lIns="166154" tIns="33231" rIns="33231" bIns="33231" rtlCol="0" anchor="ctr"/>
          <a:lstStyle/>
          <a:p>
            <a:pPr defTabSz="422041"/>
            <a:r>
              <a:rPr kumimoji="0" lang="ja-JP" altLang="en-US" sz="1662" dirty="0">
                <a:solidFill>
                  <a:prstClr val="black"/>
                </a:solidFill>
                <a:latin typeface="ＭＳ ゴシック" panose="020B0609070205080204" pitchFamily="49" charset="-128"/>
                <a:ea typeface="ＭＳ ゴシック" panose="020B0609070205080204" pitchFamily="49" charset="-128"/>
              </a:rPr>
              <a:t>　広域化により組織が大きくなり、勤務先及び人員が増加することで、人事の流動性の向上や人材確保の容易化による組織の活性化が期待できる。</a:t>
            </a:r>
          </a:p>
        </p:txBody>
      </p:sp>
      <p:sp>
        <p:nvSpPr>
          <p:cNvPr id="60" name="正方形/長方形 59">
            <a:extLst>
              <a:ext uri="{FF2B5EF4-FFF2-40B4-BE49-F238E27FC236}">
                <a16:creationId xmlns:a16="http://schemas.microsoft.com/office/drawing/2014/main" id="{A2B14F03-FCC6-447F-AAB5-22404D7813D1}"/>
              </a:ext>
            </a:extLst>
          </p:cNvPr>
          <p:cNvSpPr/>
          <p:nvPr/>
        </p:nvSpPr>
        <p:spPr>
          <a:xfrm>
            <a:off x="3945558" y="1649908"/>
            <a:ext cx="5268111" cy="340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t"/>
          <a:lstStyle/>
          <a:p>
            <a:pPr algn="just" defTabSz="422041">
              <a:spcAft>
                <a:spcPts val="277"/>
              </a:spcAft>
            </a:pPr>
            <a:r>
              <a:rPr kumimoji="0" lang="ja-JP" altLang="en-US" sz="1662" b="1" dirty="0">
                <a:solidFill>
                  <a:srgbClr val="2F3B5B"/>
                </a:solidFill>
                <a:latin typeface="MS UI Gothic" panose="020B0600070205080204" pitchFamily="50" charset="-128"/>
                <a:ea typeface="MS UI Gothic" panose="020B0600070205080204" pitchFamily="50" charset="-128"/>
                <a:cs typeface="メイリオ" panose="020B0604030504040204" pitchFamily="50" charset="-128"/>
              </a:rPr>
              <a:t>＜組織活性化の例＞</a:t>
            </a:r>
            <a:endParaRPr kumimoji="0" lang="en-US" altLang="ja-JP" sz="1662" b="1" dirty="0">
              <a:solidFill>
                <a:srgbClr val="2F3B5B"/>
              </a:solidFill>
              <a:latin typeface="MS UI Gothic" panose="020B0600070205080204" pitchFamily="50" charset="-128"/>
              <a:ea typeface="MS UI Gothic" panose="020B0600070205080204" pitchFamily="50" charset="-128"/>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E87196B7-C678-45B2-862E-A73A0EE6DCE5}"/>
              </a:ext>
            </a:extLst>
          </p:cNvPr>
          <p:cNvSpPr txBox="1"/>
          <p:nvPr/>
        </p:nvSpPr>
        <p:spPr bwMode="auto">
          <a:xfrm>
            <a:off x="4181581" y="2432551"/>
            <a:ext cx="5202884" cy="843180"/>
          </a:xfrm>
          <a:prstGeom prst="rect">
            <a:avLst/>
          </a:prstGeom>
          <a:solidFill>
            <a:schemeClr val="bg1">
              <a:alpha val="14902"/>
            </a:schemeClr>
          </a:solidFill>
          <a:ln w="19050" algn="ctr">
            <a:solidFill>
              <a:srgbClr val="0070C0"/>
            </a:solidFill>
            <a:prstDash val="sysDot"/>
            <a:miter lim="800000"/>
            <a:headEnd/>
            <a:tailEnd/>
          </a:ln>
        </p:spPr>
        <p:txBody>
          <a:bodyPr wrap="square" rtlCol="0">
            <a:spAutoFit/>
          </a:bodyPr>
          <a:lstStyle/>
          <a:p>
            <a:pPr defTabSz="422041">
              <a:lnSpc>
                <a:spcPct val="115000"/>
              </a:lnSpc>
            </a:pPr>
            <a:r>
              <a:rPr kumimoji="0" lang="ja-JP" altLang="en-US" sz="1477" b="1" dirty="0">
                <a:solidFill>
                  <a:prstClr val="black"/>
                </a:solidFill>
                <a:latin typeface="MS UI Gothic" panose="020B0600070205080204" pitchFamily="50" charset="-128"/>
                <a:ea typeface="MS UI Gothic" panose="020B0600070205080204" pitchFamily="50" charset="-128"/>
              </a:rPr>
              <a:t>◯ 人事ローテーションによる組織の活性化 </a:t>
            </a:r>
            <a:endParaRPr kumimoji="0" lang="en-US" altLang="ja-JP" sz="1477" b="1" dirty="0">
              <a:solidFill>
                <a:prstClr val="black"/>
              </a:solidFill>
              <a:latin typeface="MS UI Gothic" panose="020B0600070205080204" pitchFamily="50" charset="-128"/>
              <a:ea typeface="MS UI Gothic" panose="020B0600070205080204" pitchFamily="50" charset="-128"/>
            </a:endParaRPr>
          </a:p>
          <a:p>
            <a:pPr marL="164127" indent="-164127" defTabSz="422041">
              <a:lnSpc>
                <a:spcPct val="115000"/>
              </a:lnSpc>
            </a:pPr>
            <a:r>
              <a:rPr kumimoji="0" lang="ja-JP" altLang="en-US" sz="1477" b="1" dirty="0">
                <a:solidFill>
                  <a:prstClr val="black"/>
                </a:solidFill>
                <a:latin typeface="MS UI Gothic" panose="020B0600070205080204" pitchFamily="50" charset="-128"/>
                <a:ea typeface="MS UI Gothic" panose="020B0600070205080204" pitchFamily="50" charset="-128"/>
              </a:rPr>
              <a:t>　　</a:t>
            </a:r>
            <a:r>
              <a:rPr kumimoji="0" lang="ja-JP" altLang="en-US" sz="1477" dirty="0">
                <a:solidFill>
                  <a:prstClr val="black"/>
                </a:solidFill>
                <a:latin typeface="MS UI Gothic" panose="020B0600070205080204" pitchFamily="50" charset="-128"/>
                <a:ea typeface="MS UI Gothic" panose="020B0600070205080204" pitchFamily="50" charset="-128"/>
              </a:rPr>
              <a:t>旧本部単位では異動先が少なく、</a:t>
            </a:r>
            <a:r>
              <a:rPr kumimoji="0" lang="ja-JP" altLang="en-US" sz="1477" dirty="0">
                <a:solidFill>
                  <a:srgbClr val="FF0000"/>
                </a:solidFill>
                <a:latin typeface="MS UI Gothic" panose="020B0600070205080204" pitchFamily="50" charset="-128"/>
                <a:ea typeface="MS UI Gothic" panose="020B0600070205080204" pitchFamily="50" charset="-128"/>
              </a:rPr>
              <a:t>人事の硬直化が課題</a:t>
            </a:r>
            <a:r>
              <a:rPr kumimoji="0" lang="ja-JP" altLang="en-US" sz="1477" dirty="0">
                <a:solidFill>
                  <a:prstClr val="black"/>
                </a:solidFill>
                <a:latin typeface="MS UI Gothic" panose="020B0600070205080204" pitchFamily="50" charset="-128"/>
                <a:ea typeface="MS UI Gothic" panose="020B0600070205080204" pitchFamily="50" charset="-128"/>
              </a:rPr>
              <a:t>であったが、広域化後、</a:t>
            </a:r>
            <a:r>
              <a:rPr kumimoji="0" lang="ja-JP" altLang="en-US" sz="1477" dirty="0">
                <a:solidFill>
                  <a:srgbClr val="FF0000"/>
                </a:solidFill>
                <a:latin typeface="MS UI Gothic" panose="020B0600070205080204" pitchFamily="50" charset="-128"/>
                <a:ea typeface="MS UI Gothic" panose="020B0600070205080204" pitchFamily="50" charset="-128"/>
              </a:rPr>
              <a:t>異動先が増えたことにより組織の活性化が図れた</a:t>
            </a:r>
            <a:r>
              <a:rPr kumimoji="0" lang="ja-JP" altLang="en-US" sz="1477" dirty="0">
                <a:solidFill>
                  <a:prstClr val="black"/>
                </a:solidFill>
                <a:latin typeface="MS UI Gothic" panose="020B0600070205080204" pitchFamily="50" charset="-128"/>
                <a:ea typeface="MS UI Gothic" panose="020B0600070205080204" pitchFamily="50" charset="-128"/>
              </a:rPr>
              <a:t>。</a:t>
            </a:r>
            <a:endParaRPr kumimoji="0" lang="en-US" altLang="ja-JP" sz="1477" dirty="0">
              <a:solidFill>
                <a:prstClr val="black"/>
              </a:solidFill>
              <a:latin typeface="MS UI Gothic" panose="020B0600070205080204" pitchFamily="50" charset="-128"/>
              <a:ea typeface="MS UI Gothic" panose="020B0600070205080204" pitchFamily="50" charset="-128"/>
            </a:endParaRPr>
          </a:p>
        </p:txBody>
      </p:sp>
      <p:sp>
        <p:nvSpPr>
          <p:cNvPr id="53" name="テキスト ボックス 52">
            <a:extLst>
              <a:ext uri="{FF2B5EF4-FFF2-40B4-BE49-F238E27FC236}">
                <a16:creationId xmlns:a16="http://schemas.microsoft.com/office/drawing/2014/main" id="{F9BF33B3-4410-42EE-890C-0349762E36C9}"/>
              </a:ext>
            </a:extLst>
          </p:cNvPr>
          <p:cNvSpPr txBox="1"/>
          <p:nvPr/>
        </p:nvSpPr>
        <p:spPr bwMode="auto">
          <a:xfrm>
            <a:off x="4181581" y="4120886"/>
            <a:ext cx="5202884" cy="843180"/>
          </a:xfrm>
          <a:prstGeom prst="rect">
            <a:avLst/>
          </a:prstGeom>
          <a:solidFill>
            <a:schemeClr val="bg1">
              <a:alpha val="14902"/>
            </a:schemeClr>
          </a:solidFill>
          <a:ln w="19050" algn="ctr">
            <a:solidFill>
              <a:srgbClr val="0070C0"/>
            </a:solidFill>
            <a:prstDash val="sysDot"/>
            <a:miter lim="800000"/>
            <a:headEnd/>
            <a:tailEnd/>
          </a:ln>
        </p:spPr>
        <p:txBody>
          <a:bodyPr wrap="square" rtlCol="0">
            <a:spAutoFit/>
          </a:bodyPr>
          <a:lstStyle/>
          <a:p>
            <a:pPr marL="82058" indent="-82058" defTabSz="422041">
              <a:lnSpc>
                <a:spcPct val="115000"/>
              </a:lnSpc>
            </a:pPr>
            <a:r>
              <a:rPr kumimoji="0" lang="ja-JP" altLang="en-US" sz="1477" b="1" dirty="0">
                <a:solidFill>
                  <a:prstClr val="black"/>
                </a:solidFill>
                <a:latin typeface="MS UI Gothic" panose="020B0600070205080204" pitchFamily="50" charset="-128"/>
                <a:ea typeface="MS UI Gothic" panose="020B0600070205080204" pitchFamily="50" charset="-128"/>
              </a:rPr>
              <a:t>◯ 派遣研修の充実により職員の人材力が向上</a:t>
            </a:r>
            <a:endParaRPr kumimoji="0" lang="en-US" altLang="ja-JP" sz="1477" b="1" dirty="0">
              <a:solidFill>
                <a:prstClr val="black"/>
              </a:solidFill>
              <a:latin typeface="MS UI Gothic" panose="020B0600070205080204" pitchFamily="50" charset="-128"/>
              <a:ea typeface="MS UI Gothic" panose="020B0600070205080204" pitchFamily="50" charset="-128"/>
            </a:endParaRPr>
          </a:p>
          <a:p>
            <a:pPr marL="167058" indent="-167058" defTabSz="422041">
              <a:lnSpc>
                <a:spcPct val="115000"/>
              </a:lnSpc>
            </a:pPr>
            <a:r>
              <a:rPr kumimoji="0" lang="ja-JP" altLang="en-US" sz="1477" dirty="0">
                <a:solidFill>
                  <a:srgbClr val="FF0000"/>
                </a:solidFill>
                <a:latin typeface="MS UI Gothic" panose="020B0600070205080204" pitchFamily="50" charset="-128"/>
                <a:ea typeface="MS UI Gothic" panose="020B0600070205080204" pitchFamily="50" charset="-128"/>
              </a:rPr>
              <a:t>　　　広域化により人員確保が容易になり</a:t>
            </a:r>
            <a:r>
              <a:rPr kumimoji="0" lang="ja-JP" altLang="en-US" sz="1477" dirty="0">
                <a:solidFill>
                  <a:prstClr val="black"/>
                </a:solidFill>
                <a:latin typeface="MS UI Gothic" panose="020B0600070205080204" pitchFamily="50" charset="-128"/>
                <a:ea typeface="MS UI Gothic" panose="020B0600070205080204" pitchFamily="50" charset="-128"/>
              </a:rPr>
              <a:t>、消防大学校及び県消防学校への職員の派遣が可能となった。</a:t>
            </a:r>
            <a:endParaRPr kumimoji="0" lang="en-US" altLang="ja-JP" sz="1477" dirty="0">
              <a:solidFill>
                <a:prstClr val="black"/>
              </a:solidFill>
              <a:latin typeface="MS UI Gothic" panose="020B0600070205080204" pitchFamily="50" charset="-128"/>
              <a:ea typeface="MS UI Gothic" panose="020B0600070205080204" pitchFamily="50" charset="-128"/>
            </a:endParaRPr>
          </a:p>
        </p:txBody>
      </p:sp>
      <p:sp>
        <p:nvSpPr>
          <p:cNvPr id="102" name="テキスト ボックス 101">
            <a:extLst>
              <a:ext uri="{FF2B5EF4-FFF2-40B4-BE49-F238E27FC236}">
                <a16:creationId xmlns:a16="http://schemas.microsoft.com/office/drawing/2014/main" id="{8C1E0157-C827-400D-88EF-A4400D6EFA19}"/>
              </a:ext>
            </a:extLst>
          </p:cNvPr>
          <p:cNvSpPr txBox="1"/>
          <p:nvPr/>
        </p:nvSpPr>
        <p:spPr>
          <a:xfrm>
            <a:off x="4181582" y="2015647"/>
            <a:ext cx="2629433" cy="433196"/>
          </a:xfrm>
          <a:prstGeom prst="rect">
            <a:avLst/>
          </a:prstGeom>
          <a:noFill/>
        </p:spPr>
        <p:txBody>
          <a:bodyPr wrap="square" rtlCol="0">
            <a:spAutoFit/>
          </a:bodyPr>
          <a:lstStyle/>
          <a:p>
            <a:pPr defTabSz="422041"/>
            <a:r>
              <a:rPr lang="ja-JP" altLang="en-US" sz="1292"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rPr>
              <a:t>■　埼玉東部消防組合消防局　</a:t>
            </a:r>
            <a:r>
              <a:rPr lang="ja-JP" altLang="en-US" sz="1292" dirty="0">
                <a:solidFill>
                  <a:srgbClr val="0070C0"/>
                </a:solidFill>
                <a:latin typeface="MS UI Gothic" panose="020B0600070205080204" pitchFamily="50" charset="-128"/>
                <a:ea typeface="MS UI Gothic" panose="020B0600070205080204" pitchFamily="50" charset="-128"/>
                <a:cs typeface="Meiryo UI" panose="020B0604030504040204" pitchFamily="50" charset="-128"/>
              </a:rPr>
              <a:t>　　</a:t>
            </a:r>
            <a:endParaRPr lang="en-US" altLang="ja-JP" sz="1292" dirty="0">
              <a:solidFill>
                <a:srgbClr val="0070C0"/>
              </a:solidFill>
              <a:latin typeface="MS UI Gothic" panose="020B0600070205080204" pitchFamily="50" charset="-128"/>
              <a:ea typeface="MS UI Gothic" panose="020B0600070205080204" pitchFamily="50" charset="-128"/>
              <a:cs typeface="Meiryo UI" panose="020B0604030504040204" pitchFamily="50" charset="-128"/>
            </a:endParaRPr>
          </a:p>
          <a:p>
            <a:pPr defTabSz="422041"/>
            <a:r>
              <a:rPr kumimoji="0" lang="ja-JP" altLang="en-US" sz="923" dirty="0">
                <a:solidFill>
                  <a:prstClr val="black"/>
                </a:solidFill>
                <a:latin typeface="MS UI Gothic" panose="020B0600070205080204" pitchFamily="50" charset="-128"/>
                <a:ea typeface="MS UI Gothic" panose="020B0600070205080204" pitchFamily="50" charset="-128"/>
              </a:rPr>
              <a:t>　　　（</a:t>
            </a:r>
            <a:r>
              <a:rPr kumimoji="0" lang="en-US" altLang="ja-JP" sz="923" dirty="0">
                <a:solidFill>
                  <a:prstClr val="black"/>
                </a:solidFill>
                <a:latin typeface="MS UI Gothic" panose="020B0600070205080204" pitchFamily="50" charset="-128"/>
                <a:ea typeface="MS UI Gothic" panose="020B0600070205080204" pitchFamily="50" charset="-128"/>
              </a:rPr>
              <a:t>H25.4.1</a:t>
            </a:r>
            <a:r>
              <a:rPr kumimoji="0" lang="ja-JP" altLang="en-US" sz="923" dirty="0">
                <a:solidFill>
                  <a:prstClr val="black"/>
                </a:solidFill>
                <a:latin typeface="MS UI Gothic" panose="020B0600070205080204" pitchFamily="50" charset="-128"/>
                <a:ea typeface="MS UI Gothic" panose="020B0600070205080204" pitchFamily="50" charset="-128"/>
              </a:rPr>
              <a:t>　</a:t>
            </a:r>
            <a:r>
              <a:rPr kumimoji="0" lang="en-US" altLang="ja-JP" sz="923" dirty="0">
                <a:solidFill>
                  <a:prstClr val="black"/>
                </a:solidFill>
                <a:latin typeface="MS UI Gothic" panose="020B0600070205080204" pitchFamily="50" charset="-128"/>
                <a:ea typeface="MS UI Gothic" panose="020B0600070205080204" pitchFamily="50" charset="-128"/>
              </a:rPr>
              <a:t>5</a:t>
            </a:r>
            <a:r>
              <a:rPr kumimoji="0" lang="ja-JP" altLang="en-US" sz="923" dirty="0">
                <a:solidFill>
                  <a:prstClr val="black"/>
                </a:solidFill>
                <a:latin typeface="MS UI Gothic" panose="020B0600070205080204" pitchFamily="50" charset="-128"/>
                <a:ea typeface="MS UI Gothic" panose="020B0600070205080204" pitchFamily="50" charset="-128"/>
              </a:rPr>
              <a:t>本部による広域化）</a:t>
            </a:r>
            <a:endParaRPr lang="ja-JP" altLang="en-US" sz="923" dirty="0">
              <a:solidFill>
                <a:srgbClr val="0070C0"/>
              </a:solidFill>
              <a:latin typeface="MS UI Gothic" panose="020B0600070205080204" pitchFamily="50" charset="-128"/>
              <a:ea typeface="MS UI Gothic" panose="020B0600070205080204" pitchFamily="50" charset="-128"/>
              <a:cs typeface="Meiryo UI" panose="020B0604030504040204" pitchFamily="50" charset="-128"/>
            </a:endParaRPr>
          </a:p>
        </p:txBody>
      </p:sp>
      <p:sp>
        <p:nvSpPr>
          <p:cNvPr id="103" name="テキスト ボックス 102">
            <a:extLst>
              <a:ext uri="{FF2B5EF4-FFF2-40B4-BE49-F238E27FC236}">
                <a16:creationId xmlns:a16="http://schemas.microsoft.com/office/drawing/2014/main" id="{E97F55A1-BFCC-45A6-AF43-672F6100011E}"/>
              </a:ext>
            </a:extLst>
          </p:cNvPr>
          <p:cNvSpPr txBox="1"/>
          <p:nvPr/>
        </p:nvSpPr>
        <p:spPr>
          <a:xfrm>
            <a:off x="4181582" y="3679536"/>
            <a:ext cx="2629433" cy="433196"/>
          </a:xfrm>
          <a:prstGeom prst="rect">
            <a:avLst/>
          </a:prstGeom>
          <a:noFill/>
        </p:spPr>
        <p:txBody>
          <a:bodyPr wrap="square" rtlCol="0">
            <a:spAutoFit/>
          </a:bodyPr>
          <a:lstStyle/>
          <a:p>
            <a:pPr defTabSz="422041"/>
            <a:r>
              <a:rPr lang="ja-JP" altLang="en-US" sz="1292"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rPr>
              <a:t>■　宇部・山陽小野田消防局</a:t>
            </a:r>
            <a:endParaRPr lang="en-US" altLang="ja-JP" sz="1292" dirty="0">
              <a:solidFill>
                <a:prstClr val="black"/>
              </a:solidFill>
              <a:latin typeface="MS UI Gothic" panose="020B0600070205080204" pitchFamily="50" charset="-128"/>
              <a:ea typeface="MS UI Gothic" panose="020B0600070205080204" pitchFamily="50" charset="-128"/>
              <a:cs typeface="Meiryo UI" panose="020B0604030504040204" pitchFamily="50" charset="-128"/>
            </a:endParaRPr>
          </a:p>
          <a:p>
            <a:pPr defTabSz="422041"/>
            <a:r>
              <a:rPr kumimoji="0" lang="ja-JP" altLang="en-US" sz="923" dirty="0">
                <a:solidFill>
                  <a:prstClr val="black"/>
                </a:solidFill>
                <a:latin typeface="MS UI Gothic" panose="020B0600070205080204" pitchFamily="50" charset="-128"/>
                <a:ea typeface="MS UI Gothic" panose="020B0600070205080204" pitchFamily="50" charset="-128"/>
              </a:rPr>
              <a:t>　　　（</a:t>
            </a:r>
            <a:r>
              <a:rPr kumimoji="0" lang="en-US" altLang="ja-JP" sz="923" dirty="0">
                <a:solidFill>
                  <a:prstClr val="black"/>
                </a:solidFill>
                <a:latin typeface="MS UI Gothic" panose="020B0600070205080204" pitchFamily="50" charset="-128"/>
                <a:ea typeface="MS UI Gothic" panose="020B0600070205080204" pitchFamily="50" charset="-128"/>
              </a:rPr>
              <a:t>H24.4.1</a:t>
            </a:r>
            <a:r>
              <a:rPr kumimoji="0" lang="ja-JP" altLang="en-US" sz="923" dirty="0">
                <a:solidFill>
                  <a:prstClr val="black"/>
                </a:solidFill>
                <a:latin typeface="MS UI Gothic" panose="020B0600070205080204" pitchFamily="50" charset="-128"/>
                <a:ea typeface="MS UI Gothic" panose="020B0600070205080204" pitchFamily="50" charset="-128"/>
              </a:rPr>
              <a:t>　</a:t>
            </a:r>
            <a:r>
              <a:rPr kumimoji="0" lang="en-US" altLang="ja-JP" sz="923" dirty="0">
                <a:solidFill>
                  <a:prstClr val="black"/>
                </a:solidFill>
                <a:latin typeface="MS UI Gothic" panose="020B0600070205080204" pitchFamily="50" charset="-128"/>
                <a:ea typeface="MS UI Gothic" panose="020B0600070205080204" pitchFamily="50" charset="-128"/>
              </a:rPr>
              <a:t>2</a:t>
            </a:r>
            <a:r>
              <a:rPr kumimoji="0" lang="ja-JP" altLang="en-US" sz="923" dirty="0">
                <a:solidFill>
                  <a:prstClr val="black"/>
                </a:solidFill>
                <a:latin typeface="MS UI Gothic" panose="020B0600070205080204" pitchFamily="50" charset="-128"/>
                <a:ea typeface="MS UI Gothic" panose="020B0600070205080204" pitchFamily="50" charset="-128"/>
              </a:rPr>
              <a:t>本部による広域化）</a:t>
            </a:r>
            <a:endParaRPr lang="en-US" altLang="ja-JP" sz="923" dirty="0">
              <a:solidFill>
                <a:srgbClr val="0070C0"/>
              </a:solidFill>
              <a:latin typeface="MS UI Gothic" panose="020B0600070205080204" pitchFamily="50" charset="-128"/>
              <a:ea typeface="MS UI Gothic" panose="020B0600070205080204" pitchFamily="50" charset="-128"/>
              <a:cs typeface="Meiryo UI" panose="020B0604030504040204" pitchFamily="50" charset="-128"/>
            </a:endParaRPr>
          </a:p>
        </p:txBody>
      </p:sp>
      <p:grpSp>
        <p:nvGrpSpPr>
          <p:cNvPr id="41" name="グループ化 40">
            <a:extLst>
              <a:ext uri="{FF2B5EF4-FFF2-40B4-BE49-F238E27FC236}">
                <a16:creationId xmlns:a16="http://schemas.microsoft.com/office/drawing/2014/main" id="{D21D4DB8-949F-4825-ADF0-A7895AACCA0B}"/>
              </a:ext>
            </a:extLst>
          </p:cNvPr>
          <p:cNvGrpSpPr/>
          <p:nvPr/>
        </p:nvGrpSpPr>
        <p:grpSpPr>
          <a:xfrm>
            <a:off x="1109974" y="1563142"/>
            <a:ext cx="3071608" cy="4918983"/>
            <a:chOff x="810176" y="4236674"/>
            <a:chExt cx="1942636" cy="4820972"/>
          </a:xfrm>
        </p:grpSpPr>
        <p:grpSp>
          <p:nvGrpSpPr>
            <p:cNvPr id="43" name="Group 22">
              <a:extLst>
                <a:ext uri="{FF2B5EF4-FFF2-40B4-BE49-F238E27FC236}">
                  <a16:creationId xmlns:a16="http://schemas.microsoft.com/office/drawing/2014/main" id="{1B6EBE54-45E1-408F-A75A-F322D13DC3EE}"/>
                </a:ext>
              </a:extLst>
            </p:cNvPr>
            <p:cNvGrpSpPr>
              <a:grpSpLocks/>
            </p:cNvGrpSpPr>
            <p:nvPr/>
          </p:nvGrpSpPr>
          <p:grpSpPr bwMode="auto">
            <a:xfrm>
              <a:off x="810176" y="7047404"/>
              <a:ext cx="1632841" cy="1583521"/>
              <a:chOff x="4433" y="12623"/>
              <a:chExt cx="2640" cy="3292"/>
            </a:xfrm>
          </p:grpSpPr>
          <p:pic>
            <p:nvPicPr>
              <p:cNvPr id="74" name="Picture 24" descr="f012bmu">
                <a:extLst>
                  <a:ext uri="{FF2B5EF4-FFF2-40B4-BE49-F238E27FC236}">
                    <a16:creationId xmlns:a16="http://schemas.microsoft.com/office/drawing/2014/main" id="{A863775A-E068-4630-82DC-4BADD4195978}"/>
                  </a:ext>
                </a:extLst>
              </p:cNvPr>
              <p:cNvPicPr>
                <a:picLocks noChangeAspect="1" noChangeArrowheads="1"/>
              </p:cNvPicPr>
              <p:nvPr/>
            </p:nvPicPr>
            <p:blipFill>
              <a:blip r:embed="rId2" cstate="print"/>
              <a:srcRect/>
              <a:stretch>
                <a:fillRect/>
              </a:stretch>
            </p:blipFill>
            <p:spPr bwMode="auto">
              <a:xfrm>
                <a:off x="5555" y="12623"/>
                <a:ext cx="405" cy="1006"/>
              </a:xfrm>
              <a:prstGeom prst="rect">
                <a:avLst/>
              </a:prstGeom>
              <a:noFill/>
              <a:ln w="9525">
                <a:noFill/>
                <a:miter lim="800000"/>
                <a:headEnd/>
                <a:tailEnd/>
              </a:ln>
            </p:spPr>
          </p:pic>
          <p:sp>
            <p:nvSpPr>
              <p:cNvPr id="75" name="AutoShape 27">
                <a:extLst>
                  <a:ext uri="{FF2B5EF4-FFF2-40B4-BE49-F238E27FC236}">
                    <a16:creationId xmlns:a16="http://schemas.microsoft.com/office/drawing/2014/main" id="{E0F6DEB0-5644-4AB0-B997-DD48ED11D42B}"/>
                  </a:ext>
                </a:extLst>
              </p:cNvPr>
              <p:cNvSpPr>
                <a:spLocks noChangeArrowheads="1"/>
              </p:cNvSpPr>
              <p:nvPr/>
            </p:nvSpPr>
            <p:spPr bwMode="auto">
              <a:xfrm>
                <a:off x="6292" y="15225"/>
                <a:ext cx="770" cy="6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104 w 21600"/>
                  <a:gd name="T25" fmla="*/ 15300 h 21600"/>
                  <a:gd name="T26" fmla="*/ 18514 w 21600"/>
                  <a:gd name="T27" fmla="*/ 1851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902" y="0"/>
                    </a:moveTo>
                    <a:lnTo>
                      <a:pt x="12203" y="6171"/>
                    </a:lnTo>
                    <a:lnTo>
                      <a:pt x="15289" y="6171"/>
                    </a:lnTo>
                    <a:lnTo>
                      <a:pt x="15289" y="15289"/>
                    </a:lnTo>
                    <a:lnTo>
                      <a:pt x="6171" y="15289"/>
                    </a:lnTo>
                    <a:lnTo>
                      <a:pt x="6171" y="12203"/>
                    </a:lnTo>
                    <a:lnTo>
                      <a:pt x="0" y="16902"/>
                    </a:lnTo>
                    <a:lnTo>
                      <a:pt x="6171" y="21600"/>
                    </a:lnTo>
                    <a:lnTo>
                      <a:pt x="6171" y="18514"/>
                    </a:lnTo>
                    <a:lnTo>
                      <a:pt x="18514" y="18514"/>
                    </a:lnTo>
                    <a:lnTo>
                      <a:pt x="18514" y="6171"/>
                    </a:lnTo>
                    <a:lnTo>
                      <a:pt x="21600" y="6171"/>
                    </a:lnTo>
                    <a:close/>
                  </a:path>
                </a:pathLst>
              </a:custGeom>
              <a:solidFill>
                <a:srgbClr val="FFCC99"/>
              </a:solidFill>
              <a:ln w="9525" algn="ctr">
                <a:solidFill>
                  <a:srgbClr val="000000"/>
                </a:solidFill>
                <a:miter lim="800000"/>
                <a:headEnd/>
                <a:tailEnd/>
              </a:ln>
            </p:spPr>
            <p:txBody>
              <a:bodyPr lIns="68580" tIns="8207" rIns="68580" bIns="8207"/>
              <a:lstStyle/>
              <a:p>
                <a:pPr defTabSz="422041" fontAlgn="base">
                  <a:spcBef>
                    <a:spcPct val="0"/>
                  </a:spcBef>
                  <a:spcAft>
                    <a:spcPct val="0"/>
                  </a:spcAft>
                </a:pPr>
                <a:endParaRPr kumimoji="0" lang="ja-JP" altLang="en-US" sz="1292" dirty="0">
                  <a:solidFill>
                    <a:prstClr val="black"/>
                  </a:solidFill>
                  <a:latin typeface="MS UI Gothic" panose="020B0600070205080204" pitchFamily="50" charset="-128"/>
                  <a:ea typeface="MS UI Gothic" panose="020B0600070205080204" pitchFamily="50" charset="-128"/>
                </a:endParaRPr>
              </a:p>
            </p:txBody>
          </p:sp>
          <p:sp>
            <p:nvSpPr>
              <p:cNvPr id="76" name="AutoShape 28">
                <a:extLst>
                  <a:ext uri="{FF2B5EF4-FFF2-40B4-BE49-F238E27FC236}">
                    <a16:creationId xmlns:a16="http://schemas.microsoft.com/office/drawing/2014/main" id="{2B817EAB-6612-49AF-B325-5340A4EA787A}"/>
                  </a:ext>
                </a:extLst>
              </p:cNvPr>
              <p:cNvSpPr>
                <a:spLocks noChangeArrowheads="1"/>
              </p:cNvSpPr>
              <p:nvPr/>
            </p:nvSpPr>
            <p:spPr bwMode="auto">
              <a:xfrm rot="5400000">
                <a:off x="4475" y="15141"/>
                <a:ext cx="7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104 w 21600"/>
                  <a:gd name="T25" fmla="*/ 15300 h 21600"/>
                  <a:gd name="T26" fmla="*/ 18514 w 21600"/>
                  <a:gd name="T27" fmla="*/ 1851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902" y="0"/>
                    </a:moveTo>
                    <a:lnTo>
                      <a:pt x="12203" y="6171"/>
                    </a:lnTo>
                    <a:lnTo>
                      <a:pt x="15289" y="6171"/>
                    </a:lnTo>
                    <a:lnTo>
                      <a:pt x="15289" y="15289"/>
                    </a:lnTo>
                    <a:lnTo>
                      <a:pt x="6171" y="15289"/>
                    </a:lnTo>
                    <a:lnTo>
                      <a:pt x="6171" y="12203"/>
                    </a:lnTo>
                    <a:lnTo>
                      <a:pt x="0" y="16902"/>
                    </a:lnTo>
                    <a:lnTo>
                      <a:pt x="6171" y="21600"/>
                    </a:lnTo>
                    <a:lnTo>
                      <a:pt x="6171" y="18514"/>
                    </a:lnTo>
                    <a:lnTo>
                      <a:pt x="18514" y="18514"/>
                    </a:lnTo>
                    <a:lnTo>
                      <a:pt x="18514" y="6171"/>
                    </a:lnTo>
                    <a:lnTo>
                      <a:pt x="21600" y="6171"/>
                    </a:lnTo>
                    <a:close/>
                  </a:path>
                </a:pathLst>
              </a:custGeom>
              <a:solidFill>
                <a:srgbClr val="CCFFFF"/>
              </a:solidFill>
              <a:ln w="9525" algn="ctr">
                <a:solidFill>
                  <a:srgbClr val="000000"/>
                </a:solidFill>
                <a:miter lim="800000"/>
                <a:headEnd/>
                <a:tailEnd/>
              </a:ln>
            </p:spPr>
            <p:txBody>
              <a:bodyPr lIns="68580" tIns="8207" rIns="68580" bIns="8207"/>
              <a:lstStyle/>
              <a:p>
                <a:pPr defTabSz="422041" fontAlgn="base">
                  <a:spcBef>
                    <a:spcPct val="0"/>
                  </a:spcBef>
                  <a:spcAft>
                    <a:spcPct val="0"/>
                  </a:spcAft>
                </a:pPr>
                <a:endParaRPr kumimoji="0" lang="ja-JP" altLang="en-US" sz="1292" dirty="0">
                  <a:solidFill>
                    <a:prstClr val="black"/>
                  </a:solidFill>
                  <a:latin typeface="MS UI Gothic" panose="020B0600070205080204" pitchFamily="50" charset="-128"/>
                  <a:ea typeface="MS UI Gothic" panose="020B0600070205080204" pitchFamily="50" charset="-128"/>
                </a:endParaRPr>
              </a:p>
            </p:txBody>
          </p:sp>
          <p:sp>
            <p:nvSpPr>
              <p:cNvPr id="77" name="AutoShape 29">
                <a:extLst>
                  <a:ext uri="{FF2B5EF4-FFF2-40B4-BE49-F238E27FC236}">
                    <a16:creationId xmlns:a16="http://schemas.microsoft.com/office/drawing/2014/main" id="{7257DEB6-5D11-47EE-858F-2C55BF4FF6B1}"/>
                  </a:ext>
                </a:extLst>
              </p:cNvPr>
              <p:cNvSpPr>
                <a:spLocks noChangeArrowheads="1"/>
              </p:cNvSpPr>
              <p:nvPr/>
            </p:nvSpPr>
            <p:spPr bwMode="auto">
              <a:xfrm rot="16200000">
                <a:off x="6276" y="12897"/>
                <a:ext cx="770" cy="8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104 w 21600"/>
                  <a:gd name="T25" fmla="*/ 15300 h 21600"/>
                  <a:gd name="T26" fmla="*/ 18514 w 21600"/>
                  <a:gd name="T27" fmla="*/ 1851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902" y="0"/>
                    </a:moveTo>
                    <a:lnTo>
                      <a:pt x="12203" y="6171"/>
                    </a:lnTo>
                    <a:lnTo>
                      <a:pt x="15289" y="6171"/>
                    </a:lnTo>
                    <a:lnTo>
                      <a:pt x="15289" y="15289"/>
                    </a:lnTo>
                    <a:lnTo>
                      <a:pt x="6171" y="15289"/>
                    </a:lnTo>
                    <a:lnTo>
                      <a:pt x="6171" y="12203"/>
                    </a:lnTo>
                    <a:lnTo>
                      <a:pt x="0" y="16902"/>
                    </a:lnTo>
                    <a:lnTo>
                      <a:pt x="6171" y="21600"/>
                    </a:lnTo>
                    <a:lnTo>
                      <a:pt x="6171" y="18514"/>
                    </a:lnTo>
                    <a:lnTo>
                      <a:pt x="18514" y="18514"/>
                    </a:lnTo>
                    <a:lnTo>
                      <a:pt x="18514" y="6171"/>
                    </a:lnTo>
                    <a:lnTo>
                      <a:pt x="21600" y="6171"/>
                    </a:lnTo>
                    <a:close/>
                  </a:path>
                </a:pathLst>
              </a:custGeom>
              <a:solidFill>
                <a:srgbClr val="FFFF99"/>
              </a:solidFill>
              <a:ln w="9525" algn="ctr">
                <a:solidFill>
                  <a:srgbClr val="000000"/>
                </a:solidFill>
                <a:miter lim="800000"/>
                <a:headEnd/>
                <a:tailEnd/>
              </a:ln>
            </p:spPr>
            <p:txBody>
              <a:bodyPr lIns="68580" tIns="8207" rIns="68580" bIns="8207"/>
              <a:lstStyle/>
              <a:p>
                <a:pPr defTabSz="422041" fontAlgn="base">
                  <a:spcBef>
                    <a:spcPct val="0"/>
                  </a:spcBef>
                  <a:spcAft>
                    <a:spcPct val="0"/>
                  </a:spcAft>
                </a:pPr>
                <a:endParaRPr kumimoji="0" lang="ja-JP" altLang="en-US" sz="1292" dirty="0">
                  <a:solidFill>
                    <a:prstClr val="black"/>
                  </a:solidFill>
                  <a:latin typeface="MS UI Gothic" panose="020B0600070205080204" pitchFamily="50" charset="-128"/>
                  <a:ea typeface="MS UI Gothic" panose="020B0600070205080204" pitchFamily="50" charset="-128"/>
                </a:endParaRPr>
              </a:p>
            </p:txBody>
          </p:sp>
          <p:sp>
            <p:nvSpPr>
              <p:cNvPr id="78" name="AutoShape 30">
                <a:extLst>
                  <a:ext uri="{FF2B5EF4-FFF2-40B4-BE49-F238E27FC236}">
                    <a16:creationId xmlns:a16="http://schemas.microsoft.com/office/drawing/2014/main" id="{769569F9-5C87-4328-AC28-578CDC3EBC75}"/>
                  </a:ext>
                </a:extLst>
              </p:cNvPr>
              <p:cNvSpPr>
                <a:spLocks noChangeArrowheads="1"/>
              </p:cNvSpPr>
              <p:nvPr/>
            </p:nvSpPr>
            <p:spPr bwMode="auto">
              <a:xfrm rot="10800000">
                <a:off x="4438" y="12985"/>
                <a:ext cx="770" cy="7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104 w 21600"/>
                  <a:gd name="T25" fmla="*/ 15300 h 21600"/>
                  <a:gd name="T26" fmla="*/ 18514 w 21600"/>
                  <a:gd name="T27" fmla="*/ 1851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902" y="0"/>
                    </a:moveTo>
                    <a:lnTo>
                      <a:pt x="12203" y="6171"/>
                    </a:lnTo>
                    <a:lnTo>
                      <a:pt x="15289" y="6171"/>
                    </a:lnTo>
                    <a:lnTo>
                      <a:pt x="15289" y="15289"/>
                    </a:lnTo>
                    <a:lnTo>
                      <a:pt x="6171" y="15289"/>
                    </a:lnTo>
                    <a:lnTo>
                      <a:pt x="6171" y="12203"/>
                    </a:lnTo>
                    <a:lnTo>
                      <a:pt x="0" y="16902"/>
                    </a:lnTo>
                    <a:lnTo>
                      <a:pt x="6171" y="21600"/>
                    </a:lnTo>
                    <a:lnTo>
                      <a:pt x="6171" y="18514"/>
                    </a:lnTo>
                    <a:lnTo>
                      <a:pt x="18514" y="18514"/>
                    </a:lnTo>
                    <a:lnTo>
                      <a:pt x="18514" y="6171"/>
                    </a:lnTo>
                    <a:lnTo>
                      <a:pt x="21600" y="6171"/>
                    </a:lnTo>
                    <a:close/>
                  </a:path>
                </a:pathLst>
              </a:custGeom>
              <a:solidFill>
                <a:srgbClr val="CCFFCC"/>
              </a:solidFill>
              <a:ln w="9525" algn="ctr">
                <a:solidFill>
                  <a:srgbClr val="000000"/>
                </a:solidFill>
                <a:miter lim="800000"/>
                <a:headEnd/>
                <a:tailEnd/>
              </a:ln>
            </p:spPr>
            <p:txBody>
              <a:bodyPr lIns="68580" tIns="8207" rIns="68580" bIns="8207"/>
              <a:lstStyle/>
              <a:p>
                <a:pPr defTabSz="422041" fontAlgn="base">
                  <a:spcBef>
                    <a:spcPct val="0"/>
                  </a:spcBef>
                  <a:spcAft>
                    <a:spcPct val="0"/>
                  </a:spcAft>
                </a:pPr>
                <a:endParaRPr kumimoji="0" lang="ja-JP" altLang="en-US" sz="1292" dirty="0">
                  <a:solidFill>
                    <a:prstClr val="black"/>
                  </a:solidFill>
                  <a:latin typeface="MS UI Gothic" panose="020B0600070205080204" pitchFamily="50" charset="-128"/>
                  <a:ea typeface="MS UI Gothic" panose="020B0600070205080204" pitchFamily="50" charset="-128"/>
                </a:endParaRPr>
              </a:p>
            </p:txBody>
          </p:sp>
        </p:grpSp>
        <p:sp>
          <p:nvSpPr>
            <p:cNvPr id="44" name="AutoShape 31">
              <a:extLst>
                <a:ext uri="{FF2B5EF4-FFF2-40B4-BE49-F238E27FC236}">
                  <a16:creationId xmlns:a16="http://schemas.microsoft.com/office/drawing/2014/main" id="{3ECC11B7-06F3-48C4-BCC2-F2277E8E81BA}"/>
                </a:ext>
              </a:extLst>
            </p:cNvPr>
            <p:cNvSpPr>
              <a:spLocks noChangeArrowheads="1"/>
            </p:cNvSpPr>
            <p:nvPr/>
          </p:nvSpPr>
          <p:spPr bwMode="auto">
            <a:xfrm rot="5400000">
              <a:off x="1426033" y="6403222"/>
              <a:ext cx="370387" cy="571500"/>
            </a:xfrm>
            <a:prstGeom prst="notchedRightArrow">
              <a:avLst>
                <a:gd name="adj1" fmla="val 50000"/>
                <a:gd name="adj2" fmla="val 25000"/>
              </a:avLst>
            </a:prstGeom>
            <a:solidFill>
              <a:srgbClr val="0070C0"/>
            </a:solidFill>
            <a:ln w="9525" algn="ctr">
              <a:solidFill>
                <a:srgbClr val="000000"/>
              </a:solidFill>
              <a:miter lim="800000"/>
              <a:headEnd/>
              <a:tailEnd/>
            </a:ln>
          </p:spPr>
          <p:txBody>
            <a:bodyPr lIns="68580" tIns="8207" rIns="68580" bIns="8207"/>
            <a:lstStyle/>
            <a:p>
              <a:pPr defTabSz="422041" fontAlgn="base">
                <a:spcBef>
                  <a:spcPct val="0"/>
                </a:spcBef>
                <a:spcAft>
                  <a:spcPct val="0"/>
                </a:spcAft>
              </a:pPr>
              <a:endParaRPr kumimoji="0" lang="ja-JP" altLang="en-US" sz="1292" dirty="0">
                <a:solidFill>
                  <a:prstClr val="black"/>
                </a:solidFill>
                <a:latin typeface="MS UI Gothic" panose="020B0600070205080204" pitchFamily="50" charset="-128"/>
                <a:ea typeface="MS UI Gothic" panose="020B0600070205080204" pitchFamily="50" charset="-128"/>
              </a:endParaRPr>
            </a:p>
          </p:txBody>
        </p:sp>
        <p:pic>
          <p:nvPicPr>
            <p:cNvPr id="49" name="Picture 33" descr="f012bja">
              <a:extLst>
                <a:ext uri="{FF2B5EF4-FFF2-40B4-BE49-F238E27FC236}">
                  <a16:creationId xmlns:a16="http://schemas.microsoft.com/office/drawing/2014/main" id="{0C60E4DA-26DB-4A2E-9ACA-D6D567024C8C}"/>
                </a:ext>
              </a:extLst>
            </p:cNvPr>
            <p:cNvPicPr>
              <a:picLocks noChangeAspect="1" noChangeArrowheads="1"/>
            </p:cNvPicPr>
            <p:nvPr/>
          </p:nvPicPr>
          <p:blipFill>
            <a:blip r:embed="rId3" cstate="print"/>
            <a:srcRect/>
            <a:stretch>
              <a:fillRect/>
            </a:stretch>
          </p:blipFill>
          <p:spPr bwMode="auto">
            <a:xfrm>
              <a:off x="2076245" y="4447956"/>
              <a:ext cx="214795" cy="505404"/>
            </a:xfrm>
            <a:prstGeom prst="rect">
              <a:avLst/>
            </a:prstGeom>
            <a:noFill/>
            <a:ln w="9525">
              <a:noFill/>
              <a:miter lim="800000"/>
              <a:headEnd/>
              <a:tailEnd/>
            </a:ln>
          </p:spPr>
        </p:pic>
        <p:pic>
          <p:nvPicPr>
            <p:cNvPr id="51" name="Picture 35" descr="f013bja">
              <a:extLst>
                <a:ext uri="{FF2B5EF4-FFF2-40B4-BE49-F238E27FC236}">
                  <a16:creationId xmlns:a16="http://schemas.microsoft.com/office/drawing/2014/main" id="{69444BC3-C888-4987-A434-06D3DCFC9C1A}"/>
                </a:ext>
              </a:extLst>
            </p:cNvPr>
            <p:cNvPicPr>
              <a:picLocks noChangeAspect="1" noChangeArrowheads="1"/>
            </p:cNvPicPr>
            <p:nvPr/>
          </p:nvPicPr>
          <p:blipFill>
            <a:blip r:embed="rId4" cstate="print"/>
            <a:srcRect/>
            <a:stretch>
              <a:fillRect/>
            </a:stretch>
          </p:blipFill>
          <p:spPr bwMode="auto">
            <a:xfrm>
              <a:off x="2094825" y="5942606"/>
              <a:ext cx="170831" cy="491995"/>
            </a:xfrm>
            <a:prstGeom prst="rect">
              <a:avLst/>
            </a:prstGeom>
            <a:noFill/>
            <a:ln w="9525">
              <a:noFill/>
              <a:miter lim="800000"/>
              <a:headEnd/>
              <a:tailEnd/>
            </a:ln>
          </p:spPr>
        </p:pic>
        <p:sp>
          <p:nvSpPr>
            <p:cNvPr id="52" name="Text Box 38">
              <a:extLst>
                <a:ext uri="{FF2B5EF4-FFF2-40B4-BE49-F238E27FC236}">
                  <a16:creationId xmlns:a16="http://schemas.microsoft.com/office/drawing/2014/main" id="{1703A934-75DE-4050-AE5A-E7754A03D0C0}"/>
                </a:ext>
              </a:extLst>
            </p:cNvPr>
            <p:cNvSpPr txBox="1">
              <a:spLocks noChangeArrowheads="1"/>
            </p:cNvSpPr>
            <p:nvPr/>
          </p:nvSpPr>
          <p:spPr bwMode="auto">
            <a:xfrm>
              <a:off x="1247034" y="4236674"/>
              <a:ext cx="664212" cy="314626"/>
            </a:xfrm>
            <a:prstGeom prst="frame">
              <a:avLst/>
            </a:prstGeom>
            <a:noFill/>
            <a:ln w="12700" algn="ctr">
              <a:solidFill>
                <a:schemeClr val="tx1"/>
              </a:solidFill>
              <a:miter lim="800000"/>
              <a:headEnd/>
              <a:tailEnd/>
            </a:ln>
          </p:spPr>
          <p:txBody>
            <a:bodyPr lIns="68580" tIns="8207" rIns="68580" bIns="8207"/>
            <a:lstStyle/>
            <a:p>
              <a:pPr algn="ctr" defTabSz="422041" fontAlgn="base">
                <a:spcBef>
                  <a:spcPct val="0"/>
                </a:spcBef>
                <a:spcAft>
                  <a:spcPct val="0"/>
                </a:spcAft>
              </a:pPr>
              <a:r>
                <a:rPr kumimoji="0" lang="ja-JP" altLang="en-US" sz="1108" dirty="0">
                  <a:solidFill>
                    <a:prstClr val="black"/>
                  </a:solidFill>
                  <a:latin typeface="MS UI Gothic" panose="020B0600070205080204" pitchFamily="50" charset="-128"/>
                  <a:ea typeface="MS UI Gothic" panose="020B0600070205080204" pitchFamily="50" charset="-128"/>
                </a:rPr>
                <a:t>異動</a:t>
              </a:r>
            </a:p>
          </p:txBody>
        </p:sp>
        <p:sp>
          <p:nvSpPr>
            <p:cNvPr id="54" name="Text Box 39">
              <a:extLst>
                <a:ext uri="{FF2B5EF4-FFF2-40B4-BE49-F238E27FC236}">
                  <a16:creationId xmlns:a16="http://schemas.microsoft.com/office/drawing/2014/main" id="{8D62A330-4F12-45C3-A48B-68E792D5A252}"/>
                </a:ext>
              </a:extLst>
            </p:cNvPr>
            <p:cNvSpPr txBox="1">
              <a:spLocks noChangeArrowheads="1"/>
            </p:cNvSpPr>
            <p:nvPr/>
          </p:nvSpPr>
          <p:spPr bwMode="auto">
            <a:xfrm>
              <a:off x="999828" y="5061398"/>
              <a:ext cx="1139825" cy="228600"/>
            </a:xfrm>
            <a:prstGeom prst="rect">
              <a:avLst/>
            </a:prstGeom>
            <a:noFill/>
            <a:ln w="9525" algn="ctr">
              <a:noFill/>
              <a:miter lim="800000"/>
              <a:headEnd/>
              <a:tailEnd/>
            </a:ln>
          </p:spPr>
          <p:txBody>
            <a:bodyPr lIns="68580" tIns="8207" rIns="68580" bIns="8207"/>
            <a:lstStyle/>
            <a:p>
              <a:pPr algn="ctr" defTabSz="422041" fontAlgn="base">
                <a:spcBef>
                  <a:spcPct val="0"/>
                </a:spcBef>
                <a:spcAft>
                  <a:spcPct val="0"/>
                </a:spcAft>
              </a:pPr>
              <a:r>
                <a:rPr kumimoji="0" lang="ja-JP" altLang="en-US" sz="1108" dirty="0">
                  <a:solidFill>
                    <a:prstClr val="black"/>
                  </a:solidFill>
                  <a:latin typeface="MS UI Gothic" panose="020B0600070205080204" pitchFamily="50" charset="-128"/>
                  <a:ea typeface="MS UI Gothic" panose="020B0600070205080204" pitchFamily="50" charset="-128"/>
                </a:rPr>
                <a:t>人事の硬直化</a:t>
              </a:r>
            </a:p>
          </p:txBody>
        </p:sp>
        <p:sp>
          <p:nvSpPr>
            <p:cNvPr id="55" name="Text Box 40">
              <a:extLst>
                <a:ext uri="{FF2B5EF4-FFF2-40B4-BE49-F238E27FC236}">
                  <a16:creationId xmlns:a16="http://schemas.microsoft.com/office/drawing/2014/main" id="{217213BA-0A87-438B-A67E-320A202EFAAC}"/>
                </a:ext>
              </a:extLst>
            </p:cNvPr>
            <p:cNvSpPr txBox="1">
              <a:spLocks noChangeArrowheads="1"/>
            </p:cNvSpPr>
            <p:nvPr/>
          </p:nvSpPr>
          <p:spPr bwMode="auto">
            <a:xfrm>
              <a:off x="924422" y="5803831"/>
              <a:ext cx="1290638" cy="228600"/>
            </a:xfrm>
            <a:prstGeom prst="rect">
              <a:avLst/>
            </a:prstGeom>
            <a:noFill/>
            <a:ln w="9525" algn="ctr">
              <a:noFill/>
              <a:miter lim="800000"/>
              <a:headEnd/>
              <a:tailEnd/>
            </a:ln>
          </p:spPr>
          <p:txBody>
            <a:bodyPr lIns="68580" tIns="8207" rIns="68580" bIns="8207"/>
            <a:lstStyle/>
            <a:p>
              <a:pPr algn="ctr" defTabSz="422041" fontAlgn="base">
                <a:spcBef>
                  <a:spcPct val="0"/>
                </a:spcBef>
                <a:spcAft>
                  <a:spcPct val="0"/>
                </a:spcAft>
              </a:pPr>
              <a:r>
                <a:rPr kumimoji="0" lang="ja-JP" altLang="en-US" sz="1108" dirty="0">
                  <a:solidFill>
                    <a:prstClr val="black"/>
                  </a:solidFill>
                  <a:latin typeface="MS UI Gothic" panose="020B0600070205080204" pitchFamily="50" charset="-128"/>
                  <a:ea typeface="MS UI Gothic" panose="020B0600070205080204" pitchFamily="50" charset="-128"/>
                </a:rPr>
                <a:t>年齢構成が不均衡</a:t>
              </a:r>
            </a:p>
          </p:txBody>
        </p:sp>
        <p:sp>
          <p:nvSpPr>
            <p:cNvPr id="56" name="AutoShape 43">
              <a:extLst>
                <a:ext uri="{FF2B5EF4-FFF2-40B4-BE49-F238E27FC236}">
                  <a16:creationId xmlns:a16="http://schemas.microsoft.com/office/drawing/2014/main" id="{BF74B981-4414-49A4-BEB8-637810E41760}"/>
                </a:ext>
              </a:extLst>
            </p:cNvPr>
            <p:cNvSpPr>
              <a:spLocks noChangeArrowheads="1"/>
            </p:cNvSpPr>
            <p:nvPr/>
          </p:nvSpPr>
          <p:spPr bwMode="auto">
            <a:xfrm>
              <a:off x="1324907" y="6105374"/>
              <a:ext cx="571500" cy="22006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lgn="ctr">
              <a:solidFill>
                <a:srgbClr val="000000"/>
              </a:solidFill>
              <a:miter lim="800000"/>
              <a:headEnd/>
              <a:tailEnd/>
            </a:ln>
          </p:spPr>
          <p:txBody>
            <a:bodyPr lIns="68580" tIns="8207" rIns="68580" bIns="8207"/>
            <a:lstStyle/>
            <a:p>
              <a:pPr defTabSz="422041" fontAlgn="base">
                <a:spcBef>
                  <a:spcPct val="0"/>
                </a:spcBef>
                <a:spcAft>
                  <a:spcPct val="0"/>
                </a:spcAft>
              </a:pPr>
              <a:endParaRPr kumimoji="0" lang="ja-JP" altLang="en-US" sz="1292" dirty="0">
                <a:solidFill>
                  <a:prstClr val="black"/>
                </a:solidFill>
                <a:latin typeface="MS UI Gothic" panose="020B0600070205080204" pitchFamily="50" charset="-128"/>
                <a:ea typeface="MS UI Gothic" panose="020B0600070205080204" pitchFamily="50" charset="-128"/>
              </a:endParaRPr>
            </a:p>
          </p:txBody>
        </p:sp>
        <p:sp>
          <p:nvSpPr>
            <p:cNvPr id="57" name="Text Box 44">
              <a:extLst>
                <a:ext uri="{FF2B5EF4-FFF2-40B4-BE49-F238E27FC236}">
                  <a16:creationId xmlns:a16="http://schemas.microsoft.com/office/drawing/2014/main" id="{469950B8-3001-4851-9368-6ADCBA24D96F}"/>
                </a:ext>
              </a:extLst>
            </p:cNvPr>
            <p:cNvSpPr txBox="1">
              <a:spLocks noChangeArrowheads="1"/>
            </p:cNvSpPr>
            <p:nvPr/>
          </p:nvSpPr>
          <p:spPr bwMode="auto">
            <a:xfrm>
              <a:off x="924422" y="8876834"/>
              <a:ext cx="1828390" cy="180812"/>
            </a:xfrm>
            <a:prstGeom prst="rect">
              <a:avLst/>
            </a:prstGeom>
            <a:noFill/>
            <a:ln w="9525" algn="ctr">
              <a:noFill/>
              <a:miter lim="800000"/>
              <a:headEnd/>
              <a:tailEnd/>
            </a:ln>
          </p:spPr>
          <p:txBody>
            <a:bodyPr lIns="68580" tIns="8207" rIns="68580" bIns="8207"/>
            <a:lstStyle/>
            <a:p>
              <a:pPr algn="just" defTabSz="422041" fontAlgn="base">
                <a:spcBef>
                  <a:spcPct val="0"/>
                </a:spcBef>
                <a:spcAft>
                  <a:spcPct val="0"/>
                </a:spcAft>
              </a:pPr>
              <a:r>
                <a:rPr kumimoji="0" lang="ja-JP" altLang="en-US" sz="923" b="1" dirty="0">
                  <a:solidFill>
                    <a:prstClr val="black"/>
                  </a:solidFill>
                  <a:latin typeface="MS UI Gothic" panose="020B0600070205080204" pitchFamily="50" charset="-128"/>
                  <a:ea typeface="MS UI Gothic" panose="020B0600070205080204" pitchFamily="50" charset="-128"/>
                </a:rPr>
                <a:t>専門性を高めながら職員の総合能力が向上</a:t>
              </a:r>
              <a:endParaRPr kumimoji="0" lang="ja-JP" altLang="en-US" sz="1662" b="1" dirty="0">
                <a:solidFill>
                  <a:prstClr val="black"/>
                </a:solidFill>
                <a:latin typeface="MS UI Gothic" panose="020B0600070205080204" pitchFamily="50" charset="-128"/>
                <a:ea typeface="MS UI Gothic" panose="020B0600070205080204" pitchFamily="50" charset="-128"/>
              </a:endParaRPr>
            </a:p>
          </p:txBody>
        </p:sp>
        <p:sp>
          <p:nvSpPr>
            <p:cNvPr id="58" name="Text Box 45">
              <a:extLst>
                <a:ext uri="{FF2B5EF4-FFF2-40B4-BE49-F238E27FC236}">
                  <a16:creationId xmlns:a16="http://schemas.microsoft.com/office/drawing/2014/main" id="{F9C39201-4B6C-4779-A0FE-801A3B605348}"/>
                </a:ext>
              </a:extLst>
            </p:cNvPr>
            <p:cNvSpPr txBox="1">
              <a:spLocks noChangeArrowheads="1"/>
            </p:cNvSpPr>
            <p:nvPr/>
          </p:nvSpPr>
          <p:spPr bwMode="auto">
            <a:xfrm>
              <a:off x="1150264" y="7880794"/>
              <a:ext cx="1047827" cy="195672"/>
            </a:xfrm>
            <a:prstGeom prst="rect">
              <a:avLst/>
            </a:prstGeom>
            <a:noFill/>
            <a:ln w="9525" algn="ctr">
              <a:noFill/>
              <a:miter lim="800000"/>
              <a:headEnd/>
              <a:tailEnd/>
            </a:ln>
          </p:spPr>
          <p:txBody>
            <a:bodyPr lIns="68580" tIns="8207" rIns="68580" bIns="8207"/>
            <a:lstStyle/>
            <a:p>
              <a:pPr algn="ctr" defTabSz="422041" fontAlgn="base">
                <a:spcBef>
                  <a:spcPct val="0"/>
                </a:spcBef>
                <a:spcAft>
                  <a:spcPct val="0"/>
                </a:spcAft>
              </a:pPr>
              <a:r>
                <a:rPr kumimoji="0" lang="ja-JP" altLang="en-US" sz="923" dirty="0">
                  <a:solidFill>
                    <a:srgbClr val="FF0000"/>
                  </a:solidFill>
                  <a:latin typeface="MS UI Gothic" panose="020B0600070205080204" pitchFamily="50" charset="-128"/>
                  <a:ea typeface="MS UI Gothic" panose="020B0600070205080204" pitchFamily="50" charset="-128"/>
                </a:rPr>
                <a:t>年齢構成の平準化</a:t>
              </a:r>
              <a:endParaRPr kumimoji="0" lang="ja-JP" altLang="en-US" sz="1662" dirty="0">
                <a:solidFill>
                  <a:srgbClr val="FF0000"/>
                </a:solidFill>
                <a:latin typeface="MS UI Gothic" panose="020B0600070205080204" pitchFamily="50" charset="-128"/>
                <a:ea typeface="MS UI Gothic" panose="020B0600070205080204" pitchFamily="50" charset="-128"/>
              </a:endParaRPr>
            </a:p>
          </p:txBody>
        </p:sp>
        <p:sp>
          <p:nvSpPr>
            <p:cNvPr id="59" name="Text Box 46">
              <a:extLst>
                <a:ext uri="{FF2B5EF4-FFF2-40B4-BE49-F238E27FC236}">
                  <a16:creationId xmlns:a16="http://schemas.microsoft.com/office/drawing/2014/main" id="{9595F7B8-304A-4D07-9F95-A64C980CBAA5}"/>
                </a:ext>
              </a:extLst>
            </p:cNvPr>
            <p:cNvSpPr txBox="1">
              <a:spLocks noChangeArrowheads="1"/>
            </p:cNvSpPr>
            <p:nvPr/>
          </p:nvSpPr>
          <p:spPr bwMode="auto">
            <a:xfrm>
              <a:off x="1132590" y="7667289"/>
              <a:ext cx="1081778" cy="189848"/>
            </a:xfrm>
            <a:prstGeom prst="rect">
              <a:avLst/>
            </a:prstGeom>
            <a:noFill/>
            <a:ln w="9525" algn="ctr">
              <a:noFill/>
              <a:miter lim="800000"/>
              <a:headEnd/>
              <a:tailEnd/>
            </a:ln>
          </p:spPr>
          <p:txBody>
            <a:bodyPr lIns="68580" tIns="8207" rIns="68580" bIns="8207"/>
            <a:lstStyle/>
            <a:p>
              <a:pPr algn="just" defTabSz="422041" fontAlgn="base">
                <a:spcBef>
                  <a:spcPct val="0"/>
                </a:spcBef>
                <a:spcAft>
                  <a:spcPct val="0"/>
                </a:spcAft>
              </a:pPr>
              <a:r>
                <a:rPr kumimoji="0" lang="ja-JP" altLang="en-US" sz="1108" dirty="0">
                  <a:solidFill>
                    <a:srgbClr val="FF0000"/>
                  </a:solidFill>
                  <a:latin typeface="MS UI Gothic" panose="020B0600070205080204" pitchFamily="50" charset="-128"/>
                  <a:ea typeface="MS UI Gothic" panose="020B0600070205080204" pitchFamily="50" charset="-128"/>
                </a:rPr>
                <a:t>人事ローテーション</a:t>
              </a:r>
            </a:p>
          </p:txBody>
        </p:sp>
        <p:sp>
          <p:nvSpPr>
            <p:cNvPr id="61" name="Text Box 49">
              <a:extLst>
                <a:ext uri="{FF2B5EF4-FFF2-40B4-BE49-F238E27FC236}">
                  <a16:creationId xmlns:a16="http://schemas.microsoft.com/office/drawing/2014/main" id="{3230D2F5-41C9-48AB-AD1B-8880EDEC30AB}"/>
                </a:ext>
              </a:extLst>
            </p:cNvPr>
            <p:cNvSpPr txBox="1">
              <a:spLocks noChangeArrowheads="1"/>
            </p:cNvSpPr>
            <p:nvPr/>
          </p:nvSpPr>
          <p:spPr bwMode="auto">
            <a:xfrm>
              <a:off x="1903876" y="7428962"/>
              <a:ext cx="310492" cy="165401"/>
            </a:xfrm>
            <a:prstGeom prst="rect">
              <a:avLst/>
            </a:prstGeom>
            <a:noFill/>
            <a:ln w="9525" algn="ctr">
              <a:noFill/>
              <a:miter lim="800000"/>
              <a:headEnd/>
              <a:tailEnd/>
            </a:ln>
          </p:spPr>
          <p:txBody>
            <a:bodyPr lIns="68580" tIns="8207" rIns="68580" bIns="8207"/>
            <a:lstStyle/>
            <a:p>
              <a:pPr algn="just" defTabSz="422041" fontAlgn="base">
                <a:spcBef>
                  <a:spcPct val="0"/>
                </a:spcBef>
                <a:spcAft>
                  <a:spcPct val="0"/>
                </a:spcAft>
              </a:pPr>
              <a:r>
                <a:rPr kumimoji="0" lang="ja-JP" altLang="en-US" sz="923" dirty="0">
                  <a:solidFill>
                    <a:prstClr val="black"/>
                  </a:solidFill>
                  <a:latin typeface="MS UI Gothic" panose="020B0600070205080204" pitchFamily="50" charset="-128"/>
                  <a:ea typeface="MS UI Gothic" panose="020B0600070205080204" pitchFamily="50" charset="-128"/>
                </a:rPr>
                <a:t>異動</a:t>
              </a:r>
              <a:endParaRPr kumimoji="0" lang="ja-JP" altLang="en-US" sz="1662" dirty="0">
                <a:solidFill>
                  <a:prstClr val="black"/>
                </a:solidFill>
                <a:latin typeface="MS UI Gothic" panose="020B0600070205080204" pitchFamily="50" charset="-128"/>
                <a:ea typeface="MS UI Gothic" panose="020B0600070205080204" pitchFamily="50" charset="-128"/>
              </a:endParaRPr>
            </a:p>
          </p:txBody>
        </p:sp>
        <p:pic>
          <p:nvPicPr>
            <p:cNvPr id="62" name="Picture 34" descr="f012bsc">
              <a:extLst>
                <a:ext uri="{FF2B5EF4-FFF2-40B4-BE49-F238E27FC236}">
                  <a16:creationId xmlns:a16="http://schemas.microsoft.com/office/drawing/2014/main" id="{6FC57E17-907D-4261-B84D-08A8B2031438}"/>
                </a:ext>
              </a:extLst>
            </p:cNvPr>
            <p:cNvPicPr>
              <a:picLocks noChangeAspect="1" noChangeArrowheads="1"/>
            </p:cNvPicPr>
            <p:nvPr/>
          </p:nvPicPr>
          <p:blipFill>
            <a:blip r:embed="rId5" cstate="print"/>
            <a:srcRect/>
            <a:stretch>
              <a:fillRect/>
            </a:stretch>
          </p:blipFill>
          <p:spPr bwMode="auto">
            <a:xfrm>
              <a:off x="902706" y="5182258"/>
              <a:ext cx="240470" cy="565808"/>
            </a:xfrm>
            <a:prstGeom prst="rect">
              <a:avLst/>
            </a:prstGeom>
            <a:noFill/>
            <a:ln w="9525">
              <a:noFill/>
              <a:miter lim="800000"/>
              <a:headEnd/>
              <a:tailEnd/>
            </a:ln>
          </p:spPr>
        </p:pic>
        <p:pic>
          <p:nvPicPr>
            <p:cNvPr id="63" name="Picture 33" descr="f012bja">
              <a:extLst>
                <a:ext uri="{FF2B5EF4-FFF2-40B4-BE49-F238E27FC236}">
                  <a16:creationId xmlns:a16="http://schemas.microsoft.com/office/drawing/2014/main" id="{82D5450B-277A-43FA-BD86-0A10EFD6D41F}"/>
                </a:ext>
              </a:extLst>
            </p:cNvPr>
            <p:cNvPicPr>
              <a:picLocks noChangeAspect="1" noChangeArrowheads="1"/>
            </p:cNvPicPr>
            <p:nvPr/>
          </p:nvPicPr>
          <p:blipFill>
            <a:blip r:embed="rId3" cstate="print"/>
            <a:srcRect/>
            <a:stretch>
              <a:fillRect/>
            </a:stretch>
          </p:blipFill>
          <p:spPr bwMode="auto">
            <a:xfrm>
              <a:off x="918593" y="4473743"/>
              <a:ext cx="214795" cy="505404"/>
            </a:xfrm>
            <a:prstGeom prst="rect">
              <a:avLst/>
            </a:prstGeom>
            <a:noFill/>
            <a:ln w="9525">
              <a:noFill/>
              <a:miter lim="800000"/>
              <a:headEnd/>
              <a:tailEnd/>
            </a:ln>
          </p:spPr>
        </p:pic>
        <p:pic>
          <p:nvPicPr>
            <p:cNvPr id="64" name="Picture 34" descr="f012bsc">
              <a:extLst>
                <a:ext uri="{FF2B5EF4-FFF2-40B4-BE49-F238E27FC236}">
                  <a16:creationId xmlns:a16="http://schemas.microsoft.com/office/drawing/2014/main" id="{422A83D6-7B25-4B76-8595-721F24BFA068}"/>
                </a:ext>
              </a:extLst>
            </p:cNvPr>
            <p:cNvPicPr>
              <a:picLocks noChangeAspect="1" noChangeArrowheads="1"/>
            </p:cNvPicPr>
            <p:nvPr/>
          </p:nvPicPr>
          <p:blipFill>
            <a:blip r:embed="rId5" cstate="print"/>
            <a:srcRect/>
            <a:stretch>
              <a:fillRect/>
            </a:stretch>
          </p:blipFill>
          <p:spPr bwMode="auto">
            <a:xfrm>
              <a:off x="2063939" y="5165079"/>
              <a:ext cx="240470" cy="565808"/>
            </a:xfrm>
            <a:prstGeom prst="rect">
              <a:avLst/>
            </a:prstGeom>
            <a:noFill/>
            <a:ln w="9525">
              <a:noFill/>
              <a:miter lim="800000"/>
              <a:headEnd/>
              <a:tailEnd/>
            </a:ln>
          </p:spPr>
        </p:pic>
        <p:pic>
          <p:nvPicPr>
            <p:cNvPr id="65" name="Picture 33" descr="f012bja">
              <a:extLst>
                <a:ext uri="{FF2B5EF4-FFF2-40B4-BE49-F238E27FC236}">
                  <a16:creationId xmlns:a16="http://schemas.microsoft.com/office/drawing/2014/main" id="{6DAF723D-9E98-435D-9FCF-DE6B419AF4E6}"/>
                </a:ext>
              </a:extLst>
            </p:cNvPr>
            <p:cNvPicPr>
              <a:picLocks noChangeAspect="1" noChangeArrowheads="1"/>
            </p:cNvPicPr>
            <p:nvPr/>
          </p:nvPicPr>
          <p:blipFill>
            <a:blip r:embed="rId3" cstate="print"/>
            <a:srcRect/>
            <a:stretch>
              <a:fillRect/>
            </a:stretch>
          </p:blipFill>
          <p:spPr bwMode="auto">
            <a:xfrm>
              <a:off x="912231" y="5974899"/>
              <a:ext cx="214795" cy="505404"/>
            </a:xfrm>
            <a:prstGeom prst="rect">
              <a:avLst/>
            </a:prstGeom>
            <a:noFill/>
            <a:ln w="9525">
              <a:noFill/>
              <a:miter lim="800000"/>
              <a:headEnd/>
              <a:tailEnd/>
            </a:ln>
          </p:spPr>
        </p:pic>
        <p:sp>
          <p:nvSpPr>
            <p:cNvPr id="66" name="AutoShape 43">
              <a:extLst>
                <a:ext uri="{FF2B5EF4-FFF2-40B4-BE49-F238E27FC236}">
                  <a16:creationId xmlns:a16="http://schemas.microsoft.com/office/drawing/2014/main" id="{2A92EFE2-A263-44C8-A94F-761BF382BE2C}"/>
                </a:ext>
              </a:extLst>
            </p:cNvPr>
            <p:cNvSpPr>
              <a:spLocks noChangeArrowheads="1"/>
            </p:cNvSpPr>
            <p:nvPr/>
          </p:nvSpPr>
          <p:spPr bwMode="auto">
            <a:xfrm>
              <a:off x="1332376" y="5464120"/>
              <a:ext cx="571500" cy="22006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lgn="ctr">
              <a:solidFill>
                <a:srgbClr val="000000"/>
              </a:solidFill>
              <a:miter lim="800000"/>
              <a:headEnd/>
              <a:tailEnd/>
            </a:ln>
          </p:spPr>
          <p:txBody>
            <a:bodyPr lIns="68580" tIns="8207" rIns="68580" bIns="8207"/>
            <a:lstStyle/>
            <a:p>
              <a:pPr defTabSz="422041" fontAlgn="base">
                <a:spcBef>
                  <a:spcPct val="0"/>
                </a:spcBef>
                <a:spcAft>
                  <a:spcPct val="0"/>
                </a:spcAft>
              </a:pPr>
              <a:endParaRPr kumimoji="0" lang="ja-JP" altLang="en-US" sz="1292" dirty="0">
                <a:solidFill>
                  <a:prstClr val="black"/>
                </a:solidFill>
                <a:latin typeface="MS UI Gothic" panose="020B0600070205080204" pitchFamily="50" charset="-128"/>
                <a:ea typeface="MS UI Gothic" panose="020B0600070205080204" pitchFamily="50" charset="-128"/>
              </a:endParaRPr>
            </a:p>
          </p:txBody>
        </p:sp>
        <p:sp>
          <p:nvSpPr>
            <p:cNvPr id="67" name="AutoShape 43">
              <a:extLst>
                <a:ext uri="{FF2B5EF4-FFF2-40B4-BE49-F238E27FC236}">
                  <a16:creationId xmlns:a16="http://schemas.microsoft.com/office/drawing/2014/main" id="{F0771166-3D40-4E00-B60B-2783A3672578}"/>
                </a:ext>
              </a:extLst>
            </p:cNvPr>
            <p:cNvSpPr>
              <a:spLocks noChangeArrowheads="1"/>
            </p:cNvSpPr>
            <p:nvPr/>
          </p:nvSpPr>
          <p:spPr bwMode="auto">
            <a:xfrm>
              <a:off x="1317938" y="4681108"/>
              <a:ext cx="571500" cy="22006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lgn="ctr">
              <a:solidFill>
                <a:srgbClr val="000000"/>
              </a:solidFill>
              <a:miter lim="800000"/>
              <a:headEnd/>
              <a:tailEnd/>
            </a:ln>
          </p:spPr>
          <p:txBody>
            <a:bodyPr lIns="68580" tIns="8207" rIns="68580" bIns="8207"/>
            <a:lstStyle/>
            <a:p>
              <a:pPr defTabSz="422041" fontAlgn="base">
                <a:spcBef>
                  <a:spcPct val="0"/>
                </a:spcBef>
                <a:spcAft>
                  <a:spcPct val="0"/>
                </a:spcAft>
              </a:pPr>
              <a:endParaRPr kumimoji="0" lang="ja-JP" altLang="en-US" sz="1292" dirty="0">
                <a:solidFill>
                  <a:prstClr val="black"/>
                </a:solidFill>
                <a:latin typeface="MS UI Gothic" panose="020B0600070205080204" pitchFamily="50" charset="-128"/>
                <a:ea typeface="MS UI Gothic" panose="020B0600070205080204" pitchFamily="50" charset="-128"/>
              </a:endParaRPr>
            </a:p>
          </p:txBody>
        </p:sp>
        <p:pic>
          <p:nvPicPr>
            <p:cNvPr id="68" name="Picture 35" descr="f013bja">
              <a:extLst>
                <a:ext uri="{FF2B5EF4-FFF2-40B4-BE49-F238E27FC236}">
                  <a16:creationId xmlns:a16="http://schemas.microsoft.com/office/drawing/2014/main" id="{8BD6A4E2-ECC1-4254-BEB4-313270537A4C}"/>
                </a:ext>
              </a:extLst>
            </p:cNvPr>
            <p:cNvPicPr>
              <a:picLocks noChangeAspect="1" noChangeArrowheads="1"/>
            </p:cNvPicPr>
            <p:nvPr/>
          </p:nvPicPr>
          <p:blipFill>
            <a:blip r:embed="rId4" cstate="print"/>
            <a:srcRect/>
            <a:stretch>
              <a:fillRect/>
            </a:stretch>
          </p:blipFill>
          <p:spPr bwMode="auto">
            <a:xfrm>
              <a:off x="2265656" y="7693462"/>
              <a:ext cx="170831" cy="491995"/>
            </a:xfrm>
            <a:prstGeom prst="rect">
              <a:avLst/>
            </a:prstGeom>
            <a:noFill/>
            <a:ln w="9525">
              <a:noFill/>
              <a:miter lim="800000"/>
              <a:headEnd/>
              <a:tailEnd/>
            </a:ln>
          </p:spPr>
        </p:pic>
        <p:pic>
          <p:nvPicPr>
            <p:cNvPr id="69" name="Picture 34" descr="f012bsc">
              <a:extLst>
                <a:ext uri="{FF2B5EF4-FFF2-40B4-BE49-F238E27FC236}">
                  <a16:creationId xmlns:a16="http://schemas.microsoft.com/office/drawing/2014/main" id="{85AD509A-FB86-42AE-AFDA-5F84279A6F77}"/>
                </a:ext>
              </a:extLst>
            </p:cNvPr>
            <p:cNvPicPr>
              <a:picLocks noChangeAspect="1" noChangeArrowheads="1"/>
            </p:cNvPicPr>
            <p:nvPr/>
          </p:nvPicPr>
          <p:blipFill>
            <a:blip r:embed="rId5" cstate="print"/>
            <a:srcRect/>
            <a:stretch>
              <a:fillRect/>
            </a:stretch>
          </p:blipFill>
          <p:spPr bwMode="auto">
            <a:xfrm>
              <a:off x="837930" y="7692018"/>
              <a:ext cx="213461" cy="502259"/>
            </a:xfrm>
            <a:prstGeom prst="rect">
              <a:avLst/>
            </a:prstGeom>
            <a:noFill/>
            <a:ln w="9525">
              <a:noFill/>
              <a:miter lim="800000"/>
              <a:headEnd/>
              <a:tailEnd/>
            </a:ln>
          </p:spPr>
        </p:pic>
        <p:pic>
          <p:nvPicPr>
            <p:cNvPr id="70" name="Picture 33" descr="f012bja">
              <a:extLst>
                <a:ext uri="{FF2B5EF4-FFF2-40B4-BE49-F238E27FC236}">
                  <a16:creationId xmlns:a16="http://schemas.microsoft.com/office/drawing/2014/main" id="{B1339BA2-FD7F-459A-A928-5CBA68F2D39B}"/>
                </a:ext>
              </a:extLst>
            </p:cNvPr>
            <p:cNvPicPr>
              <a:picLocks noChangeAspect="1" noChangeArrowheads="1"/>
            </p:cNvPicPr>
            <p:nvPr/>
          </p:nvPicPr>
          <p:blipFill>
            <a:blip r:embed="rId3" cstate="print"/>
            <a:srcRect/>
            <a:stretch>
              <a:fillRect/>
            </a:stretch>
          </p:blipFill>
          <p:spPr bwMode="auto">
            <a:xfrm>
              <a:off x="1539829" y="8294154"/>
              <a:ext cx="214795" cy="505404"/>
            </a:xfrm>
            <a:prstGeom prst="rect">
              <a:avLst/>
            </a:prstGeom>
            <a:noFill/>
            <a:ln w="9525">
              <a:noFill/>
              <a:miter lim="800000"/>
              <a:headEnd/>
              <a:tailEnd/>
            </a:ln>
          </p:spPr>
        </p:pic>
        <p:sp>
          <p:nvSpPr>
            <p:cNvPr id="71" name="Text Box 49">
              <a:extLst>
                <a:ext uri="{FF2B5EF4-FFF2-40B4-BE49-F238E27FC236}">
                  <a16:creationId xmlns:a16="http://schemas.microsoft.com/office/drawing/2014/main" id="{EF65ED04-0019-4843-AB93-F4850E3DEED8}"/>
                </a:ext>
              </a:extLst>
            </p:cNvPr>
            <p:cNvSpPr txBox="1">
              <a:spLocks noChangeArrowheads="1"/>
            </p:cNvSpPr>
            <p:nvPr/>
          </p:nvSpPr>
          <p:spPr bwMode="auto">
            <a:xfrm>
              <a:off x="1039074" y="7431802"/>
              <a:ext cx="310492" cy="165401"/>
            </a:xfrm>
            <a:prstGeom prst="rect">
              <a:avLst/>
            </a:prstGeom>
            <a:noFill/>
            <a:ln w="9525" algn="ctr">
              <a:noFill/>
              <a:miter lim="800000"/>
              <a:headEnd/>
              <a:tailEnd/>
            </a:ln>
          </p:spPr>
          <p:txBody>
            <a:bodyPr lIns="68580" tIns="8207" rIns="68580" bIns="8207"/>
            <a:lstStyle/>
            <a:p>
              <a:pPr algn="just" defTabSz="422041" fontAlgn="base">
                <a:spcBef>
                  <a:spcPct val="0"/>
                </a:spcBef>
                <a:spcAft>
                  <a:spcPct val="0"/>
                </a:spcAft>
              </a:pPr>
              <a:r>
                <a:rPr kumimoji="0" lang="ja-JP" altLang="en-US" sz="923" dirty="0">
                  <a:solidFill>
                    <a:prstClr val="black"/>
                  </a:solidFill>
                  <a:latin typeface="MS UI Gothic" panose="020B0600070205080204" pitchFamily="50" charset="-128"/>
                  <a:ea typeface="MS UI Gothic" panose="020B0600070205080204" pitchFamily="50" charset="-128"/>
                </a:rPr>
                <a:t>異動</a:t>
              </a:r>
              <a:endParaRPr kumimoji="0" lang="ja-JP" altLang="en-US" sz="1662" dirty="0">
                <a:solidFill>
                  <a:prstClr val="black"/>
                </a:solidFill>
                <a:latin typeface="MS UI Gothic" panose="020B0600070205080204" pitchFamily="50" charset="-128"/>
                <a:ea typeface="MS UI Gothic" panose="020B0600070205080204" pitchFamily="50" charset="-128"/>
              </a:endParaRPr>
            </a:p>
          </p:txBody>
        </p:sp>
        <p:sp>
          <p:nvSpPr>
            <p:cNvPr id="72" name="Text Box 49">
              <a:extLst>
                <a:ext uri="{FF2B5EF4-FFF2-40B4-BE49-F238E27FC236}">
                  <a16:creationId xmlns:a16="http://schemas.microsoft.com/office/drawing/2014/main" id="{F64EC020-FCF7-4116-A2F9-1618CC0564F2}"/>
                </a:ext>
              </a:extLst>
            </p:cNvPr>
            <p:cNvSpPr txBox="1">
              <a:spLocks noChangeArrowheads="1"/>
            </p:cNvSpPr>
            <p:nvPr/>
          </p:nvSpPr>
          <p:spPr bwMode="auto">
            <a:xfrm>
              <a:off x="1917231" y="8275276"/>
              <a:ext cx="310492" cy="165401"/>
            </a:xfrm>
            <a:prstGeom prst="rect">
              <a:avLst/>
            </a:prstGeom>
            <a:noFill/>
            <a:ln w="9525" algn="ctr">
              <a:noFill/>
              <a:miter lim="800000"/>
              <a:headEnd/>
              <a:tailEnd/>
            </a:ln>
          </p:spPr>
          <p:txBody>
            <a:bodyPr lIns="68580" tIns="8207" rIns="68580" bIns="8207"/>
            <a:lstStyle/>
            <a:p>
              <a:pPr algn="just" defTabSz="422041" fontAlgn="base">
                <a:spcBef>
                  <a:spcPct val="0"/>
                </a:spcBef>
                <a:spcAft>
                  <a:spcPct val="0"/>
                </a:spcAft>
              </a:pPr>
              <a:r>
                <a:rPr kumimoji="0" lang="ja-JP" altLang="en-US" sz="923" dirty="0">
                  <a:solidFill>
                    <a:prstClr val="black"/>
                  </a:solidFill>
                  <a:latin typeface="MS UI Gothic" panose="020B0600070205080204" pitchFamily="50" charset="-128"/>
                  <a:ea typeface="MS UI Gothic" panose="020B0600070205080204" pitchFamily="50" charset="-128"/>
                </a:rPr>
                <a:t>異動</a:t>
              </a:r>
              <a:endParaRPr kumimoji="0" lang="ja-JP" altLang="en-US" sz="1662" dirty="0">
                <a:solidFill>
                  <a:prstClr val="black"/>
                </a:solidFill>
                <a:latin typeface="MS UI Gothic" panose="020B0600070205080204" pitchFamily="50" charset="-128"/>
                <a:ea typeface="MS UI Gothic" panose="020B0600070205080204" pitchFamily="50" charset="-128"/>
              </a:endParaRPr>
            </a:p>
          </p:txBody>
        </p:sp>
        <p:sp>
          <p:nvSpPr>
            <p:cNvPr id="73" name="Text Box 49">
              <a:extLst>
                <a:ext uri="{FF2B5EF4-FFF2-40B4-BE49-F238E27FC236}">
                  <a16:creationId xmlns:a16="http://schemas.microsoft.com/office/drawing/2014/main" id="{14023088-59F9-4B7C-8FEB-305DDD645A49}"/>
                </a:ext>
              </a:extLst>
            </p:cNvPr>
            <p:cNvSpPr txBox="1">
              <a:spLocks noChangeArrowheads="1"/>
            </p:cNvSpPr>
            <p:nvPr/>
          </p:nvSpPr>
          <p:spPr bwMode="auto">
            <a:xfrm>
              <a:off x="1033454" y="8290211"/>
              <a:ext cx="310492" cy="165401"/>
            </a:xfrm>
            <a:prstGeom prst="rect">
              <a:avLst/>
            </a:prstGeom>
            <a:noFill/>
            <a:ln w="9525" algn="ctr">
              <a:noFill/>
              <a:miter lim="800000"/>
              <a:headEnd/>
              <a:tailEnd/>
            </a:ln>
          </p:spPr>
          <p:txBody>
            <a:bodyPr lIns="68580" tIns="8207" rIns="68580" bIns="8207"/>
            <a:lstStyle/>
            <a:p>
              <a:pPr algn="just" defTabSz="422041" fontAlgn="base">
                <a:spcBef>
                  <a:spcPct val="0"/>
                </a:spcBef>
                <a:spcAft>
                  <a:spcPct val="0"/>
                </a:spcAft>
              </a:pPr>
              <a:r>
                <a:rPr kumimoji="0" lang="ja-JP" altLang="en-US" sz="923" dirty="0">
                  <a:solidFill>
                    <a:prstClr val="black"/>
                  </a:solidFill>
                  <a:latin typeface="MS UI Gothic" panose="020B0600070205080204" pitchFamily="50" charset="-128"/>
                  <a:ea typeface="MS UI Gothic" panose="020B0600070205080204" pitchFamily="50" charset="-128"/>
                </a:rPr>
                <a:t>異動</a:t>
              </a:r>
              <a:endParaRPr kumimoji="0" lang="ja-JP" altLang="en-US" sz="1662" dirty="0">
                <a:solidFill>
                  <a:prstClr val="black"/>
                </a:solidFill>
                <a:latin typeface="MS UI Gothic" panose="020B0600070205080204" pitchFamily="50" charset="-128"/>
                <a:ea typeface="MS UI Gothic" panose="020B0600070205080204" pitchFamily="50" charset="-128"/>
              </a:endParaRPr>
            </a:p>
          </p:txBody>
        </p:sp>
      </p:grpSp>
    </p:spTree>
    <p:extLst>
      <p:ext uri="{BB962C8B-B14F-4D97-AF65-F5344CB8AC3E}">
        <p14:creationId xmlns:p14="http://schemas.microsoft.com/office/powerpoint/2010/main" val="2645318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5">
            <a:extLst>
              <a:ext uri="{FF2B5EF4-FFF2-40B4-BE49-F238E27FC236}">
                <a16:creationId xmlns:a16="http://schemas.microsoft.com/office/drawing/2014/main" id="{585B8450-591D-4BC3-9A64-8F3249069670}"/>
              </a:ext>
            </a:extLst>
          </p:cNvPr>
          <p:cNvSpPr>
            <a:spLocks/>
          </p:cNvSpPr>
          <p:nvPr/>
        </p:nvSpPr>
        <p:spPr bwMode="auto">
          <a:xfrm>
            <a:off x="381000" y="263770"/>
            <a:ext cx="9144000" cy="432000"/>
          </a:xfrm>
          <a:prstGeom prst="roundRect">
            <a:avLst>
              <a:gd name="adj" fmla="val 16667"/>
            </a:avLst>
          </a:prstGeom>
          <a:solidFill>
            <a:srgbClr val="66CCFF"/>
          </a:solidFill>
          <a:ln>
            <a:headEnd/>
            <a:tailEnd/>
          </a:ln>
        </p:spPr>
        <p:style>
          <a:lnRef idx="1">
            <a:schemeClr val="accent5"/>
          </a:lnRef>
          <a:fillRef idx="2">
            <a:schemeClr val="accent5"/>
          </a:fillRef>
          <a:effectRef idx="1">
            <a:schemeClr val="accent5"/>
          </a:effectRef>
          <a:fontRef idx="minor">
            <a:schemeClr val="dk1"/>
          </a:fontRef>
        </p:style>
        <p:txBody>
          <a:bodyPr lIns="68543" tIns="0" rIns="68543" bIns="8205" anchor="ctr" anchorCtr="1"/>
          <a:lstStyle/>
          <a:p>
            <a:pPr algn="ctr" defTabSz="422041"/>
            <a:r>
              <a:rPr kumimoji="0" lang="ja-JP" altLang="en-US" sz="2215" dirty="0">
                <a:solidFill>
                  <a:prstClr val="white"/>
                </a:solidFill>
                <a:effectLst>
                  <a:outerShdw blurRad="38100" dist="38100" dir="2700000" algn="ctr" rotWithShape="0">
                    <a:srgbClr val="000000"/>
                  </a:outerShdw>
                </a:effectLst>
                <a:latin typeface="ＤＦ特太ゴシック体" pitchFamily="49" charset="-128"/>
                <a:ea typeface="ＤＦ特太ゴシック体" pitchFamily="49" charset="-128"/>
              </a:rPr>
              <a:t>平時における広域化等による効果⑤ ～経費削減～</a:t>
            </a:r>
          </a:p>
        </p:txBody>
      </p:sp>
      <p:sp>
        <p:nvSpPr>
          <p:cNvPr id="9" name="正方形/長方形 8">
            <a:extLst>
              <a:ext uri="{FF2B5EF4-FFF2-40B4-BE49-F238E27FC236}">
                <a16:creationId xmlns:a16="http://schemas.microsoft.com/office/drawing/2014/main" id="{BBF18323-4F7E-4F47-851A-8E9D650EB718}"/>
              </a:ext>
            </a:extLst>
          </p:cNvPr>
          <p:cNvSpPr/>
          <p:nvPr/>
        </p:nvSpPr>
        <p:spPr>
          <a:xfrm>
            <a:off x="480169" y="769427"/>
            <a:ext cx="8943470" cy="828168"/>
          </a:xfrm>
          <a:prstGeom prst="rect">
            <a:avLst/>
          </a:prstGeom>
          <a:ln w="28575"/>
        </p:spPr>
        <p:style>
          <a:lnRef idx="2">
            <a:schemeClr val="accent5"/>
          </a:lnRef>
          <a:fillRef idx="1">
            <a:schemeClr val="lt1"/>
          </a:fillRef>
          <a:effectRef idx="0">
            <a:schemeClr val="accent5"/>
          </a:effectRef>
          <a:fontRef idx="minor">
            <a:schemeClr val="dk1"/>
          </a:fontRef>
        </p:style>
        <p:txBody>
          <a:bodyPr lIns="166154" tIns="33231" rIns="33231" bIns="33231" rtlCol="0" anchor="ctr"/>
          <a:lstStyle/>
          <a:p>
            <a:pPr marL="250587" indent="-250587" defTabSz="422041"/>
            <a:r>
              <a:rPr kumimoji="0" lang="ja-JP" altLang="en-US" sz="1662" dirty="0">
                <a:solidFill>
                  <a:prstClr val="black"/>
                </a:solidFill>
                <a:latin typeface="ＭＳ ゴシック" panose="020B0609070205080204" pitchFamily="49" charset="-128"/>
                <a:ea typeface="ＭＳ ゴシック" panose="020B0609070205080204" pitchFamily="49" charset="-128"/>
              </a:rPr>
              <a:t>○広域化により、消防車両や消防救急デジタル無線の整備費等の削減効果が期待できる。</a:t>
            </a:r>
            <a:endParaRPr kumimoji="0" lang="en-US" altLang="ja-JP" sz="1662" dirty="0">
              <a:solidFill>
                <a:prstClr val="black"/>
              </a:solidFill>
              <a:latin typeface="ＭＳ ゴシック" panose="020B0609070205080204" pitchFamily="49" charset="-128"/>
              <a:ea typeface="ＭＳ ゴシック" panose="020B0609070205080204" pitchFamily="49" charset="-128"/>
            </a:endParaRPr>
          </a:p>
          <a:p>
            <a:pPr marL="167058" indent="-167058" defTabSz="422041"/>
            <a:r>
              <a:rPr kumimoji="0" lang="ja-JP" altLang="en-US" sz="1662" dirty="0">
                <a:solidFill>
                  <a:prstClr val="black"/>
                </a:solidFill>
                <a:latin typeface="ＭＳ ゴシック" panose="020B0609070205080204" pitchFamily="49" charset="-128"/>
                <a:ea typeface="ＭＳ ゴシック" panose="020B0609070205080204" pitchFamily="49" charset="-128"/>
              </a:rPr>
              <a:t>○消防指令システムを共同で整備することで、整備費及び保守運用経費の削減効果が期待できる。</a:t>
            </a:r>
          </a:p>
        </p:txBody>
      </p:sp>
      <p:sp>
        <p:nvSpPr>
          <p:cNvPr id="21" name="正方形/長方形 20">
            <a:extLst>
              <a:ext uri="{FF2B5EF4-FFF2-40B4-BE49-F238E27FC236}">
                <a16:creationId xmlns:a16="http://schemas.microsoft.com/office/drawing/2014/main" id="{0F3E3009-FD7B-429D-BF84-C65C5052DD99}"/>
              </a:ext>
            </a:extLst>
          </p:cNvPr>
          <p:cNvSpPr/>
          <p:nvPr/>
        </p:nvSpPr>
        <p:spPr>
          <a:xfrm>
            <a:off x="381000" y="3250535"/>
            <a:ext cx="5480538" cy="267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t"/>
          <a:lstStyle/>
          <a:p>
            <a:pPr algn="just" defTabSz="422041">
              <a:spcAft>
                <a:spcPts val="277"/>
              </a:spcAft>
            </a:pPr>
            <a:r>
              <a:rPr kumimoji="0" lang="ja-JP" altLang="en-US" sz="1477" b="1" dirty="0">
                <a:solidFill>
                  <a:srgbClr val="2F3B5B"/>
                </a:solidFill>
                <a:latin typeface="MS UI Gothic" panose="020B0600070205080204" pitchFamily="50" charset="-128"/>
                <a:ea typeface="MS UI Gothic" panose="020B0600070205080204" pitchFamily="50" charset="-128"/>
                <a:cs typeface="メイリオ" panose="020B0604030504040204" pitchFamily="50" charset="-128"/>
              </a:rPr>
              <a:t>＜指令の共同運用により整備費等の縮減効果の事例＞</a:t>
            </a:r>
            <a:endParaRPr kumimoji="0" lang="en-US" altLang="ja-JP" sz="1477" b="1" dirty="0">
              <a:solidFill>
                <a:srgbClr val="2F3B5B"/>
              </a:solidFill>
              <a:latin typeface="MS UI Gothic" panose="020B0600070205080204" pitchFamily="50" charset="-128"/>
              <a:ea typeface="MS UI Gothic" panose="020B0600070205080204" pitchFamily="50" charset="-128"/>
              <a:cs typeface="メイリオ" panose="020B0604030504040204" pitchFamily="50" charset="-128"/>
            </a:endParaRPr>
          </a:p>
        </p:txBody>
      </p:sp>
      <p:graphicFrame>
        <p:nvGraphicFramePr>
          <p:cNvPr id="26" name="表 25">
            <a:extLst>
              <a:ext uri="{FF2B5EF4-FFF2-40B4-BE49-F238E27FC236}">
                <a16:creationId xmlns:a16="http://schemas.microsoft.com/office/drawing/2014/main" id="{144E110A-7BA7-4162-90BD-5198DD39CBE7}"/>
              </a:ext>
            </a:extLst>
          </p:cNvPr>
          <p:cNvGraphicFramePr>
            <a:graphicFrameLocks noGrp="1"/>
          </p:cNvGraphicFramePr>
          <p:nvPr>
            <p:extLst/>
          </p:nvPr>
        </p:nvGraphicFramePr>
        <p:xfrm>
          <a:off x="495799" y="3547418"/>
          <a:ext cx="8860958" cy="2889456"/>
        </p:xfrm>
        <a:graphic>
          <a:graphicData uri="http://schemas.openxmlformats.org/drawingml/2006/table">
            <a:tbl>
              <a:tblPr firstRow="1" bandRow="1">
                <a:tableStyleId>{21E4AEA4-8DFA-4A89-87EB-49C32662AFE0}</a:tableStyleId>
              </a:tblPr>
              <a:tblGrid>
                <a:gridCol w="3942475">
                  <a:extLst>
                    <a:ext uri="{9D8B030D-6E8A-4147-A177-3AD203B41FA5}">
                      <a16:colId xmlns:a16="http://schemas.microsoft.com/office/drawing/2014/main" val="2236407784"/>
                    </a:ext>
                  </a:extLst>
                </a:gridCol>
                <a:gridCol w="2360246">
                  <a:extLst>
                    <a:ext uri="{9D8B030D-6E8A-4147-A177-3AD203B41FA5}">
                      <a16:colId xmlns:a16="http://schemas.microsoft.com/office/drawing/2014/main" val="3590596167"/>
                    </a:ext>
                  </a:extLst>
                </a:gridCol>
                <a:gridCol w="2558237">
                  <a:extLst>
                    <a:ext uri="{9D8B030D-6E8A-4147-A177-3AD203B41FA5}">
                      <a16:colId xmlns:a16="http://schemas.microsoft.com/office/drawing/2014/main" val="3453424300"/>
                    </a:ext>
                  </a:extLst>
                </a:gridCol>
              </a:tblGrid>
              <a:tr h="512284">
                <a:tc>
                  <a:txBody>
                    <a:bodyPr/>
                    <a:lstStyle/>
                    <a:p>
                      <a:r>
                        <a:rPr kumimoji="1" lang="ja-JP" altLang="en-US" sz="1300" b="1" dirty="0">
                          <a:latin typeface="MS UI Gothic" panose="020B0600070205080204" pitchFamily="50" charset="-128"/>
                          <a:ea typeface="MS UI Gothic" panose="020B0600070205080204" pitchFamily="50" charset="-128"/>
                        </a:rPr>
                        <a:t>消防指令センター</a:t>
                      </a:r>
                    </a:p>
                  </a:txBody>
                  <a:tcPr marL="118388" marR="118388" marT="59194" marB="59194" anchor="ctr" anchorCtr="1"/>
                </a:tc>
                <a:tc>
                  <a:txBody>
                    <a:bodyPr/>
                    <a:lstStyle/>
                    <a:p>
                      <a:pPr algn="ctr"/>
                      <a:r>
                        <a:rPr kumimoji="1" lang="ja-JP" altLang="en-US" sz="1300" dirty="0">
                          <a:latin typeface="MS UI Gothic" panose="020B0600070205080204" pitchFamily="50" charset="-128"/>
                          <a:ea typeface="MS UI Gothic" panose="020B0600070205080204" pitchFamily="50" charset="-128"/>
                        </a:rPr>
                        <a:t>整備費用の</a:t>
                      </a:r>
                      <a:endParaRPr kumimoji="1" lang="en-US" altLang="ja-JP" sz="1300" dirty="0">
                        <a:latin typeface="MS UI Gothic" panose="020B0600070205080204" pitchFamily="50" charset="-128"/>
                        <a:ea typeface="MS UI Gothic" panose="020B0600070205080204" pitchFamily="50" charset="-128"/>
                      </a:endParaRPr>
                    </a:p>
                    <a:p>
                      <a:pPr algn="ctr"/>
                      <a:r>
                        <a:rPr kumimoji="1" lang="ja-JP" altLang="en-US" sz="1300" dirty="0">
                          <a:latin typeface="MS UI Gothic" panose="020B0600070205080204" pitchFamily="50" charset="-128"/>
                          <a:ea typeface="MS UI Gothic" panose="020B0600070205080204" pitchFamily="50" charset="-128"/>
                        </a:rPr>
                        <a:t>削減効果</a:t>
                      </a:r>
                    </a:p>
                  </a:txBody>
                  <a:tcPr marL="118388" marR="118388" marT="59194" marB="59194" anchor="ctr"/>
                </a:tc>
                <a:tc>
                  <a:txBody>
                    <a:bodyPr/>
                    <a:lstStyle/>
                    <a:p>
                      <a:pPr algn="ctr"/>
                      <a:r>
                        <a:rPr kumimoji="1" lang="ja-JP" altLang="en-US" sz="1300" dirty="0">
                          <a:latin typeface="MS UI Gothic" panose="020B0600070205080204" pitchFamily="50" charset="-128"/>
                          <a:ea typeface="MS UI Gothic" panose="020B0600070205080204" pitchFamily="50" charset="-128"/>
                        </a:rPr>
                        <a:t>保守運用経費の</a:t>
                      </a:r>
                      <a:endParaRPr kumimoji="1" lang="en-US" altLang="ja-JP" sz="1300" dirty="0">
                        <a:latin typeface="MS UI Gothic" panose="020B0600070205080204" pitchFamily="50" charset="-128"/>
                        <a:ea typeface="MS UI Gothic" panose="020B0600070205080204" pitchFamily="50" charset="-128"/>
                      </a:endParaRPr>
                    </a:p>
                    <a:p>
                      <a:pPr algn="ctr"/>
                      <a:r>
                        <a:rPr kumimoji="1" lang="ja-JP" altLang="en-US" sz="1300" dirty="0">
                          <a:latin typeface="MS UI Gothic" panose="020B0600070205080204" pitchFamily="50" charset="-128"/>
                          <a:ea typeface="MS UI Gothic" panose="020B0600070205080204" pitchFamily="50" charset="-128"/>
                        </a:rPr>
                        <a:t>削減効果</a:t>
                      </a:r>
                    </a:p>
                  </a:txBody>
                  <a:tcPr marL="118388" marR="118388" marT="59194" marB="59194" anchor="ctr"/>
                </a:tc>
                <a:extLst>
                  <a:ext uri="{0D108BD9-81ED-4DB2-BD59-A6C34878D82A}">
                    <a16:rowId xmlns:a16="http://schemas.microsoft.com/office/drawing/2014/main" val="182306306"/>
                  </a:ext>
                </a:extLst>
              </a:tr>
              <a:tr h="709231">
                <a:tc>
                  <a:txBody>
                    <a:bodyPr/>
                    <a:lstStyle/>
                    <a:p>
                      <a:r>
                        <a:rPr kumimoji="1" lang="ja-JP" altLang="en-US" sz="1300" b="1" dirty="0">
                          <a:latin typeface="MS UI Gothic" panose="020B0600070205080204" pitchFamily="50" charset="-128"/>
                          <a:ea typeface="MS UI Gothic" panose="020B0600070205080204" pitchFamily="50" charset="-128"/>
                        </a:rPr>
                        <a:t>茨城県：いばらき消防指令センター</a:t>
                      </a:r>
                      <a:endParaRPr kumimoji="1" lang="en-US" altLang="ja-JP" sz="1300" b="1" dirty="0">
                        <a:latin typeface="MS UI Gothic" panose="020B0600070205080204" pitchFamily="50" charset="-128"/>
                        <a:ea typeface="MS UI Gothic" panose="020B0600070205080204" pitchFamily="50" charset="-128"/>
                      </a:endParaRPr>
                    </a:p>
                    <a:p>
                      <a:r>
                        <a:rPr kumimoji="1" lang="ja-JP" altLang="en-US" sz="1300" dirty="0">
                          <a:latin typeface="MS UI Gothic" panose="020B0600070205080204" pitchFamily="50" charset="-128"/>
                          <a:ea typeface="MS UI Gothic" panose="020B0600070205080204" pitchFamily="50" charset="-128"/>
                        </a:rPr>
                        <a:t>（</a:t>
                      </a:r>
                      <a:r>
                        <a:rPr kumimoji="1" lang="en-US" altLang="ja-JP" sz="1300" dirty="0">
                          <a:latin typeface="MS UI Gothic" panose="020B0600070205080204" pitchFamily="50" charset="-128"/>
                          <a:ea typeface="MS UI Gothic" panose="020B0600070205080204" pitchFamily="50" charset="-128"/>
                        </a:rPr>
                        <a:t>20</a:t>
                      </a:r>
                      <a:r>
                        <a:rPr kumimoji="1" lang="ja-JP" altLang="en-US" sz="1300" dirty="0">
                          <a:latin typeface="MS UI Gothic" panose="020B0600070205080204" pitchFamily="50" charset="-128"/>
                          <a:ea typeface="MS UI Gothic" panose="020B0600070205080204" pitchFamily="50" charset="-128"/>
                        </a:rPr>
                        <a:t>消防本部でＨ</a:t>
                      </a:r>
                      <a:r>
                        <a:rPr kumimoji="1" lang="en-US" altLang="ja-JP" sz="1300" dirty="0">
                          <a:latin typeface="MS UI Gothic" panose="020B0600070205080204" pitchFamily="50" charset="-128"/>
                          <a:ea typeface="MS UI Gothic" panose="020B0600070205080204" pitchFamily="50" charset="-128"/>
                        </a:rPr>
                        <a:t>28.6.1</a:t>
                      </a:r>
                      <a:r>
                        <a:rPr kumimoji="1" lang="ja-JP" altLang="en-US" sz="1300" dirty="0">
                          <a:latin typeface="MS UI Gothic" panose="020B0600070205080204" pitchFamily="50" charset="-128"/>
                          <a:ea typeface="MS UI Gothic" panose="020B0600070205080204" pitchFamily="50" charset="-128"/>
                        </a:rPr>
                        <a:t>より共同運用）</a:t>
                      </a:r>
                    </a:p>
                  </a:txBody>
                  <a:tcPr marL="118388" marR="118388" marT="59194" marB="59194" anchor="ctr">
                    <a:lnB w="9525" cap="flat" cmpd="sng" algn="ctr">
                      <a:solidFill>
                        <a:schemeClr val="bg2">
                          <a:lumMod val="50000"/>
                        </a:schemeClr>
                      </a:solidFill>
                      <a:prstDash val="solid"/>
                      <a:round/>
                      <a:headEnd type="none" w="med" len="med"/>
                      <a:tailEnd type="none" w="med" len="med"/>
                    </a:lnB>
                    <a:solidFill>
                      <a:schemeClr val="bg1">
                        <a:alpha val="50196"/>
                      </a:schemeClr>
                    </a:solidFill>
                  </a:tcPr>
                </a:tc>
                <a:tc>
                  <a:txBody>
                    <a:bodyPr/>
                    <a:lstStyle/>
                    <a:p>
                      <a:pPr marL="90488" indent="-90488"/>
                      <a:r>
                        <a:rPr kumimoji="1" lang="ja-JP" altLang="en-US" sz="1300" dirty="0">
                          <a:latin typeface="MS UI Gothic" panose="020B0600070205080204" pitchFamily="50" charset="-128"/>
                          <a:ea typeface="MS UI Gothic" panose="020B0600070205080204" pitchFamily="50" charset="-128"/>
                        </a:rPr>
                        <a:t>・単独整備： </a:t>
                      </a:r>
                      <a:r>
                        <a:rPr kumimoji="1" lang="en-US" altLang="ja-JP" sz="1300" dirty="0">
                          <a:latin typeface="MS UI Gothic" panose="020B0600070205080204" pitchFamily="50" charset="-128"/>
                          <a:ea typeface="MS UI Gothic" panose="020B0600070205080204" pitchFamily="50" charset="-128"/>
                        </a:rPr>
                        <a:t>210</a:t>
                      </a:r>
                      <a:r>
                        <a:rPr kumimoji="1" lang="ja-JP" altLang="en-US" sz="1300" dirty="0">
                          <a:latin typeface="MS UI Gothic" panose="020B0600070205080204" pitchFamily="50" charset="-128"/>
                          <a:ea typeface="MS UI Gothic" panose="020B0600070205080204" pitchFamily="50" charset="-128"/>
                        </a:rPr>
                        <a:t>億円</a:t>
                      </a:r>
                      <a:endParaRPr kumimoji="1" lang="en-US" altLang="ja-JP" sz="1300" dirty="0">
                        <a:latin typeface="MS UI Gothic" panose="020B0600070205080204" pitchFamily="50" charset="-128"/>
                        <a:ea typeface="MS UI Gothic" panose="020B0600070205080204" pitchFamily="50" charset="-128"/>
                      </a:endParaRPr>
                    </a:p>
                    <a:p>
                      <a:r>
                        <a:rPr kumimoji="1" lang="ja-JP" altLang="en-US" sz="1300" dirty="0">
                          <a:latin typeface="MS UI Gothic" panose="020B0600070205080204" pitchFamily="50" charset="-128"/>
                          <a:ea typeface="MS UI Gothic" panose="020B0600070205080204" pitchFamily="50" charset="-128"/>
                        </a:rPr>
                        <a:t>・共同整備：  </a:t>
                      </a:r>
                      <a:r>
                        <a:rPr kumimoji="1" lang="en-US" altLang="ja-JP" sz="1300" dirty="0">
                          <a:latin typeface="MS UI Gothic" panose="020B0600070205080204" pitchFamily="50" charset="-128"/>
                          <a:ea typeface="MS UI Gothic" panose="020B0600070205080204" pitchFamily="50" charset="-128"/>
                        </a:rPr>
                        <a:t>80</a:t>
                      </a:r>
                      <a:r>
                        <a:rPr kumimoji="1" lang="ja-JP" altLang="en-US" sz="1300" dirty="0">
                          <a:latin typeface="MS UI Gothic" panose="020B0600070205080204" pitchFamily="50" charset="-128"/>
                          <a:ea typeface="MS UI Gothic" panose="020B0600070205080204" pitchFamily="50" charset="-128"/>
                        </a:rPr>
                        <a:t>億円</a:t>
                      </a:r>
                      <a:endParaRPr kumimoji="1" lang="en-US" altLang="ja-JP" sz="1300" dirty="0">
                        <a:latin typeface="MS UI Gothic" panose="020B0600070205080204" pitchFamily="50" charset="-128"/>
                        <a:ea typeface="MS UI Gothic" panose="020B0600070205080204" pitchFamily="50" charset="-128"/>
                      </a:endParaRPr>
                    </a:p>
                    <a:p>
                      <a:r>
                        <a:rPr kumimoji="1" lang="ja-JP" altLang="en-US" sz="1300" dirty="0">
                          <a:latin typeface="MS UI Gothic" panose="020B0600070205080204" pitchFamily="50" charset="-128"/>
                          <a:ea typeface="MS UI Gothic" panose="020B0600070205080204" pitchFamily="50" charset="-128"/>
                        </a:rPr>
                        <a:t>⇒</a:t>
                      </a:r>
                      <a:r>
                        <a:rPr kumimoji="1" lang="ja-JP" altLang="en-US" sz="1300" u="sng" dirty="0">
                          <a:latin typeface="MS UI Gothic" panose="020B0600070205080204" pitchFamily="50" charset="-128"/>
                          <a:ea typeface="MS UI Gothic" panose="020B0600070205080204" pitchFamily="50" charset="-128"/>
                        </a:rPr>
                        <a:t>△</a:t>
                      </a:r>
                      <a:r>
                        <a:rPr kumimoji="1" lang="en-US" altLang="ja-JP" sz="1300" u="sng" dirty="0">
                          <a:latin typeface="MS UI Gothic" panose="020B0600070205080204" pitchFamily="50" charset="-128"/>
                          <a:ea typeface="MS UI Gothic" panose="020B0600070205080204" pitchFamily="50" charset="-128"/>
                        </a:rPr>
                        <a:t>130</a:t>
                      </a:r>
                      <a:r>
                        <a:rPr kumimoji="1" lang="ja-JP" altLang="en-US" sz="1300" u="sng" dirty="0">
                          <a:latin typeface="MS UI Gothic" panose="020B0600070205080204" pitchFamily="50" charset="-128"/>
                          <a:ea typeface="MS UI Gothic" panose="020B0600070205080204" pitchFamily="50" charset="-128"/>
                        </a:rPr>
                        <a:t>億円の削減</a:t>
                      </a:r>
                    </a:p>
                  </a:txBody>
                  <a:tcPr marL="118388" marR="118388" marT="59194" marB="59194" anchor="ctr">
                    <a:lnB w="9525" cap="flat" cmpd="sng" algn="ctr">
                      <a:solidFill>
                        <a:schemeClr val="bg2">
                          <a:lumMod val="50000"/>
                        </a:schemeClr>
                      </a:solidFill>
                      <a:prstDash val="solid"/>
                      <a:round/>
                      <a:headEnd type="none" w="med" len="med"/>
                      <a:tailEnd type="none" w="med" len="med"/>
                    </a:lnB>
                    <a:solidFill>
                      <a:schemeClr val="bg1">
                        <a:alpha val="50196"/>
                      </a:schemeClr>
                    </a:solidFill>
                  </a:tcPr>
                </a:tc>
                <a:tc>
                  <a:txBody>
                    <a:bodyPr/>
                    <a:lstStyle/>
                    <a:p>
                      <a:r>
                        <a:rPr kumimoji="1" lang="ja-JP" altLang="en-US" sz="1300" dirty="0">
                          <a:latin typeface="MS UI Gothic" panose="020B0600070205080204" pitchFamily="50" charset="-128"/>
                          <a:ea typeface="MS UI Gothic" panose="020B0600070205080204" pitchFamily="50" charset="-128"/>
                        </a:rPr>
                        <a:t>・単独運用： </a:t>
                      </a:r>
                      <a:r>
                        <a:rPr kumimoji="1" lang="en-US" altLang="ja-JP" sz="1300" dirty="0">
                          <a:latin typeface="MS UI Gothic" panose="020B0600070205080204" pitchFamily="50" charset="-128"/>
                          <a:ea typeface="MS UI Gothic" panose="020B0600070205080204" pitchFamily="50" charset="-128"/>
                        </a:rPr>
                        <a:t>12.6</a:t>
                      </a:r>
                      <a:r>
                        <a:rPr kumimoji="1" lang="ja-JP" altLang="en-US" sz="1300" dirty="0">
                          <a:latin typeface="MS UI Gothic" panose="020B0600070205080204" pitchFamily="50" charset="-128"/>
                          <a:ea typeface="MS UI Gothic" panose="020B0600070205080204" pitchFamily="50" charset="-128"/>
                        </a:rPr>
                        <a:t>億円</a:t>
                      </a:r>
                      <a:endParaRPr kumimoji="1" lang="en-US" altLang="ja-JP" sz="1300" dirty="0">
                        <a:latin typeface="MS UI Gothic" panose="020B0600070205080204" pitchFamily="50" charset="-128"/>
                        <a:ea typeface="MS UI Gothic" panose="020B0600070205080204" pitchFamily="50" charset="-128"/>
                      </a:endParaRPr>
                    </a:p>
                    <a:p>
                      <a:r>
                        <a:rPr kumimoji="1" lang="ja-JP" altLang="en-US" sz="1300" dirty="0">
                          <a:latin typeface="MS UI Gothic" panose="020B0600070205080204" pitchFamily="50" charset="-128"/>
                          <a:ea typeface="MS UI Gothic" panose="020B0600070205080204" pitchFamily="50" charset="-128"/>
                        </a:rPr>
                        <a:t>・共同運用：  </a:t>
                      </a:r>
                      <a:r>
                        <a:rPr kumimoji="1" lang="en-US" altLang="ja-JP" sz="1300" dirty="0">
                          <a:latin typeface="MS UI Gothic" panose="020B0600070205080204" pitchFamily="50" charset="-128"/>
                          <a:ea typeface="MS UI Gothic" panose="020B0600070205080204" pitchFamily="50" charset="-128"/>
                        </a:rPr>
                        <a:t>4.2</a:t>
                      </a:r>
                      <a:r>
                        <a:rPr kumimoji="1" lang="ja-JP" altLang="en-US" sz="1300" dirty="0">
                          <a:latin typeface="MS UI Gothic" panose="020B0600070205080204" pitchFamily="50" charset="-128"/>
                          <a:ea typeface="MS UI Gothic" panose="020B0600070205080204" pitchFamily="50" charset="-128"/>
                        </a:rPr>
                        <a:t>億円</a:t>
                      </a:r>
                      <a:endParaRPr kumimoji="1" lang="en-US" altLang="ja-JP" sz="1300" dirty="0">
                        <a:latin typeface="MS UI Gothic" panose="020B0600070205080204" pitchFamily="50" charset="-128"/>
                        <a:ea typeface="MS UI Gothic" panose="020B0600070205080204" pitchFamily="50" charset="-128"/>
                      </a:endParaRPr>
                    </a:p>
                    <a:p>
                      <a:r>
                        <a:rPr kumimoji="1" lang="ja-JP" altLang="en-US" sz="1300" dirty="0">
                          <a:latin typeface="MS UI Gothic" panose="020B0600070205080204" pitchFamily="50" charset="-128"/>
                          <a:ea typeface="MS UI Gothic" panose="020B0600070205080204" pitchFamily="50" charset="-128"/>
                        </a:rPr>
                        <a:t>⇒</a:t>
                      </a:r>
                      <a:r>
                        <a:rPr kumimoji="1" lang="ja-JP" altLang="en-US" sz="1300" u="sng" dirty="0">
                          <a:latin typeface="MS UI Gothic" panose="020B0600070205080204" pitchFamily="50" charset="-128"/>
                          <a:ea typeface="MS UI Gothic" panose="020B0600070205080204" pitchFamily="50" charset="-128"/>
                        </a:rPr>
                        <a:t>△</a:t>
                      </a:r>
                      <a:r>
                        <a:rPr kumimoji="1" lang="en-US" altLang="ja-JP" sz="1300" u="sng" dirty="0">
                          <a:latin typeface="MS UI Gothic" panose="020B0600070205080204" pitchFamily="50" charset="-128"/>
                          <a:ea typeface="MS UI Gothic" panose="020B0600070205080204" pitchFamily="50" charset="-128"/>
                        </a:rPr>
                        <a:t>8.4</a:t>
                      </a:r>
                      <a:r>
                        <a:rPr kumimoji="1" lang="ja-JP" altLang="en-US" sz="1300" u="sng" dirty="0">
                          <a:latin typeface="MS UI Gothic" panose="020B0600070205080204" pitchFamily="50" charset="-128"/>
                          <a:ea typeface="MS UI Gothic" panose="020B0600070205080204" pitchFamily="50" charset="-128"/>
                        </a:rPr>
                        <a:t>億円の削減</a:t>
                      </a:r>
                    </a:p>
                  </a:txBody>
                  <a:tcPr marL="118388" marR="118388" marT="59194" marB="59194" anchor="ctr">
                    <a:lnB w="9525" cap="flat" cmpd="sng" algn="ctr">
                      <a:solidFill>
                        <a:schemeClr val="bg2">
                          <a:lumMod val="50000"/>
                        </a:schemeClr>
                      </a:solidFill>
                      <a:prstDash val="solid"/>
                      <a:round/>
                      <a:headEnd type="none" w="med" len="med"/>
                      <a:tailEnd type="none" w="med" len="med"/>
                    </a:lnB>
                    <a:solidFill>
                      <a:schemeClr val="bg1">
                        <a:alpha val="50196"/>
                      </a:schemeClr>
                    </a:solidFill>
                  </a:tcPr>
                </a:tc>
                <a:extLst>
                  <a:ext uri="{0D108BD9-81ED-4DB2-BD59-A6C34878D82A}">
                    <a16:rowId xmlns:a16="http://schemas.microsoft.com/office/drawing/2014/main" val="4207707357"/>
                  </a:ext>
                </a:extLst>
              </a:tr>
              <a:tr h="709231">
                <a:tc>
                  <a:txBody>
                    <a:bodyPr/>
                    <a:lstStyle/>
                    <a:p>
                      <a:r>
                        <a:rPr kumimoji="1" lang="ja-JP" altLang="en-US" sz="1300" b="1" dirty="0">
                          <a:latin typeface="MS UI Gothic" panose="020B0600070205080204" pitchFamily="50" charset="-128"/>
                          <a:ea typeface="MS UI Gothic" panose="020B0600070205080204" pitchFamily="50" charset="-128"/>
                        </a:rPr>
                        <a:t>福岡県：福岡都市圏消防共同指令センター</a:t>
                      </a:r>
                      <a:endParaRPr kumimoji="1" lang="en-US" altLang="ja-JP" sz="1300" b="1" dirty="0">
                        <a:latin typeface="MS UI Gothic" panose="020B0600070205080204" pitchFamily="50" charset="-128"/>
                        <a:ea typeface="MS UI Gothic" panose="020B0600070205080204" pitchFamily="50" charset="-128"/>
                      </a:endParaRPr>
                    </a:p>
                    <a:p>
                      <a:r>
                        <a:rPr kumimoji="1" lang="ja-JP" altLang="en-US" sz="1300" dirty="0">
                          <a:latin typeface="MS UI Gothic" panose="020B0600070205080204" pitchFamily="50" charset="-128"/>
                          <a:ea typeface="MS UI Gothic" panose="020B0600070205080204" pitchFamily="50" charset="-128"/>
                        </a:rPr>
                        <a:t>（５消防本部でＨ</a:t>
                      </a:r>
                      <a:r>
                        <a:rPr kumimoji="1" lang="en-US" altLang="ja-JP" sz="1300" dirty="0">
                          <a:latin typeface="MS UI Gothic" panose="020B0600070205080204" pitchFamily="50" charset="-128"/>
                          <a:ea typeface="MS UI Gothic" panose="020B0600070205080204" pitchFamily="50" charset="-128"/>
                        </a:rPr>
                        <a:t>29.11.30</a:t>
                      </a:r>
                      <a:r>
                        <a:rPr kumimoji="1" lang="ja-JP" altLang="en-US" sz="1300" dirty="0">
                          <a:latin typeface="MS UI Gothic" panose="020B0600070205080204" pitchFamily="50" charset="-128"/>
                          <a:ea typeface="MS UI Gothic" panose="020B0600070205080204" pitchFamily="50" charset="-128"/>
                        </a:rPr>
                        <a:t>より共同運用）</a:t>
                      </a:r>
                      <a:endParaRPr kumimoji="1" lang="en-US" altLang="ja-JP" sz="1300" dirty="0">
                        <a:latin typeface="MS UI Gothic" panose="020B0600070205080204" pitchFamily="50" charset="-128"/>
                        <a:ea typeface="MS UI Gothic" panose="020B0600070205080204" pitchFamily="50" charset="-128"/>
                      </a:endParaRPr>
                    </a:p>
                  </a:txBody>
                  <a:tcPr marL="118388" marR="118388" marT="59194" marB="59194" anchor="ct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alpha val="50196"/>
                      </a:schemeClr>
                    </a:solidFill>
                  </a:tcPr>
                </a:tc>
                <a:tc>
                  <a:txBody>
                    <a:bodyPr/>
                    <a:lstStyle/>
                    <a:p>
                      <a:r>
                        <a:rPr kumimoji="1" lang="ja-JP" altLang="en-US" sz="1300" dirty="0">
                          <a:latin typeface="MS UI Gothic" panose="020B0600070205080204" pitchFamily="50" charset="-128"/>
                          <a:ea typeface="MS UI Gothic" panose="020B0600070205080204" pitchFamily="50" charset="-128"/>
                        </a:rPr>
                        <a:t>・単独整備：</a:t>
                      </a:r>
                      <a:r>
                        <a:rPr kumimoji="1" lang="en-US" altLang="ja-JP" sz="1300" dirty="0">
                          <a:latin typeface="MS UI Gothic" panose="020B0600070205080204" pitchFamily="50" charset="-128"/>
                          <a:ea typeface="MS UI Gothic" panose="020B0600070205080204" pitchFamily="50" charset="-128"/>
                        </a:rPr>
                        <a:t>54.6</a:t>
                      </a:r>
                      <a:r>
                        <a:rPr kumimoji="1" lang="ja-JP" altLang="en-US" sz="1300" dirty="0">
                          <a:latin typeface="MS UI Gothic" panose="020B0600070205080204" pitchFamily="50" charset="-128"/>
                          <a:ea typeface="MS UI Gothic" panose="020B0600070205080204" pitchFamily="50" charset="-128"/>
                        </a:rPr>
                        <a:t>億円</a:t>
                      </a:r>
                      <a:endParaRPr kumimoji="1" lang="en-US" altLang="ja-JP" sz="1300" dirty="0">
                        <a:latin typeface="MS UI Gothic" panose="020B0600070205080204" pitchFamily="50" charset="-128"/>
                        <a:ea typeface="MS UI Gothic" panose="020B0600070205080204" pitchFamily="50" charset="-128"/>
                      </a:endParaRPr>
                    </a:p>
                    <a:p>
                      <a:r>
                        <a:rPr kumimoji="1" lang="ja-JP" altLang="en-US" sz="1300" dirty="0">
                          <a:latin typeface="MS UI Gothic" panose="020B0600070205080204" pitchFamily="50" charset="-128"/>
                          <a:ea typeface="MS UI Gothic" panose="020B0600070205080204" pitchFamily="50" charset="-128"/>
                        </a:rPr>
                        <a:t>・共同整備：</a:t>
                      </a:r>
                      <a:r>
                        <a:rPr kumimoji="1" lang="en-US" altLang="ja-JP" sz="1300" dirty="0">
                          <a:latin typeface="MS UI Gothic" panose="020B0600070205080204" pitchFamily="50" charset="-128"/>
                          <a:ea typeface="MS UI Gothic" panose="020B0600070205080204" pitchFamily="50" charset="-128"/>
                        </a:rPr>
                        <a:t>45.9</a:t>
                      </a:r>
                      <a:r>
                        <a:rPr kumimoji="1" lang="ja-JP" altLang="en-US" sz="1300" dirty="0">
                          <a:latin typeface="MS UI Gothic" panose="020B0600070205080204" pitchFamily="50" charset="-128"/>
                          <a:ea typeface="MS UI Gothic" panose="020B0600070205080204" pitchFamily="50" charset="-128"/>
                        </a:rPr>
                        <a:t>億円</a:t>
                      </a:r>
                      <a:endParaRPr kumimoji="1" lang="en-US" altLang="ja-JP" sz="1300" dirty="0">
                        <a:latin typeface="MS UI Gothic" panose="020B0600070205080204" pitchFamily="50" charset="-128"/>
                        <a:ea typeface="MS UI Gothic" panose="020B0600070205080204" pitchFamily="50" charset="-128"/>
                      </a:endParaRPr>
                    </a:p>
                    <a:p>
                      <a:r>
                        <a:rPr kumimoji="1" lang="ja-JP" altLang="en-US" sz="1300" dirty="0">
                          <a:latin typeface="MS UI Gothic" panose="020B0600070205080204" pitchFamily="50" charset="-128"/>
                          <a:ea typeface="MS UI Gothic" panose="020B0600070205080204" pitchFamily="50" charset="-128"/>
                        </a:rPr>
                        <a:t>⇒</a:t>
                      </a:r>
                      <a:r>
                        <a:rPr kumimoji="1" lang="ja-JP" altLang="en-US" sz="1300" u="sng" dirty="0">
                          <a:latin typeface="MS UI Gothic" panose="020B0600070205080204" pitchFamily="50" charset="-128"/>
                          <a:ea typeface="MS UI Gothic" panose="020B0600070205080204" pitchFamily="50" charset="-128"/>
                        </a:rPr>
                        <a:t>△</a:t>
                      </a:r>
                      <a:r>
                        <a:rPr kumimoji="1" lang="en-US" altLang="ja-JP" sz="1300" u="sng" dirty="0">
                          <a:latin typeface="MS UI Gothic" panose="020B0600070205080204" pitchFamily="50" charset="-128"/>
                          <a:ea typeface="MS UI Gothic" panose="020B0600070205080204" pitchFamily="50" charset="-128"/>
                        </a:rPr>
                        <a:t>8.7</a:t>
                      </a:r>
                      <a:r>
                        <a:rPr kumimoji="1" lang="ja-JP" altLang="en-US" sz="1300" u="sng" dirty="0">
                          <a:latin typeface="MS UI Gothic" panose="020B0600070205080204" pitchFamily="50" charset="-128"/>
                          <a:ea typeface="MS UI Gothic" panose="020B0600070205080204" pitchFamily="50" charset="-128"/>
                        </a:rPr>
                        <a:t>億円の削減</a:t>
                      </a:r>
                    </a:p>
                  </a:txBody>
                  <a:tcPr marL="118388" marR="118388" marT="59194" marB="59194" anchor="ct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alpha val="50196"/>
                      </a:schemeClr>
                    </a:solidFill>
                  </a:tcPr>
                </a:tc>
                <a:tc>
                  <a:txBody>
                    <a:bodyPr/>
                    <a:lstStyle/>
                    <a:p>
                      <a:pPr algn="ctr"/>
                      <a:r>
                        <a:rPr kumimoji="1" lang="ja-JP" altLang="en-US" sz="1300" dirty="0">
                          <a:latin typeface="MS UI Gothic" panose="020B0600070205080204" pitchFamily="50" charset="-128"/>
                          <a:ea typeface="MS UI Gothic" panose="020B0600070205080204" pitchFamily="50" charset="-128"/>
                        </a:rPr>
                        <a:t>－</a:t>
                      </a:r>
                    </a:p>
                  </a:txBody>
                  <a:tcPr marL="118388" marR="118388" marT="59194" marB="59194" anchor="ct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solidFill>
                      <a:schemeClr val="bg1">
                        <a:alpha val="50196"/>
                      </a:schemeClr>
                    </a:solidFill>
                  </a:tcPr>
                </a:tc>
                <a:extLst>
                  <a:ext uri="{0D108BD9-81ED-4DB2-BD59-A6C34878D82A}">
                    <a16:rowId xmlns:a16="http://schemas.microsoft.com/office/drawing/2014/main" val="3479111546"/>
                  </a:ext>
                </a:extLst>
              </a:tr>
              <a:tr h="949332">
                <a:tc>
                  <a:txBody>
                    <a:bodyPr/>
                    <a:lstStyle/>
                    <a:p>
                      <a:r>
                        <a:rPr kumimoji="1" lang="ja-JP" altLang="en-US" sz="1300" b="1" dirty="0">
                          <a:latin typeface="MS UI Gothic" panose="020B0600070205080204" pitchFamily="50" charset="-128"/>
                          <a:ea typeface="MS UI Gothic" panose="020B0600070205080204" pitchFamily="50" charset="-128"/>
                        </a:rPr>
                        <a:t>神奈川県：横須賀・三浦市消防指令センター</a:t>
                      </a:r>
                      <a:endParaRPr kumimoji="1" lang="en-US" altLang="ja-JP" sz="1300" b="1" dirty="0">
                        <a:latin typeface="MS UI Gothic" panose="020B0600070205080204" pitchFamily="50" charset="-128"/>
                        <a:ea typeface="MS UI Gothic" panose="020B0600070205080204" pitchFamily="50" charset="-128"/>
                      </a:endParaRPr>
                    </a:p>
                    <a:p>
                      <a:r>
                        <a:rPr kumimoji="1" lang="ja-JP" altLang="en-US" sz="1300" dirty="0">
                          <a:latin typeface="MS UI Gothic" panose="020B0600070205080204" pitchFamily="50" charset="-128"/>
                          <a:ea typeface="MS UI Gothic" panose="020B0600070205080204" pitchFamily="50" charset="-128"/>
                        </a:rPr>
                        <a:t>（２消防本部で</a:t>
                      </a:r>
                      <a:r>
                        <a:rPr kumimoji="1" lang="en-US" altLang="ja-JP" sz="1300" dirty="0">
                          <a:latin typeface="MS UI Gothic" panose="020B0600070205080204" pitchFamily="50" charset="-128"/>
                          <a:ea typeface="MS UI Gothic" panose="020B0600070205080204" pitchFamily="50" charset="-128"/>
                        </a:rPr>
                        <a:t>H25.4.1</a:t>
                      </a:r>
                      <a:r>
                        <a:rPr kumimoji="1" lang="ja-JP" altLang="en-US" sz="1300" dirty="0">
                          <a:latin typeface="MS UI Gothic" panose="020B0600070205080204" pitchFamily="50" charset="-128"/>
                          <a:ea typeface="MS UI Gothic" panose="020B0600070205080204" pitchFamily="50" charset="-128"/>
                        </a:rPr>
                        <a:t>より共同運用）</a:t>
                      </a:r>
                      <a:endParaRPr kumimoji="1" lang="en-US" altLang="ja-JP" sz="1300" dirty="0">
                        <a:latin typeface="MS UI Gothic" panose="020B0600070205080204" pitchFamily="50" charset="-128"/>
                        <a:ea typeface="MS UI Gothic" panose="020B0600070205080204" pitchFamily="50" charset="-128"/>
                      </a:endParaRPr>
                    </a:p>
                    <a:p>
                      <a:pPr marL="176213" indent="-176213"/>
                      <a:r>
                        <a:rPr kumimoji="1" lang="en-US" altLang="ja-JP" sz="1100" dirty="0">
                          <a:latin typeface="ＭＳ 明朝" panose="02020609040205080304" pitchFamily="17" charset="-128"/>
                          <a:ea typeface="ＭＳ 明朝" panose="02020609040205080304" pitchFamily="17" charset="-128"/>
                        </a:rPr>
                        <a:t>※H27</a:t>
                      </a:r>
                      <a:r>
                        <a:rPr kumimoji="1" lang="ja-JP" altLang="en-US" sz="1100" dirty="0">
                          <a:latin typeface="ＭＳ 明朝" panose="02020609040205080304" pitchFamily="17" charset="-128"/>
                          <a:ea typeface="ＭＳ 明朝" panose="02020609040205080304" pitchFamily="17" charset="-128"/>
                        </a:rPr>
                        <a:t>から葉山町消防本部が参画、</a:t>
                      </a:r>
                      <a:r>
                        <a:rPr kumimoji="1" lang="en-US" altLang="ja-JP" sz="1100" dirty="0">
                          <a:latin typeface="ＭＳ 明朝" panose="02020609040205080304" pitchFamily="17" charset="-128"/>
                          <a:ea typeface="ＭＳ 明朝" panose="02020609040205080304" pitchFamily="17" charset="-128"/>
                        </a:rPr>
                        <a:t>H29</a:t>
                      </a:r>
                      <a:r>
                        <a:rPr kumimoji="1" lang="ja-JP" altLang="en-US" sz="1100" dirty="0">
                          <a:latin typeface="ＭＳ 明朝" panose="02020609040205080304" pitchFamily="17" charset="-128"/>
                          <a:ea typeface="ＭＳ 明朝" panose="02020609040205080304" pitchFamily="17" charset="-128"/>
                        </a:rPr>
                        <a:t>に横須賀と三浦市が広域化し、現在は２本部で共同運用</a:t>
                      </a:r>
                      <a:endParaRPr kumimoji="1" lang="en-US" altLang="ja-JP" sz="1100" dirty="0">
                        <a:latin typeface="ＭＳ 明朝" panose="02020609040205080304" pitchFamily="17" charset="-128"/>
                        <a:ea typeface="ＭＳ 明朝" panose="02020609040205080304" pitchFamily="17" charset="-128"/>
                      </a:endParaRPr>
                    </a:p>
                  </a:txBody>
                  <a:tcPr marL="118388" marR="118388" marT="59194" marB="59194" anchor="ctr">
                    <a:lnT w="9525" cap="flat" cmpd="sng" algn="ctr">
                      <a:solidFill>
                        <a:schemeClr val="bg2">
                          <a:lumMod val="50000"/>
                        </a:schemeClr>
                      </a:solidFill>
                      <a:prstDash val="solid"/>
                      <a:round/>
                      <a:headEnd type="none" w="med" len="med"/>
                      <a:tailEnd type="none" w="med" len="med"/>
                    </a:lnT>
                    <a:solidFill>
                      <a:schemeClr val="bg1">
                        <a:alpha val="50196"/>
                      </a:schemeClr>
                    </a:solidFill>
                  </a:tcPr>
                </a:tc>
                <a:tc>
                  <a:txBody>
                    <a:bodyPr/>
                    <a:lstStyle/>
                    <a:p>
                      <a:r>
                        <a:rPr kumimoji="1" lang="ja-JP" altLang="en-US" sz="1300" dirty="0">
                          <a:latin typeface="MS UI Gothic" panose="020B0600070205080204" pitchFamily="50" charset="-128"/>
                          <a:ea typeface="MS UI Gothic" panose="020B0600070205080204" pitchFamily="50" charset="-128"/>
                        </a:rPr>
                        <a:t>・単独整備：</a:t>
                      </a:r>
                      <a:r>
                        <a:rPr kumimoji="1" lang="en-US" altLang="ja-JP" sz="1300" dirty="0">
                          <a:latin typeface="MS UI Gothic" panose="020B0600070205080204" pitchFamily="50" charset="-128"/>
                          <a:ea typeface="MS UI Gothic" panose="020B0600070205080204" pitchFamily="50" charset="-128"/>
                        </a:rPr>
                        <a:t>9.8</a:t>
                      </a:r>
                      <a:r>
                        <a:rPr kumimoji="1" lang="ja-JP" altLang="en-US" sz="1300" dirty="0">
                          <a:latin typeface="MS UI Gothic" panose="020B0600070205080204" pitchFamily="50" charset="-128"/>
                          <a:ea typeface="MS UI Gothic" panose="020B0600070205080204" pitchFamily="50" charset="-128"/>
                        </a:rPr>
                        <a:t>億円</a:t>
                      </a:r>
                      <a:endParaRPr kumimoji="1" lang="en-US" altLang="ja-JP" sz="1300" dirty="0">
                        <a:latin typeface="MS UI Gothic" panose="020B0600070205080204" pitchFamily="50" charset="-128"/>
                        <a:ea typeface="MS UI Gothic" panose="020B0600070205080204" pitchFamily="50" charset="-128"/>
                      </a:endParaRPr>
                    </a:p>
                    <a:p>
                      <a:r>
                        <a:rPr kumimoji="1" lang="ja-JP" altLang="en-US" sz="1300" dirty="0">
                          <a:latin typeface="MS UI Gothic" panose="020B0600070205080204" pitchFamily="50" charset="-128"/>
                          <a:ea typeface="MS UI Gothic" panose="020B0600070205080204" pitchFamily="50" charset="-128"/>
                        </a:rPr>
                        <a:t>・共同整備：</a:t>
                      </a:r>
                      <a:r>
                        <a:rPr kumimoji="1" lang="en-US" altLang="ja-JP" sz="1300" dirty="0">
                          <a:latin typeface="MS UI Gothic" panose="020B0600070205080204" pitchFamily="50" charset="-128"/>
                          <a:ea typeface="MS UI Gothic" panose="020B0600070205080204" pitchFamily="50" charset="-128"/>
                        </a:rPr>
                        <a:t>7.2</a:t>
                      </a:r>
                      <a:r>
                        <a:rPr kumimoji="1" lang="ja-JP" altLang="en-US" sz="1300" dirty="0">
                          <a:latin typeface="MS UI Gothic" panose="020B0600070205080204" pitchFamily="50" charset="-128"/>
                          <a:ea typeface="MS UI Gothic" panose="020B0600070205080204" pitchFamily="50" charset="-128"/>
                        </a:rPr>
                        <a:t>億円</a:t>
                      </a:r>
                      <a:endParaRPr kumimoji="1" lang="en-US" altLang="ja-JP" sz="1300" dirty="0">
                        <a:latin typeface="MS UI Gothic" panose="020B0600070205080204" pitchFamily="50" charset="-128"/>
                        <a:ea typeface="MS UI Gothic" panose="020B0600070205080204" pitchFamily="50" charset="-128"/>
                      </a:endParaRPr>
                    </a:p>
                    <a:p>
                      <a:r>
                        <a:rPr kumimoji="1" lang="ja-JP" altLang="en-US" sz="1300" dirty="0">
                          <a:latin typeface="MS UI Gothic" panose="020B0600070205080204" pitchFamily="50" charset="-128"/>
                          <a:ea typeface="MS UI Gothic" panose="020B0600070205080204" pitchFamily="50" charset="-128"/>
                        </a:rPr>
                        <a:t>⇒</a:t>
                      </a:r>
                      <a:r>
                        <a:rPr kumimoji="1" lang="ja-JP" altLang="en-US" sz="1300" u="sng" dirty="0">
                          <a:latin typeface="MS UI Gothic" panose="020B0600070205080204" pitchFamily="50" charset="-128"/>
                          <a:ea typeface="MS UI Gothic" panose="020B0600070205080204" pitchFamily="50" charset="-128"/>
                        </a:rPr>
                        <a:t>△</a:t>
                      </a:r>
                      <a:r>
                        <a:rPr kumimoji="1" lang="en-US" altLang="ja-JP" sz="1300" u="sng" dirty="0">
                          <a:latin typeface="MS UI Gothic" panose="020B0600070205080204" pitchFamily="50" charset="-128"/>
                          <a:ea typeface="MS UI Gothic" panose="020B0600070205080204" pitchFamily="50" charset="-128"/>
                        </a:rPr>
                        <a:t>2.6</a:t>
                      </a:r>
                      <a:r>
                        <a:rPr kumimoji="1" lang="ja-JP" altLang="en-US" sz="1300" u="sng" dirty="0">
                          <a:latin typeface="MS UI Gothic" panose="020B0600070205080204" pitchFamily="50" charset="-128"/>
                          <a:ea typeface="MS UI Gothic" panose="020B0600070205080204" pitchFamily="50" charset="-128"/>
                        </a:rPr>
                        <a:t>億円の削減</a:t>
                      </a:r>
                    </a:p>
                  </a:txBody>
                  <a:tcPr marL="118388" marR="118388" marT="59194" marB="59194" anchor="ctr">
                    <a:lnT w="9525" cap="flat" cmpd="sng" algn="ctr">
                      <a:solidFill>
                        <a:schemeClr val="bg2">
                          <a:lumMod val="50000"/>
                        </a:schemeClr>
                      </a:solidFill>
                      <a:prstDash val="solid"/>
                      <a:round/>
                      <a:headEnd type="none" w="med" len="med"/>
                      <a:tailEnd type="none" w="med" len="med"/>
                    </a:lnT>
                    <a:solidFill>
                      <a:schemeClr val="bg1">
                        <a:alpha val="50196"/>
                      </a:schemeClr>
                    </a:solidFill>
                  </a:tcPr>
                </a:tc>
                <a:tc>
                  <a:txBody>
                    <a:bodyPr/>
                    <a:lstStyle/>
                    <a:p>
                      <a:r>
                        <a:rPr kumimoji="1" lang="ja-JP" altLang="en-US" sz="1300" dirty="0">
                          <a:latin typeface="MS UI Gothic" panose="020B0600070205080204" pitchFamily="50" charset="-128"/>
                          <a:ea typeface="MS UI Gothic" panose="020B0600070205080204" pitchFamily="50" charset="-128"/>
                        </a:rPr>
                        <a:t>・単独運用：</a:t>
                      </a:r>
                      <a:r>
                        <a:rPr kumimoji="1" lang="en-US" altLang="ja-JP" sz="1300" dirty="0">
                          <a:latin typeface="MS UI Gothic" panose="020B0600070205080204" pitchFamily="50" charset="-128"/>
                          <a:ea typeface="MS UI Gothic" panose="020B0600070205080204" pitchFamily="50" charset="-128"/>
                        </a:rPr>
                        <a:t>5.73</a:t>
                      </a:r>
                      <a:r>
                        <a:rPr kumimoji="1" lang="ja-JP" altLang="en-US" sz="1300" dirty="0">
                          <a:latin typeface="MS UI Gothic" panose="020B0600070205080204" pitchFamily="50" charset="-128"/>
                          <a:ea typeface="MS UI Gothic" panose="020B0600070205080204" pitchFamily="50" charset="-128"/>
                        </a:rPr>
                        <a:t>億円</a:t>
                      </a:r>
                      <a:endParaRPr kumimoji="1" lang="en-US" altLang="ja-JP" sz="1300" dirty="0">
                        <a:latin typeface="MS UI Gothic" panose="020B0600070205080204" pitchFamily="50" charset="-128"/>
                        <a:ea typeface="MS UI Gothic" panose="020B0600070205080204" pitchFamily="50" charset="-128"/>
                      </a:endParaRPr>
                    </a:p>
                    <a:p>
                      <a:r>
                        <a:rPr kumimoji="1" lang="ja-JP" altLang="en-US" sz="1300" dirty="0">
                          <a:latin typeface="MS UI Gothic" panose="020B0600070205080204" pitchFamily="50" charset="-128"/>
                          <a:ea typeface="MS UI Gothic" panose="020B0600070205080204" pitchFamily="50" charset="-128"/>
                        </a:rPr>
                        <a:t>・共同運用：</a:t>
                      </a:r>
                      <a:r>
                        <a:rPr kumimoji="1" lang="en-US" altLang="ja-JP" sz="1300" dirty="0">
                          <a:latin typeface="MS UI Gothic" panose="020B0600070205080204" pitchFamily="50" charset="-128"/>
                          <a:ea typeface="MS UI Gothic" panose="020B0600070205080204" pitchFamily="50" charset="-128"/>
                        </a:rPr>
                        <a:t>5.58</a:t>
                      </a:r>
                      <a:r>
                        <a:rPr kumimoji="1" lang="ja-JP" altLang="en-US" sz="1300" dirty="0">
                          <a:latin typeface="MS UI Gothic" panose="020B0600070205080204" pitchFamily="50" charset="-128"/>
                          <a:ea typeface="MS UI Gothic" panose="020B0600070205080204" pitchFamily="50" charset="-128"/>
                        </a:rPr>
                        <a:t>億円</a:t>
                      </a:r>
                      <a:endParaRPr kumimoji="1" lang="en-US" altLang="ja-JP" sz="1300" dirty="0">
                        <a:latin typeface="MS UI Gothic" panose="020B0600070205080204" pitchFamily="50" charset="-128"/>
                        <a:ea typeface="MS UI Gothic" panose="020B0600070205080204" pitchFamily="50" charset="-128"/>
                      </a:endParaRPr>
                    </a:p>
                    <a:p>
                      <a:r>
                        <a:rPr kumimoji="1" lang="ja-JP" altLang="en-US" sz="1300" u="none" dirty="0">
                          <a:latin typeface="MS UI Gothic" panose="020B0600070205080204" pitchFamily="50" charset="-128"/>
                          <a:ea typeface="MS UI Gothic" panose="020B0600070205080204" pitchFamily="50" charset="-128"/>
                        </a:rPr>
                        <a:t>⇒</a:t>
                      </a:r>
                      <a:r>
                        <a:rPr kumimoji="1" lang="ja-JP" altLang="en-US" sz="1300" u="sng" dirty="0">
                          <a:latin typeface="MS UI Gothic" panose="020B0600070205080204" pitchFamily="50" charset="-128"/>
                          <a:ea typeface="MS UI Gothic" panose="020B0600070205080204" pitchFamily="50" charset="-128"/>
                        </a:rPr>
                        <a:t>△</a:t>
                      </a:r>
                      <a:r>
                        <a:rPr kumimoji="1" lang="en-US" altLang="ja-JP" sz="1300" u="sng" dirty="0">
                          <a:latin typeface="MS UI Gothic" panose="020B0600070205080204" pitchFamily="50" charset="-128"/>
                          <a:ea typeface="MS UI Gothic" panose="020B0600070205080204" pitchFamily="50" charset="-128"/>
                        </a:rPr>
                        <a:t>0.15</a:t>
                      </a:r>
                      <a:r>
                        <a:rPr kumimoji="1" lang="ja-JP" altLang="en-US" sz="1300" u="sng" dirty="0">
                          <a:latin typeface="MS UI Gothic" panose="020B0600070205080204" pitchFamily="50" charset="-128"/>
                          <a:ea typeface="MS UI Gothic" panose="020B0600070205080204" pitchFamily="50" charset="-128"/>
                        </a:rPr>
                        <a:t>億円の削減</a:t>
                      </a:r>
                    </a:p>
                  </a:txBody>
                  <a:tcPr marL="118388" marR="118388" marT="59194" marB="59194" anchor="ctr">
                    <a:lnT w="9525" cap="flat" cmpd="sng" algn="ctr">
                      <a:solidFill>
                        <a:schemeClr val="bg2">
                          <a:lumMod val="50000"/>
                        </a:schemeClr>
                      </a:solidFill>
                      <a:prstDash val="solid"/>
                      <a:round/>
                      <a:headEnd type="none" w="med" len="med"/>
                      <a:tailEnd type="none" w="med" len="med"/>
                    </a:lnT>
                    <a:solidFill>
                      <a:schemeClr val="bg1">
                        <a:alpha val="50196"/>
                      </a:schemeClr>
                    </a:solidFill>
                  </a:tcPr>
                </a:tc>
                <a:extLst>
                  <a:ext uri="{0D108BD9-81ED-4DB2-BD59-A6C34878D82A}">
                    <a16:rowId xmlns:a16="http://schemas.microsoft.com/office/drawing/2014/main" val="49322934"/>
                  </a:ext>
                </a:extLst>
              </a:tr>
            </a:tbl>
          </a:graphicData>
        </a:graphic>
      </p:graphicFrame>
      <p:sp>
        <p:nvSpPr>
          <p:cNvPr id="7" name="正方形/長方形 6">
            <a:extLst>
              <a:ext uri="{FF2B5EF4-FFF2-40B4-BE49-F238E27FC236}">
                <a16:creationId xmlns:a16="http://schemas.microsoft.com/office/drawing/2014/main" id="{7DAFB6B2-4162-4B4F-9872-F35B89F31F39}"/>
              </a:ext>
            </a:extLst>
          </p:cNvPr>
          <p:cNvSpPr/>
          <p:nvPr/>
        </p:nvSpPr>
        <p:spPr>
          <a:xfrm>
            <a:off x="6151596" y="6363436"/>
            <a:ext cx="3089682" cy="267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t"/>
          <a:lstStyle/>
          <a:p>
            <a:pPr algn="just" defTabSz="422041">
              <a:spcAft>
                <a:spcPts val="277"/>
              </a:spcAft>
            </a:pPr>
            <a:r>
              <a:rPr kumimoji="0" lang="en-US" altLang="ja-JP" sz="969"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a:t>
            </a:r>
            <a:r>
              <a:rPr kumimoji="0" lang="ja-JP" altLang="en-US" sz="969"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rPr>
              <a:t>「－」は削減額の計算がされていないセンター</a:t>
            </a:r>
            <a:endParaRPr kumimoji="0" lang="en-US" altLang="ja-JP" sz="969" dirty="0">
              <a:solidFill>
                <a:prstClr val="black"/>
              </a:solidFill>
              <a:latin typeface="ＭＳ 明朝" panose="02020609040205080304" pitchFamily="17" charset="-128"/>
              <a:ea typeface="ＭＳ 明朝" panose="02020609040205080304" pitchFamily="17"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id="{B43AA3DE-9ED2-4F1B-AD9B-268A301B44DB}"/>
              </a:ext>
            </a:extLst>
          </p:cNvPr>
          <p:cNvSpPr/>
          <p:nvPr/>
        </p:nvSpPr>
        <p:spPr>
          <a:xfrm>
            <a:off x="365371" y="1661762"/>
            <a:ext cx="6934858" cy="267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t"/>
          <a:lstStyle/>
          <a:p>
            <a:pPr algn="just" defTabSz="422041">
              <a:spcAft>
                <a:spcPts val="277"/>
              </a:spcAft>
            </a:pPr>
            <a:r>
              <a:rPr kumimoji="0" lang="ja-JP" altLang="en-US" sz="1477" b="1" dirty="0">
                <a:solidFill>
                  <a:srgbClr val="2F3B5B"/>
                </a:solidFill>
                <a:latin typeface="MS UI Gothic" panose="020B0600070205080204" pitchFamily="50" charset="-128"/>
                <a:ea typeface="MS UI Gothic" panose="020B0600070205080204" pitchFamily="50" charset="-128"/>
                <a:cs typeface="メイリオ" panose="020B0604030504040204" pitchFamily="50" charset="-128"/>
              </a:rPr>
              <a:t>＜広域化により消防車両や消防救急デジタル無線整備費等の縮減効果の事例＞</a:t>
            </a:r>
            <a:endParaRPr kumimoji="0" lang="en-US" altLang="ja-JP" sz="1477" b="1" dirty="0">
              <a:solidFill>
                <a:srgbClr val="2F3B5B"/>
              </a:solidFill>
              <a:latin typeface="MS UI Gothic" panose="020B0600070205080204" pitchFamily="50" charset="-128"/>
              <a:ea typeface="MS UI Gothic" panose="020B0600070205080204" pitchFamily="50" charset="-128"/>
              <a:cs typeface="メイリオ" panose="020B0604030504040204" pitchFamily="50" charset="-128"/>
            </a:endParaRPr>
          </a:p>
        </p:txBody>
      </p:sp>
      <p:graphicFrame>
        <p:nvGraphicFramePr>
          <p:cNvPr id="11" name="表 10">
            <a:extLst>
              <a:ext uri="{FF2B5EF4-FFF2-40B4-BE49-F238E27FC236}">
                <a16:creationId xmlns:a16="http://schemas.microsoft.com/office/drawing/2014/main" id="{A445DA82-A42E-4B96-8DC2-A0D5A5DF891F}"/>
              </a:ext>
            </a:extLst>
          </p:cNvPr>
          <p:cNvGraphicFramePr>
            <a:graphicFrameLocks noGrp="1"/>
          </p:cNvGraphicFramePr>
          <p:nvPr>
            <p:extLst/>
          </p:nvPr>
        </p:nvGraphicFramePr>
        <p:xfrm>
          <a:off x="516636" y="1952261"/>
          <a:ext cx="8860957" cy="1227376"/>
        </p:xfrm>
        <a:graphic>
          <a:graphicData uri="http://schemas.openxmlformats.org/drawingml/2006/table">
            <a:tbl>
              <a:tblPr firstRow="1" bandRow="1">
                <a:tableStyleId>{21E4AEA4-8DFA-4A89-87EB-49C32662AFE0}</a:tableStyleId>
              </a:tblPr>
              <a:tblGrid>
                <a:gridCol w="3942475">
                  <a:extLst>
                    <a:ext uri="{9D8B030D-6E8A-4147-A177-3AD203B41FA5}">
                      <a16:colId xmlns:a16="http://schemas.microsoft.com/office/drawing/2014/main" val="2236407784"/>
                    </a:ext>
                  </a:extLst>
                </a:gridCol>
                <a:gridCol w="2372182">
                  <a:extLst>
                    <a:ext uri="{9D8B030D-6E8A-4147-A177-3AD203B41FA5}">
                      <a16:colId xmlns:a16="http://schemas.microsoft.com/office/drawing/2014/main" val="3590596167"/>
                    </a:ext>
                  </a:extLst>
                </a:gridCol>
                <a:gridCol w="2546300">
                  <a:extLst>
                    <a:ext uri="{9D8B030D-6E8A-4147-A177-3AD203B41FA5}">
                      <a16:colId xmlns:a16="http://schemas.microsoft.com/office/drawing/2014/main" val="3453424300"/>
                    </a:ext>
                  </a:extLst>
                </a:gridCol>
              </a:tblGrid>
              <a:tr h="512284">
                <a:tc>
                  <a:txBody>
                    <a:bodyPr/>
                    <a:lstStyle/>
                    <a:p>
                      <a:r>
                        <a:rPr kumimoji="1" lang="ja-JP" altLang="en-US" sz="1300" b="1" dirty="0">
                          <a:latin typeface="MS UI Gothic" panose="020B0600070205080204" pitchFamily="50" charset="-128"/>
                          <a:ea typeface="MS UI Gothic" panose="020B0600070205080204" pitchFamily="50" charset="-128"/>
                        </a:rPr>
                        <a:t>消防本部</a:t>
                      </a:r>
                    </a:p>
                  </a:txBody>
                  <a:tcPr marL="118388" marR="118388" marT="59194" marB="59194" anchor="ctr" anchorCtr="1">
                    <a:lnB w="38100" cmpd="sng">
                      <a:noFill/>
                    </a:lnB>
                  </a:tcPr>
                </a:tc>
                <a:tc>
                  <a:txBody>
                    <a:bodyPr/>
                    <a:lstStyle/>
                    <a:p>
                      <a:pPr algn="ctr"/>
                      <a:r>
                        <a:rPr kumimoji="1" lang="ja-JP" altLang="en-US" sz="1300" dirty="0">
                          <a:latin typeface="MS UI Gothic" panose="020B0600070205080204" pitchFamily="50" charset="-128"/>
                          <a:ea typeface="MS UI Gothic" panose="020B0600070205080204" pitchFamily="50" charset="-128"/>
                        </a:rPr>
                        <a:t>消防車両整備費の</a:t>
                      </a:r>
                      <a:endParaRPr kumimoji="1" lang="en-US" altLang="ja-JP" sz="1300" dirty="0">
                        <a:latin typeface="MS UI Gothic" panose="020B0600070205080204" pitchFamily="50" charset="-128"/>
                        <a:ea typeface="MS UI Gothic" panose="020B0600070205080204" pitchFamily="50" charset="-128"/>
                      </a:endParaRPr>
                    </a:p>
                    <a:p>
                      <a:pPr algn="ctr"/>
                      <a:r>
                        <a:rPr kumimoji="1" lang="ja-JP" altLang="en-US" sz="1300" dirty="0">
                          <a:latin typeface="MS UI Gothic" panose="020B0600070205080204" pitchFamily="50" charset="-128"/>
                          <a:ea typeface="MS UI Gothic" panose="020B0600070205080204" pitchFamily="50" charset="-128"/>
                        </a:rPr>
                        <a:t>削減効果</a:t>
                      </a:r>
                    </a:p>
                  </a:txBody>
                  <a:tcPr marL="118388" marR="118388" marT="59194" marB="59194" anchor="ctr">
                    <a:lnB w="38100" cmpd="sng">
                      <a:noFill/>
                    </a:lnB>
                  </a:tcPr>
                </a:tc>
                <a:tc>
                  <a:txBody>
                    <a:bodyPr/>
                    <a:lstStyle/>
                    <a:p>
                      <a:pPr algn="ctr"/>
                      <a:r>
                        <a:rPr kumimoji="1" lang="ja-JP" altLang="en-US" sz="1300" dirty="0">
                          <a:latin typeface="MS UI Gothic" panose="020B0600070205080204" pitchFamily="50" charset="-128"/>
                          <a:ea typeface="MS UI Gothic" panose="020B0600070205080204" pitchFamily="50" charset="-128"/>
                        </a:rPr>
                        <a:t>消防救急デジタル無線整備費の</a:t>
                      </a:r>
                      <a:endParaRPr kumimoji="1" lang="en-US" altLang="ja-JP" sz="1300" dirty="0">
                        <a:latin typeface="MS UI Gothic" panose="020B0600070205080204" pitchFamily="50" charset="-128"/>
                        <a:ea typeface="MS UI Gothic" panose="020B0600070205080204" pitchFamily="50" charset="-128"/>
                      </a:endParaRPr>
                    </a:p>
                    <a:p>
                      <a:pPr algn="ctr"/>
                      <a:r>
                        <a:rPr kumimoji="1" lang="ja-JP" altLang="en-US" sz="1300" dirty="0">
                          <a:latin typeface="MS UI Gothic" panose="020B0600070205080204" pitchFamily="50" charset="-128"/>
                          <a:ea typeface="MS UI Gothic" panose="020B0600070205080204" pitchFamily="50" charset="-128"/>
                        </a:rPr>
                        <a:t>削減効果</a:t>
                      </a:r>
                    </a:p>
                  </a:txBody>
                  <a:tcPr marL="118388" marR="118388" marT="59194" marB="59194" anchor="ctr">
                    <a:lnB w="38100" cmpd="sng">
                      <a:noFill/>
                    </a:lnB>
                  </a:tcPr>
                </a:tc>
                <a:extLst>
                  <a:ext uri="{0D108BD9-81ED-4DB2-BD59-A6C34878D82A}">
                    <a16:rowId xmlns:a16="http://schemas.microsoft.com/office/drawing/2014/main" val="182306306"/>
                  </a:ext>
                </a:extLst>
              </a:tr>
              <a:tr h="709231">
                <a:tc>
                  <a:txBody>
                    <a:bodyPr/>
                    <a:lstStyle/>
                    <a:p>
                      <a:r>
                        <a:rPr kumimoji="1" lang="ja-JP" altLang="en-US" sz="1300" b="1" dirty="0">
                          <a:latin typeface="MS UI Gothic" panose="020B0600070205080204" pitchFamily="50" charset="-128"/>
                          <a:ea typeface="MS UI Gothic" panose="020B0600070205080204" pitchFamily="50" charset="-128"/>
                        </a:rPr>
                        <a:t>埼玉県：埼玉西部消防局</a:t>
                      </a:r>
                      <a:endParaRPr kumimoji="1" lang="en-US" altLang="ja-JP" sz="1300" b="1" dirty="0">
                        <a:latin typeface="MS UI Gothic" panose="020B0600070205080204" pitchFamily="50" charset="-128"/>
                        <a:ea typeface="MS UI Gothic" panose="020B0600070205080204" pitchFamily="50" charset="-128"/>
                      </a:endParaRPr>
                    </a:p>
                    <a:p>
                      <a:r>
                        <a:rPr kumimoji="1" lang="ja-JP" altLang="en-US" sz="1300" dirty="0">
                          <a:latin typeface="MS UI Gothic" panose="020B0600070205080204" pitchFamily="50" charset="-128"/>
                          <a:ea typeface="MS UI Gothic" panose="020B0600070205080204" pitchFamily="50" charset="-128"/>
                        </a:rPr>
                        <a:t>（４消防本部でＨ</a:t>
                      </a:r>
                      <a:r>
                        <a:rPr kumimoji="1" lang="en-US" altLang="ja-JP" sz="1300" dirty="0">
                          <a:latin typeface="MS UI Gothic" panose="020B0600070205080204" pitchFamily="50" charset="-128"/>
                          <a:ea typeface="MS UI Gothic" panose="020B0600070205080204" pitchFamily="50" charset="-128"/>
                        </a:rPr>
                        <a:t>25.4.1</a:t>
                      </a:r>
                      <a:r>
                        <a:rPr kumimoji="1" lang="ja-JP" altLang="en-US" sz="1300" dirty="0">
                          <a:latin typeface="MS UI Gothic" panose="020B0600070205080204" pitchFamily="50" charset="-128"/>
                          <a:ea typeface="MS UI Gothic" panose="020B0600070205080204" pitchFamily="50" charset="-128"/>
                        </a:rPr>
                        <a:t>より広域化）</a:t>
                      </a:r>
                    </a:p>
                  </a:txBody>
                  <a:tcPr marL="118388" marR="118388" marT="59194" marB="59194" anchor="ctr">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a:txBody>
                    <a:bodyPr/>
                    <a:lstStyle/>
                    <a:p>
                      <a:pPr marL="90488" indent="-90488"/>
                      <a:r>
                        <a:rPr kumimoji="1" lang="ja-JP" altLang="en-US" sz="1300" dirty="0">
                          <a:latin typeface="MS UI Gothic" panose="020B0600070205080204" pitchFamily="50" charset="-128"/>
                          <a:ea typeface="MS UI Gothic" panose="020B0600070205080204" pitchFamily="50" charset="-128"/>
                        </a:rPr>
                        <a:t>・仕様の統一及び同一車種の</a:t>
                      </a:r>
                      <a:endParaRPr kumimoji="1" lang="en-US" altLang="ja-JP" sz="1300" dirty="0">
                        <a:latin typeface="MS UI Gothic" panose="020B0600070205080204" pitchFamily="50" charset="-128"/>
                        <a:ea typeface="MS UI Gothic" panose="020B0600070205080204" pitchFamily="50" charset="-128"/>
                      </a:endParaRPr>
                    </a:p>
                    <a:p>
                      <a:pPr marL="90488" indent="-90488"/>
                      <a:r>
                        <a:rPr kumimoji="1" lang="ja-JP" altLang="en-US" sz="1300" dirty="0">
                          <a:latin typeface="MS UI Gothic" panose="020B0600070205080204" pitchFamily="50" charset="-128"/>
                          <a:ea typeface="MS UI Gothic" panose="020B0600070205080204" pitchFamily="50" charset="-128"/>
                        </a:rPr>
                        <a:t>　一括入札</a:t>
                      </a:r>
                      <a:endParaRPr kumimoji="1" lang="en-US" altLang="ja-JP" sz="1300" dirty="0">
                        <a:latin typeface="MS UI Gothic" panose="020B0600070205080204" pitchFamily="50" charset="-128"/>
                        <a:ea typeface="MS UI Gothic" panose="020B0600070205080204" pitchFamily="50" charset="-128"/>
                      </a:endParaRPr>
                    </a:p>
                    <a:p>
                      <a:pPr marL="90488" marR="0" lvl="0" indent="-90488" algn="l"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S UI Gothic" panose="020B0600070205080204" pitchFamily="50" charset="-128"/>
                          <a:ea typeface="MS UI Gothic" panose="020B0600070205080204" pitchFamily="50" charset="-128"/>
                        </a:rPr>
                        <a:t>⇒５年間で</a:t>
                      </a:r>
                      <a:r>
                        <a:rPr kumimoji="1" lang="ja-JP" altLang="en-US" sz="1300" u="sng" dirty="0">
                          <a:latin typeface="MS UI Gothic" panose="020B0600070205080204" pitchFamily="50" charset="-128"/>
                          <a:ea typeface="MS UI Gothic" panose="020B0600070205080204" pitchFamily="50" charset="-128"/>
                        </a:rPr>
                        <a:t>△</a:t>
                      </a:r>
                      <a:r>
                        <a:rPr kumimoji="1" lang="en-US" altLang="ja-JP" sz="1300" u="sng" dirty="0">
                          <a:latin typeface="MS UI Gothic" panose="020B0600070205080204" pitchFamily="50" charset="-128"/>
                          <a:ea typeface="MS UI Gothic" panose="020B0600070205080204" pitchFamily="50" charset="-128"/>
                        </a:rPr>
                        <a:t>7.2</a:t>
                      </a:r>
                      <a:r>
                        <a:rPr kumimoji="1" lang="ja-JP" altLang="en-US" sz="1300" u="sng" dirty="0">
                          <a:latin typeface="MS UI Gothic" panose="020B0600070205080204" pitchFamily="50" charset="-128"/>
                          <a:ea typeface="MS UI Gothic" panose="020B0600070205080204" pitchFamily="50" charset="-128"/>
                        </a:rPr>
                        <a:t>億円の削減</a:t>
                      </a:r>
                    </a:p>
                  </a:txBody>
                  <a:tcPr marL="118388" marR="118388" marT="59194" marB="59194" anchor="ctr">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a:txBody>
                    <a:bodyPr/>
                    <a:lstStyle/>
                    <a:p>
                      <a:r>
                        <a:rPr kumimoji="1" lang="ja-JP" altLang="en-US" sz="1300" dirty="0">
                          <a:latin typeface="MS UI Gothic" panose="020B0600070205080204" pitchFamily="50" charset="-128"/>
                          <a:ea typeface="MS UI Gothic" panose="020B0600070205080204" pitchFamily="50" charset="-128"/>
                        </a:rPr>
                        <a:t>・単独運用： </a:t>
                      </a:r>
                      <a:r>
                        <a:rPr kumimoji="1" lang="en-US" altLang="ja-JP" sz="1300" dirty="0">
                          <a:latin typeface="MS UI Gothic" panose="020B0600070205080204" pitchFamily="50" charset="-128"/>
                          <a:ea typeface="MS UI Gothic" panose="020B0600070205080204" pitchFamily="50" charset="-128"/>
                        </a:rPr>
                        <a:t>17.4</a:t>
                      </a:r>
                      <a:r>
                        <a:rPr kumimoji="1" lang="ja-JP" altLang="en-US" sz="1300" dirty="0">
                          <a:latin typeface="MS UI Gothic" panose="020B0600070205080204" pitchFamily="50" charset="-128"/>
                          <a:ea typeface="MS UI Gothic" panose="020B0600070205080204" pitchFamily="50" charset="-128"/>
                        </a:rPr>
                        <a:t>億円</a:t>
                      </a:r>
                      <a:endParaRPr kumimoji="1" lang="en-US" altLang="ja-JP" sz="1300" dirty="0">
                        <a:latin typeface="MS UI Gothic" panose="020B0600070205080204" pitchFamily="50" charset="-128"/>
                        <a:ea typeface="MS UI Gothic" panose="020B0600070205080204" pitchFamily="50" charset="-128"/>
                      </a:endParaRPr>
                    </a:p>
                    <a:p>
                      <a:r>
                        <a:rPr kumimoji="1" lang="ja-JP" altLang="en-US" sz="1300" dirty="0">
                          <a:latin typeface="MS UI Gothic" panose="020B0600070205080204" pitchFamily="50" charset="-128"/>
                          <a:ea typeface="MS UI Gothic" panose="020B0600070205080204" pitchFamily="50" charset="-128"/>
                        </a:rPr>
                        <a:t>・共同運用： </a:t>
                      </a:r>
                      <a:r>
                        <a:rPr kumimoji="1" lang="en-US" altLang="ja-JP" sz="1300" dirty="0">
                          <a:latin typeface="MS UI Gothic" panose="020B0600070205080204" pitchFamily="50" charset="-128"/>
                          <a:ea typeface="MS UI Gothic" panose="020B0600070205080204" pitchFamily="50" charset="-128"/>
                        </a:rPr>
                        <a:t>11.5</a:t>
                      </a:r>
                      <a:r>
                        <a:rPr kumimoji="1" lang="ja-JP" altLang="en-US" sz="1300" dirty="0">
                          <a:latin typeface="MS UI Gothic" panose="020B0600070205080204" pitchFamily="50" charset="-128"/>
                          <a:ea typeface="MS UI Gothic" panose="020B0600070205080204" pitchFamily="50" charset="-128"/>
                        </a:rPr>
                        <a:t>億円</a:t>
                      </a:r>
                      <a:endParaRPr kumimoji="1" lang="en-US" altLang="ja-JP" sz="1300" dirty="0">
                        <a:latin typeface="MS UI Gothic" panose="020B0600070205080204" pitchFamily="50" charset="-128"/>
                        <a:ea typeface="MS UI Gothic" panose="020B0600070205080204" pitchFamily="50" charset="-128"/>
                      </a:endParaRPr>
                    </a:p>
                    <a:p>
                      <a:r>
                        <a:rPr kumimoji="1" lang="ja-JP" altLang="en-US" sz="1300" dirty="0">
                          <a:latin typeface="MS UI Gothic" panose="020B0600070205080204" pitchFamily="50" charset="-128"/>
                          <a:ea typeface="MS UI Gothic" panose="020B0600070205080204" pitchFamily="50" charset="-128"/>
                        </a:rPr>
                        <a:t>⇒</a:t>
                      </a:r>
                      <a:r>
                        <a:rPr kumimoji="1" lang="ja-JP" altLang="en-US" sz="1300" u="sng" dirty="0">
                          <a:latin typeface="MS UI Gothic" panose="020B0600070205080204" pitchFamily="50" charset="-128"/>
                          <a:ea typeface="MS UI Gothic" panose="020B0600070205080204" pitchFamily="50" charset="-128"/>
                        </a:rPr>
                        <a:t>△</a:t>
                      </a:r>
                      <a:r>
                        <a:rPr kumimoji="1" lang="en-US" altLang="ja-JP" sz="1300" u="sng" dirty="0">
                          <a:latin typeface="MS UI Gothic" panose="020B0600070205080204" pitchFamily="50" charset="-128"/>
                          <a:ea typeface="MS UI Gothic" panose="020B0600070205080204" pitchFamily="50" charset="-128"/>
                        </a:rPr>
                        <a:t>5.9</a:t>
                      </a:r>
                      <a:r>
                        <a:rPr kumimoji="1" lang="ja-JP" altLang="en-US" sz="1300" u="sng" dirty="0">
                          <a:latin typeface="MS UI Gothic" panose="020B0600070205080204" pitchFamily="50" charset="-128"/>
                          <a:ea typeface="MS UI Gothic" panose="020B0600070205080204" pitchFamily="50" charset="-128"/>
                        </a:rPr>
                        <a:t>億円の削減</a:t>
                      </a:r>
                    </a:p>
                  </a:txBody>
                  <a:tcPr marL="118388" marR="118388" marT="59194" marB="59194" anchor="ctr">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extLst>
                  <a:ext uri="{0D108BD9-81ED-4DB2-BD59-A6C34878D82A}">
                    <a16:rowId xmlns:a16="http://schemas.microsoft.com/office/drawing/2014/main" val="4207707357"/>
                  </a:ext>
                </a:extLst>
              </a:tr>
            </a:tbl>
          </a:graphicData>
        </a:graphic>
      </p:graphicFrame>
    </p:spTree>
    <p:extLst>
      <p:ext uri="{BB962C8B-B14F-4D97-AF65-F5344CB8AC3E}">
        <p14:creationId xmlns:p14="http://schemas.microsoft.com/office/powerpoint/2010/main" val="28529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5">
            <a:extLst>
              <a:ext uri="{FF2B5EF4-FFF2-40B4-BE49-F238E27FC236}">
                <a16:creationId xmlns:a16="http://schemas.microsoft.com/office/drawing/2014/main" id="{D07CE9AF-6EBB-475A-A449-2DB1890ACD71}"/>
              </a:ext>
            </a:extLst>
          </p:cNvPr>
          <p:cNvSpPr>
            <a:spLocks/>
          </p:cNvSpPr>
          <p:nvPr/>
        </p:nvSpPr>
        <p:spPr bwMode="auto">
          <a:xfrm>
            <a:off x="381000" y="264694"/>
            <a:ext cx="9144000" cy="502054"/>
          </a:xfrm>
          <a:prstGeom prst="roundRect">
            <a:avLst>
              <a:gd name="adj" fmla="val 16667"/>
            </a:avLst>
          </a:prstGeom>
          <a:solidFill>
            <a:srgbClr val="66CCFF"/>
          </a:solidFill>
          <a:ln>
            <a:headEnd/>
            <a:tailEnd/>
          </a:ln>
        </p:spPr>
        <p:style>
          <a:lnRef idx="1">
            <a:schemeClr val="accent5"/>
          </a:lnRef>
          <a:fillRef idx="2">
            <a:schemeClr val="accent5"/>
          </a:fillRef>
          <a:effectRef idx="1">
            <a:schemeClr val="accent5"/>
          </a:effectRef>
          <a:fontRef idx="minor">
            <a:schemeClr val="dk1"/>
          </a:fontRef>
        </p:style>
        <p:txBody>
          <a:bodyPr lIns="63270" tIns="0" rIns="63270" bIns="7574" anchor="ctr" anchorCtr="1"/>
          <a:lstStyle/>
          <a:p>
            <a:pPr algn="ctr" defTabSz="422041">
              <a:defRPr/>
            </a:pPr>
            <a:r>
              <a:rPr kumimoji="0" lang="ja-JP" altLang="en-US" sz="1754" dirty="0">
                <a:solidFill>
                  <a:prstClr val="white"/>
                </a:solidFill>
                <a:effectLst>
                  <a:outerShdw blurRad="38100" dist="38100" dir="2700000" algn="ctr" rotWithShape="0">
                    <a:srgbClr val="000000"/>
                  </a:outerShdw>
                </a:effectLst>
                <a:latin typeface="ＤＦ特太ゴシック体" pitchFamily="49" charset="-128"/>
                <a:ea typeface="ＤＦ特太ゴシック体" pitchFamily="49" charset="-128"/>
              </a:rPr>
              <a:t>大規模災害時における広域化等による効果① </a:t>
            </a:r>
            <a:r>
              <a:rPr kumimoji="0" lang="ja-JP" altLang="en-US" sz="1662" dirty="0">
                <a:solidFill>
                  <a:prstClr val="white"/>
                </a:solidFill>
                <a:effectLst>
                  <a:outerShdw blurRad="38100" dist="38100" dir="2700000" algn="ctr" rotWithShape="0">
                    <a:srgbClr val="000000"/>
                  </a:outerShdw>
                </a:effectLst>
                <a:latin typeface="ＤＦ特太ゴシック体" pitchFamily="49" charset="-128"/>
                <a:ea typeface="ＤＦ特太ゴシック体" pitchFamily="49" charset="-128"/>
              </a:rPr>
              <a:t>～本部規模の拡大に伴う部隊運用の柔軟化～</a:t>
            </a:r>
          </a:p>
        </p:txBody>
      </p:sp>
      <p:sp>
        <p:nvSpPr>
          <p:cNvPr id="5" name="正方形/長方形 4">
            <a:extLst>
              <a:ext uri="{FF2B5EF4-FFF2-40B4-BE49-F238E27FC236}">
                <a16:creationId xmlns:a16="http://schemas.microsoft.com/office/drawing/2014/main" id="{354D6BE7-87C0-4CA8-A88D-CCCB86E8CEF9}"/>
              </a:ext>
            </a:extLst>
          </p:cNvPr>
          <p:cNvSpPr/>
          <p:nvPr/>
        </p:nvSpPr>
        <p:spPr>
          <a:xfrm>
            <a:off x="443251" y="853598"/>
            <a:ext cx="8961376" cy="718246"/>
          </a:xfrm>
          <a:prstGeom prst="rect">
            <a:avLst/>
          </a:prstGeom>
          <a:ln w="28575"/>
        </p:spPr>
        <p:style>
          <a:lnRef idx="2">
            <a:schemeClr val="accent5"/>
          </a:lnRef>
          <a:fillRef idx="1">
            <a:schemeClr val="lt1"/>
          </a:fillRef>
          <a:effectRef idx="0">
            <a:schemeClr val="accent5"/>
          </a:effectRef>
          <a:fontRef idx="minor">
            <a:schemeClr val="dk1"/>
          </a:fontRef>
        </p:style>
        <p:txBody>
          <a:bodyPr lIns="30675" tIns="30675" rIns="30675" bIns="30675" rtlCol="0" anchor="ctr"/>
          <a:lstStyle/>
          <a:p>
            <a:pPr indent="150153" defTabSz="389586">
              <a:defRPr/>
            </a:pPr>
            <a:r>
              <a:rPr kumimoji="0" lang="ja-JP" altLang="en-US" sz="1534" dirty="0">
                <a:solidFill>
                  <a:prstClr val="black"/>
                </a:solidFill>
                <a:latin typeface="ＭＳ ゴシック" panose="020B0609070205080204" pitchFamily="49" charset="-128"/>
                <a:ea typeface="ＭＳ ゴシック" panose="020B0609070205080204" pitchFamily="49" charset="-128"/>
              </a:rPr>
              <a:t>消防の広域化により、消防本部の規模が拡大することで、大規模な自然災害発生時等に現場活動と並行して指揮本部の設置や緊急消防援助隊の受援体制等を確保することができる。</a:t>
            </a:r>
            <a:endParaRPr kumimoji="0" lang="en-US" altLang="ja-JP" sz="1534" dirty="0">
              <a:solidFill>
                <a:prstClr val="black"/>
              </a:solidFill>
              <a:latin typeface="ＭＳ ゴシック" panose="020B0609070205080204" pitchFamily="49" charset="-128"/>
              <a:ea typeface="ＭＳ ゴシック" panose="020B0609070205080204" pitchFamily="49" charset="-128"/>
            </a:endParaRPr>
          </a:p>
        </p:txBody>
      </p:sp>
      <p:pic>
        <p:nvPicPr>
          <p:cNvPr id="6" name="Picture 31" descr="消防署１">
            <a:extLst>
              <a:ext uri="{FF2B5EF4-FFF2-40B4-BE49-F238E27FC236}">
                <a16:creationId xmlns:a16="http://schemas.microsoft.com/office/drawing/2014/main" id="{B5FB9688-A6C0-43DF-AAFF-580086B895B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992261" y="3811362"/>
            <a:ext cx="659454" cy="493284"/>
          </a:xfrm>
          <a:prstGeom prst="rect">
            <a:avLst/>
          </a:prstGeom>
          <a:noFill/>
          <a:ln w="9525">
            <a:noFill/>
            <a:miter lim="800000"/>
            <a:headEnd/>
            <a:tailEnd/>
          </a:ln>
        </p:spPr>
      </p:pic>
      <p:sp>
        <p:nvSpPr>
          <p:cNvPr id="7" name="爆発 2 46">
            <a:extLst>
              <a:ext uri="{FF2B5EF4-FFF2-40B4-BE49-F238E27FC236}">
                <a16:creationId xmlns:a16="http://schemas.microsoft.com/office/drawing/2014/main" id="{FCA0DFA0-5CC3-4B32-806D-C603977E7D75}"/>
              </a:ext>
            </a:extLst>
          </p:cNvPr>
          <p:cNvSpPr/>
          <p:nvPr/>
        </p:nvSpPr>
        <p:spPr>
          <a:xfrm>
            <a:off x="2464902" y="4882577"/>
            <a:ext cx="773910" cy="843687"/>
          </a:xfrm>
          <a:prstGeom prst="irregularSeal2">
            <a:avLst/>
          </a:prstGeom>
          <a:solidFill>
            <a:srgbClr val="E25B00"/>
          </a:solidFill>
          <a:ln>
            <a:solidFill>
              <a:srgbClr val="E25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0" lang="ja-JP" altLang="en-US" sz="1534" dirty="0">
              <a:solidFill>
                <a:srgbClr val="3A4972"/>
              </a:solidFill>
              <a:latin typeface="MS UI Gothic" panose="020B0600070205080204" pitchFamily="50" charset="-128"/>
              <a:ea typeface="MS UI Gothic" panose="020B0600070205080204" pitchFamily="50" charset="-128"/>
            </a:endParaRPr>
          </a:p>
        </p:txBody>
      </p:sp>
      <p:sp>
        <p:nvSpPr>
          <p:cNvPr id="8" name="二等辺三角形 7">
            <a:extLst>
              <a:ext uri="{FF2B5EF4-FFF2-40B4-BE49-F238E27FC236}">
                <a16:creationId xmlns:a16="http://schemas.microsoft.com/office/drawing/2014/main" id="{94F2BB41-0F4D-4C2B-BB11-78DFBB7B21B8}"/>
              </a:ext>
            </a:extLst>
          </p:cNvPr>
          <p:cNvSpPr/>
          <p:nvPr/>
        </p:nvSpPr>
        <p:spPr>
          <a:xfrm rot="5400000">
            <a:off x="4122380" y="3877881"/>
            <a:ext cx="1478138" cy="359266"/>
          </a:xfrm>
          <a:prstGeom prst="triangle">
            <a:avLst/>
          </a:prstGeom>
          <a:solidFill>
            <a:srgbClr val="2F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0" lang="ja-JP" altLang="en-US" sz="1534" dirty="0">
              <a:solidFill>
                <a:prstClr val="white"/>
              </a:solidFill>
              <a:latin typeface="MS UI Gothic" panose="020B0600070205080204" pitchFamily="50" charset="-128"/>
              <a:ea typeface="MS UI Gothic" panose="020B0600070205080204" pitchFamily="50" charset="-128"/>
            </a:endParaRPr>
          </a:p>
        </p:txBody>
      </p:sp>
      <p:pic>
        <p:nvPicPr>
          <p:cNvPr id="9" name="図 8">
            <a:extLst>
              <a:ext uri="{FF2B5EF4-FFF2-40B4-BE49-F238E27FC236}">
                <a16:creationId xmlns:a16="http://schemas.microsoft.com/office/drawing/2014/main" id="{5A418D50-BB0D-4426-976D-D5E8C6511B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044" y="3068173"/>
            <a:ext cx="426182" cy="327886"/>
          </a:xfrm>
          <a:prstGeom prst="rect">
            <a:avLst/>
          </a:prstGeom>
        </p:spPr>
      </p:pic>
      <p:sp>
        <p:nvSpPr>
          <p:cNvPr id="10" name="テキスト ボックス 9">
            <a:extLst>
              <a:ext uri="{FF2B5EF4-FFF2-40B4-BE49-F238E27FC236}">
                <a16:creationId xmlns:a16="http://schemas.microsoft.com/office/drawing/2014/main" id="{D010E536-6322-442E-A1AA-330D44980725}"/>
              </a:ext>
            </a:extLst>
          </p:cNvPr>
          <p:cNvSpPr txBox="1"/>
          <p:nvPr/>
        </p:nvSpPr>
        <p:spPr>
          <a:xfrm>
            <a:off x="672173" y="2332315"/>
            <a:ext cx="3800423" cy="328423"/>
          </a:xfrm>
          <a:prstGeom prst="rect">
            <a:avLst/>
          </a:prstGeom>
          <a:noFill/>
          <a:ln w="15875">
            <a:solidFill>
              <a:schemeClr val="tx1"/>
            </a:solidFill>
          </a:ln>
        </p:spPr>
        <p:txBody>
          <a:bodyPr wrap="square" rtlCol="0">
            <a:spAutoFit/>
          </a:bodyPr>
          <a:lstStyle/>
          <a:p>
            <a:pPr algn="ctr" defTabSz="422041"/>
            <a:r>
              <a:rPr lang="ja-JP" altLang="en-US" sz="1534" dirty="0">
                <a:solidFill>
                  <a:prstClr val="black"/>
                </a:solidFill>
                <a:latin typeface="Calibri" panose="020F0502020204030204"/>
                <a:ea typeface="游ゴシック" panose="020B0400000000000000" pitchFamily="50" charset="-128"/>
              </a:rPr>
              <a:t>広域化　前</a:t>
            </a:r>
          </a:p>
        </p:txBody>
      </p:sp>
      <p:sp>
        <p:nvSpPr>
          <p:cNvPr id="11" name="テキスト ボックス 10">
            <a:extLst>
              <a:ext uri="{FF2B5EF4-FFF2-40B4-BE49-F238E27FC236}">
                <a16:creationId xmlns:a16="http://schemas.microsoft.com/office/drawing/2014/main" id="{A4A20672-D176-42DB-AC4B-C459C4D08511}"/>
              </a:ext>
            </a:extLst>
          </p:cNvPr>
          <p:cNvSpPr txBox="1"/>
          <p:nvPr/>
        </p:nvSpPr>
        <p:spPr>
          <a:xfrm>
            <a:off x="537339" y="1729715"/>
            <a:ext cx="5902578" cy="328423"/>
          </a:xfrm>
          <a:prstGeom prst="rect">
            <a:avLst/>
          </a:prstGeom>
          <a:noFill/>
        </p:spPr>
        <p:txBody>
          <a:bodyPr wrap="none" rtlCol="0">
            <a:spAutoFit/>
          </a:bodyPr>
          <a:lstStyle/>
          <a:p>
            <a:pPr defTabSz="422041"/>
            <a:r>
              <a:rPr lang="ja-JP" altLang="en-US" sz="1534" dirty="0">
                <a:solidFill>
                  <a:prstClr val="black"/>
                </a:solidFill>
                <a:latin typeface="Calibri" panose="020F0502020204030204"/>
                <a:ea typeface="游ゴシック" panose="020B0400000000000000" pitchFamily="50" charset="-128"/>
              </a:rPr>
              <a:t>＜広域化による大規模災害時における部隊運用柔軟化イメージ＞</a:t>
            </a:r>
          </a:p>
        </p:txBody>
      </p:sp>
      <p:pic>
        <p:nvPicPr>
          <p:cNvPr id="12" name="図 11">
            <a:extLst>
              <a:ext uri="{FF2B5EF4-FFF2-40B4-BE49-F238E27FC236}">
                <a16:creationId xmlns:a16="http://schemas.microsoft.com/office/drawing/2014/main" id="{3ECD9816-0051-4F58-A377-4A1283DA7B33}"/>
              </a:ext>
            </a:extLst>
          </p:cNvPr>
          <p:cNvPicPr>
            <a:picLocks noChangeAspect="1"/>
          </p:cNvPicPr>
          <p:nvPr/>
        </p:nvPicPr>
        <p:blipFill rotWithShape="1">
          <a:blip r:embed="rId5">
            <a:duotone>
              <a:schemeClr val="accent2">
                <a:shade val="45000"/>
                <a:satMod val="135000"/>
              </a:schemeClr>
              <a:prstClr val="white"/>
            </a:duotone>
          </a:blip>
          <a:srcRect l="24808" t="9612" r="38462"/>
          <a:stretch/>
        </p:blipFill>
        <p:spPr>
          <a:xfrm flipH="1">
            <a:off x="2579608" y="4407040"/>
            <a:ext cx="199710" cy="491460"/>
          </a:xfrm>
          <a:prstGeom prst="rect">
            <a:avLst/>
          </a:prstGeom>
        </p:spPr>
      </p:pic>
      <p:pic>
        <p:nvPicPr>
          <p:cNvPr id="13" name="図 12">
            <a:extLst>
              <a:ext uri="{FF2B5EF4-FFF2-40B4-BE49-F238E27FC236}">
                <a16:creationId xmlns:a16="http://schemas.microsoft.com/office/drawing/2014/main" id="{7B9433E0-9458-4930-8184-7C0408C59E32}"/>
              </a:ext>
            </a:extLst>
          </p:cNvPr>
          <p:cNvPicPr>
            <a:picLocks noChangeAspect="1"/>
          </p:cNvPicPr>
          <p:nvPr/>
        </p:nvPicPr>
        <p:blipFill rotWithShape="1">
          <a:blip r:embed="rId5">
            <a:duotone>
              <a:schemeClr val="accent2">
                <a:shade val="45000"/>
                <a:satMod val="135000"/>
              </a:schemeClr>
              <a:prstClr val="white"/>
            </a:duotone>
          </a:blip>
          <a:srcRect l="24808" t="9612" r="38462"/>
          <a:stretch/>
        </p:blipFill>
        <p:spPr>
          <a:xfrm flipH="1">
            <a:off x="2745605" y="4407040"/>
            <a:ext cx="199710" cy="491460"/>
          </a:xfrm>
          <a:prstGeom prst="rect">
            <a:avLst/>
          </a:prstGeom>
        </p:spPr>
      </p:pic>
      <p:pic>
        <p:nvPicPr>
          <p:cNvPr id="14" name="図 13">
            <a:extLst>
              <a:ext uri="{FF2B5EF4-FFF2-40B4-BE49-F238E27FC236}">
                <a16:creationId xmlns:a16="http://schemas.microsoft.com/office/drawing/2014/main" id="{E6E5D964-637E-46CB-84B6-0282B8219830}"/>
              </a:ext>
            </a:extLst>
          </p:cNvPr>
          <p:cNvPicPr>
            <a:picLocks noChangeAspect="1"/>
          </p:cNvPicPr>
          <p:nvPr/>
        </p:nvPicPr>
        <p:blipFill rotWithShape="1">
          <a:blip r:embed="rId5">
            <a:duotone>
              <a:schemeClr val="accent2">
                <a:shade val="45000"/>
                <a:satMod val="135000"/>
              </a:schemeClr>
              <a:prstClr val="white"/>
            </a:duotone>
          </a:blip>
          <a:srcRect l="24808" t="9612" r="38462"/>
          <a:stretch/>
        </p:blipFill>
        <p:spPr>
          <a:xfrm flipH="1">
            <a:off x="2912411" y="4407040"/>
            <a:ext cx="199710" cy="491460"/>
          </a:xfrm>
          <a:prstGeom prst="rect">
            <a:avLst/>
          </a:prstGeom>
        </p:spPr>
      </p:pic>
      <p:pic>
        <p:nvPicPr>
          <p:cNvPr id="15" name="図 14">
            <a:extLst>
              <a:ext uri="{FF2B5EF4-FFF2-40B4-BE49-F238E27FC236}">
                <a16:creationId xmlns:a16="http://schemas.microsoft.com/office/drawing/2014/main" id="{9D0EAF3C-256F-406A-8155-E3B1B60BD1ED}"/>
              </a:ext>
            </a:extLst>
          </p:cNvPr>
          <p:cNvPicPr>
            <a:picLocks noChangeAspect="1"/>
          </p:cNvPicPr>
          <p:nvPr/>
        </p:nvPicPr>
        <p:blipFill rotWithShape="1">
          <a:blip r:embed="rId6">
            <a:duotone>
              <a:schemeClr val="accent2">
                <a:shade val="45000"/>
                <a:satMod val="135000"/>
              </a:schemeClr>
              <a:prstClr val="white"/>
            </a:duotone>
          </a:blip>
          <a:srcRect l="30161" t="8897" r="28454" b="7973"/>
          <a:stretch/>
        </p:blipFill>
        <p:spPr>
          <a:xfrm>
            <a:off x="1112803" y="3288204"/>
            <a:ext cx="224845" cy="451634"/>
          </a:xfrm>
          <a:prstGeom prst="rect">
            <a:avLst/>
          </a:prstGeom>
        </p:spPr>
      </p:pic>
      <p:pic>
        <p:nvPicPr>
          <p:cNvPr id="16" name="図 15">
            <a:extLst>
              <a:ext uri="{FF2B5EF4-FFF2-40B4-BE49-F238E27FC236}">
                <a16:creationId xmlns:a16="http://schemas.microsoft.com/office/drawing/2014/main" id="{A78B3C7E-0018-4A7E-9EAA-6C3FF824E44F}"/>
              </a:ext>
            </a:extLst>
          </p:cNvPr>
          <p:cNvPicPr>
            <a:picLocks noChangeAspect="1"/>
          </p:cNvPicPr>
          <p:nvPr/>
        </p:nvPicPr>
        <p:blipFill rotWithShape="1">
          <a:blip r:embed="rId6">
            <a:duotone>
              <a:schemeClr val="accent2">
                <a:shade val="45000"/>
                <a:satMod val="135000"/>
              </a:schemeClr>
              <a:prstClr val="white"/>
            </a:duotone>
          </a:blip>
          <a:srcRect l="30161" t="8897" r="28454" b="7973"/>
          <a:stretch/>
        </p:blipFill>
        <p:spPr>
          <a:xfrm>
            <a:off x="1273306" y="3284646"/>
            <a:ext cx="224845" cy="451634"/>
          </a:xfrm>
          <a:prstGeom prst="rect">
            <a:avLst/>
          </a:prstGeom>
        </p:spPr>
      </p:pic>
      <p:pic>
        <p:nvPicPr>
          <p:cNvPr id="17" name="Picture 31" descr="消防署１">
            <a:extLst>
              <a:ext uri="{FF2B5EF4-FFF2-40B4-BE49-F238E27FC236}">
                <a16:creationId xmlns:a16="http://schemas.microsoft.com/office/drawing/2014/main" id="{35FE0C56-6283-4C6A-9AF7-FDB94788266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5346388" y="3736281"/>
            <a:ext cx="655350" cy="490214"/>
          </a:xfrm>
          <a:prstGeom prst="rect">
            <a:avLst/>
          </a:prstGeom>
          <a:noFill/>
          <a:ln w="9525">
            <a:noFill/>
            <a:miter lim="800000"/>
            <a:headEnd/>
            <a:tailEnd/>
          </a:ln>
        </p:spPr>
      </p:pic>
      <p:pic>
        <p:nvPicPr>
          <p:cNvPr id="18" name="Picture 32" descr="消防署１">
            <a:extLst>
              <a:ext uri="{FF2B5EF4-FFF2-40B4-BE49-F238E27FC236}">
                <a16:creationId xmlns:a16="http://schemas.microsoft.com/office/drawing/2014/main" id="{AE02728E-8B86-4C51-B31C-E43923090103}"/>
              </a:ext>
            </a:extLst>
          </p:cNvPr>
          <p:cNvPicPr>
            <a:picLocks noChangeAspect="1" noChangeArrowheads="1"/>
          </p:cNvPicPr>
          <p:nvPr/>
        </p:nvPicPr>
        <p:blipFill>
          <a:blip r:embed="rId7"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7826174" y="3049546"/>
            <a:ext cx="564584" cy="422320"/>
          </a:xfrm>
          <a:prstGeom prst="rect">
            <a:avLst/>
          </a:prstGeom>
          <a:noFill/>
          <a:ln w="9525">
            <a:noFill/>
            <a:miter lim="800000"/>
            <a:headEnd/>
            <a:tailEnd/>
          </a:ln>
        </p:spPr>
      </p:pic>
      <p:sp>
        <p:nvSpPr>
          <p:cNvPr id="19" name="Text Box 39">
            <a:extLst>
              <a:ext uri="{FF2B5EF4-FFF2-40B4-BE49-F238E27FC236}">
                <a16:creationId xmlns:a16="http://schemas.microsoft.com/office/drawing/2014/main" id="{2056E89E-1ABE-4DE0-8E5B-5D5CFF73A4B1}"/>
              </a:ext>
            </a:extLst>
          </p:cNvPr>
          <p:cNvSpPr txBox="1">
            <a:spLocks noChangeArrowheads="1"/>
          </p:cNvSpPr>
          <p:nvPr/>
        </p:nvSpPr>
        <p:spPr bwMode="auto">
          <a:xfrm>
            <a:off x="5148502" y="2653659"/>
            <a:ext cx="3876112" cy="622886"/>
          </a:xfrm>
          <a:prstGeom prst="rect">
            <a:avLst/>
          </a:prstGeom>
          <a:noFill/>
          <a:ln w="9525" algn="ctr">
            <a:noFill/>
            <a:miter lim="800000"/>
            <a:headEnd/>
            <a:tailEnd/>
          </a:ln>
        </p:spPr>
        <p:txBody>
          <a:bodyPr lIns="63305" tIns="7575" rIns="63305" bIns="7575"/>
          <a:lstStyle/>
          <a:p>
            <a:pPr defTabSz="422041" fontAlgn="base">
              <a:spcBef>
                <a:spcPct val="0"/>
              </a:spcBef>
              <a:spcAft>
                <a:spcPct val="0"/>
              </a:spcAft>
            </a:pPr>
            <a:r>
              <a:rPr kumimoji="0" lang="ja-JP" altLang="en-US" sz="1363" dirty="0">
                <a:solidFill>
                  <a:srgbClr val="3A4972"/>
                </a:solidFill>
                <a:latin typeface="MS UI Gothic" panose="020B0600070205080204" pitchFamily="50" charset="-128"/>
                <a:ea typeface="MS UI Gothic" panose="020B0600070205080204" pitchFamily="50" charset="-128"/>
              </a:rPr>
              <a:t>Ａ・</a:t>
            </a:r>
            <a:r>
              <a:rPr kumimoji="0" lang="en-US" altLang="ja-JP" sz="1363" dirty="0">
                <a:solidFill>
                  <a:srgbClr val="3A4972"/>
                </a:solidFill>
                <a:latin typeface="MS UI Gothic" panose="020B0600070205080204" pitchFamily="50" charset="-128"/>
                <a:ea typeface="MS UI Gothic" panose="020B0600070205080204" pitchFamily="50" charset="-128"/>
              </a:rPr>
              <a:t>B</a:t>
            </a:r>
            <a:r>
              <a:rPr kumimoji="0" lang="ja-JP" altLang="en-US" sz="1363" dirty="0">
                <a:solidFill>
                  <a:srgbClr val="3A4972"/>
                </a:solidFill>
                <a:latin typeface="MS UI Gothic" panose="020B0600070205080204" pitchFamily="50" charset="-128"/>
                <a:ea typeface="MS UI Gothic" panose="020B0600070205080204" pitchFamily="50" charset="-128"/>
              </a:rPr>
              <a:t>広域消防本部</a:t>
            </a:r>
            <a:endParaRPr kumimoji="0" lang="ja-JP" altLang="en-US" sz="1023" dirty="0">
              <a:solidFill>
                <a:srgbClr val="3A4972"/>
              </a:solidFill>
              <a:latin typeface="MS UI Gothic" panose="020B0600070205080204" pitchFamily="50" charset="-128"/>
              <a:ea typeface="MS UI Gothic" panose="020B0600070205080204" pitchFamily="50" charset="-128"/>
            </a:endParaRPr>
          </a:p>
        </p:txBody>
      </p:sp>
      <p:sp>
        <p:nvSpPr>
          <p:cNvPr id="20" name="爆発 2 46">
            <a:extLst>
              <a:ext uri="{FF2B5EF4-FFF2-40B4-BE49-F238E27FC236}">
                <a16:creationId xmlns:a16="http://schemas.microsoft.com/office/drawing/2014/main" id="{A7DDC1C2-743F-4D6A-9442-87E32F4B98F3}"/>
              </a:ext>
            </a:extLst>
          </p:cNvPr>
          <p:cNvSpPr/>
          <p:nvPr/>
        </p:nvSpPr>
        <p:spPr>
          <a:xfrm>
            <a:off x="6028030" y="4817434"/>
            <a:ext cx="773910" cy="886338"/>
          </a:xfrm>
          <a:prstGeom prst="irregularSeal2">
            <a:avLst/>
          </a:prstGeom>
          <a:solidFill>
            <a:srgbClr val="E25B00"/>
          </a:solidFill>
          <a:ln>
            <a:solidFill>
              <a:srgbClr val="E25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0" lang="ja-JP" altLang="en-US" sz="1534" dirty="0">
              <a:solidFill>
                <a:srgbClr val="3A4972"/>
              </a:solidFill>
              <a:latin typeface="MS UI Gothic" panose="020B0600070205080204" pitchFamily="50" charset="-128"/>
              <a:ea typeface="MS UI Gothic" panose="020B0600070205080204" pitchFamily="50" charset="-128"/>
            </a:endParaRPr>
          </a:p>
        </p:txBody>
      </p:sp>
      <p:sp>
        <p:nvSpPr>
          <p:cNvPr id="21" name="テキスト ボックス 20">
            <a:extLst>
              <a:ext uri="{FF2B5EF4-FFF2-40B4-BE49-F238E27FC236}">
                <a16:creationId xmlns:a16="http://schemas.microsoft.com/office/drawing/2014/main" id="{1CB9CCB7-A8B7-4FC0-8AE0-575A87348669}"/>
              </a:ext>
            </a:extLst>
          </p:cNvPr>
          <p:cNvSpPr txBox="1"/>
          <p:nvPr/>
        </p:nvSpPr>
        <p:spPr>
          <a:xfrm>
            <a:off x="5168364" y="2339544"/>
            <a:ext cx="3800423" cy="328423"/>
          </a:xfrm>
          <a:prstGeom prst="rect">
            <a:avLst/>
          </a:prstGeom>
          <a:noFill/>
          <a:ln w="19050">
            <a:solidFill>
              <a:schemeClr val="tx1"/>
            </a:solidFill>
          </a:ln>
        </p:spPr>
        <p:txBody>
          <a:bodyPr wrap="square" rtlCol="0">
            <a:spAutoFit/>
          </a:bodyPr>
          <a:lstStyle/>
          <a:p>
            <a:pPr algn="ctr" defTabSz="422041"/>
            <a:r>
              <a:rPr lang="ja-JP" altLang="en-US" sz="1534" dirty="0">
                <a:solidFill>
                  <a:prstClr val="black"/>
                </a:solidFill>
                <a:latin typeface="Calibri" panose="020F0502020204030204"/>
                <a:ea typeface="游ゴシック" panose="020B0400000000000000" pitchFamily="50" charset="-128"/>
              </a:rPr>
              <a:t>広域化　後</a:t>
            </a:r>
          </a:p>
        </p:txBody>
      </p:sp>
      <p:pic>
        <p:nvPicPr>
          <p:cNvPr id="22" name="図 21">
            <a:extLst>
              <a:ext uri="{FF2B5EF4-FFF2-40B4-BE49-F238E27FC236}">
                <a16:creationId xmlns:a16="http://schemas.microsoft.com/office/drawing/2014/main" id="{F8178CCC-3750-4192-8961-2FCEF675D327}"/>
              </a:ext>
            </a:extLst>
          </p:cNvPr>
          <p:cNvPicPr>
            <a:picLocks noChangeAspect="1"/>
          </p:cNvPicPr>
          <p:nvPr/>
        </p:nvPicPr>
        <p:blipFill rotWithShape="1">
          <a:blip r:embed="rId5">
            <a:duotone>
              <a:schemeClr val="accent2">
                <a:shade val="45000"/>
                <a:satMod val="135000"/>
              </a:schemeClr>
              <a:prstClr val="white"/>
            </a:duotone>
          </a:blip>
          <a:srcRect l="24808" t="9612" r="38462"/>
          <a:stretch/>
        </p:blipFill>
        <p:spPr>
          <a:xfrm flipH="1">
            <a:off x="5398188" y="4689251"/>
            <a:ext cx="199710" cy="491460"/>
          </a:xfrm>
          <a:prstGeom prst="rect">
            <a:avLst/>
          </a:prstGeom>
        </p:spPr>
      </p:pic>
      <p:pic>
        <p:nvPicPr>
          <p:cNvPr id="23" name="図 22">
            <a:extLst>
              <a:ext uri="{FF2B5EF4-FFF2-40B4-BE49-F238E27FC236}">
                <a16:creationId xmlns:a16="http://schemas.microsoft.com/office/drawing/2014/main" id="{91170DBC-1B9C-42D3-8F49-2E1BDC9D3B28}"/>
              </a:ext>
            </a:extLst>
          </p:cNvPr>
          <p:cNvPicPr>
            <a:picLocks noChangeAspect="1"/>
          </p:cNvPicPr>
          <p:nvPr/>
        </p:nvPicPr>
        <p:blipFill rotWithShape="1">
          <a:blip r:embed="rId5">
            <a:duotone>
              <a:schemeClr val="accent2">
                <a:shade val="45000"/>
                <a:satMod val="135000"/>
              </a:schemeClr>
              <a:prstClr val="white"/>
            </a:duotone>
          </a:blip>
          <a:srcRect l="24808" t="9612" r="38462"/>
          <a:stretch/>
        </p:blipFill>
        <p:spPr>
          <a:xfrm flipH="1">
            <a:off x="5564185" y="4689251"/>
            <a:ext cx="199710" cy="491460"/>
          </a:xfrm>
          <a:prstGeom prst="rect">
            <a:avLst/>
          </a:prstGeom>
        </p:spPr>
      </p:pic>
      <p:pic>
        <p:nvPicPr>
          <p:cNvPr id="24" name="図 23">
            <a:extLst>
              <a:ext uri="{FF2B5EF4-FFF2-40B4-BE49-F238E27FC236}">
                <a16:creationId xmlns:a16="http://schemas.microsoft.com/office/drawing/2014/main" id="{68F503A4-C95A-4F30-9E66-F0E435961703}"/>
              </a:ext>
            </a:extLst>
          </p:cNvPr>
          <p:cNvPicPr>
            <a:picLocks noChangeAspect="1"/>
          </p:cNvPicPr>
          <p:nvPr/>
        </p:nvPicPr>
        <p:blipFill rotWithShape="1">
          <a:blip r:embed="rId5">
            <a:duotone>
              <a:schemeClr val="accent2">
                <a:shade val="45000"/>
                <a:satMod val="135000"/>
              </a:schemeClr>
              <a:prstClr val="white"/>
            </a:duotone>
          </a:blip>
          <a:srcRect l="24808" t="9612" r="38462"/>
          <a:stretch/>
        </p:blipFill>
        <p:spPr>
          <a:xfrm flipH="1">
            <a:off x="5730990" y="4689251"/>
            <a:ext cx="199710" cy="491460"/>
          </a:xfrm>
          <a:prstGeom prst="rect">
            <a:avLst/>
          </a:prstGeom>
        </p:spPr>
      </p:pic>
      <p:pic>
        <p:nvPicPr>
          <p:cNvPr id="25" name="図 24">
            <a:extLst>
              <a:ext uri="{FF2B5EF4-FFF2-40B4-BE49-F238E27FC236}">
                <a16:creationId xmlns:a16="http://schemas.microsoft.com/office/drawing/2014/main" id="{2504BC74-EA8D-477A-8CE7-9455939A4700}"/>
              </a:ext>
            </a:extLst>
          </p:cNvPr>
          <p:cNvPicPr>
            <a:picLocks noChangeAspect="1"/>
          </p:cNvPicPr>
          <p:nvPr/>
        </p:nvPicPr>
        <p:blipFill rotWithShape="1">
          <a:blip r:embed="rId5">
            <a:duotone>
              <a:schemeClr val="accent2">
                <a:shade val="45000"/>
                <a:satMod val="135000"/>
              </a:schemeClr>
              <a:prstClr val="white"/>
            </a:duotone>
          </a:blip>
          <a:srcRect l="24808" t="9612" r="38462"/>
          <a:stretch/>
        </p:blipFill>
        <p:spPr>
          <a:xfrm flipH="1">
            <a:off x="6825680" y="4949274"/>
            <a:ext cx="199710" cy="491460"/>
          </a:xfrm>
          <a:prstGeom prst="rect">
            <a:avLst/>
          </a:prstGeom>
        </p:spPr>
      </p:pic>
      <p:pic>
        <p:nvPicPr>
          <p:cNvPr id="26" name="図 25">
            <a:extLst>
              <a:ext uri="{FF2B5EF4-FFF2-40B4-BE49-F238E27FC236}">
                <a16:creationId xmlns:a16="http://schemas.microsoft.com/office/drawing/2014/main" id="{0C69A907-C6AE-4C33-BD17-85BDCBD097C8}"/>
              </a:ext>
            </a:extLst>
          </p:cNvPr>
          <p:cNvPicPr>
            <a:picLocks noChangeAspect="1"/>
          </p:cNvPicPr>
          <p:nvPr/>
        </p:nvPicPr>
        <p:blipFill rotWithShape="1">
          <a:blip r:embed="rId5">
            <a:duotone>
              <a:schemeClr val="accent2">
                <a:shade val="45000"/>
                <a:satMod val="135000"/>
              </a:schemeClr>
              <a:prstClr val="white"/>
            </a:duotone>
          </a:blip>
          <a:srcRect l="24808" t="9612" r="38462"/>
          <a:stretch/>
        </p:blipFill>
        <p:spPr>
          <a:xfrm flipH="1">
            <a:off x="6991677" y="4949274"/>
            <a:ext cx="199710" cy="491460"/>
          </a:xfrm>
          <a:prstGeom prst="rect">
            <a:avLst/>
          </a:prstGeom>
        </p:spPr>
      </p:pic>
      <p:pic>
        <p:nvPicPr>
          <p:cNvPr id="27" name="図 26">
            <a:extLst>
              <a:ext uri="{FF2B5EF4-FFF2-40B4-BE49-F238E27FC236}">
                <a16:creationId xmlns:a16="http://schemas.microsoft.com/office/drawing/2014/main" id="{A9E04932-A247-47A4-8BF2-2191B1DAB4F3}"/>
              </a:ext>
            </a:extLst>
          </p:cNvPr>
          <p:cNvPicPr>
            <a:picLocks noChangeAspect="1"/>
          </p:cNvPicPr>
          <p:nvPr/>
        </p:nvPicPr>
        <p:blipFill rotWithShape="1">
          <a:blip r:embed="rId5">
            <a:duotone>
              <a:schemeClr val="accent2">
                <a:shade val="45000"/>
                <a:satMod val="135000"/>
              </a:schemeClr>
              <a:prstClr val="white"/>
            </a:duotone>
          </a:blip>
          <a:srcRect l="24808" t="9612" r="38462"/>
          <a:stretch/>
        </p:blipFill>
        <p:spPr>
          <a:xfrm flipH="1">
            <a:off x="7158483" y="4949274"/>
            <a:ext cx="199710" cy="491460"/>
          </a:xfrm>
          <a:prstGeom prst="rect">
            <a:avLst/>
          </a:prstGeom>
        </p:spPr>
      </p:pic>
      <p:pic>
        <p:nvPicPr>
          <p:cNvPr id="28" name="図 27">
            <a:extLst>
              <a:ext uri="{FF2B5EF4-FFF2-40B4-BE49-F238E27FC236}">
                <a16:creationId xmlns:a16="http://schemas.microsoft.com/office/drawing/2014/main" id="{FE782010-C727-4373-B176-46A328E44163}"/>
              </a:ext>
            </a:extLst>
          </p:cNvPr>
          <p:cNvPicPr>
            <a:picLocks noChangeAspect="1"/>
          </p:cNvPicPr>
          <p:nvPr/>
        </p:nvPicPr>
        <p:blipFill rotWithShape="1">
          <a:blip r:embed="rId6">
            <a:duotone>
              <a:schemeClr val="accent2">
                <a:shade val="45000"/>
                <a:satMod val="135000"/>
              </a:schemeClr>
              <a:prstClr val="white"/>
            </a:duotone>
          </a:blip>
          <a:srcRect l="30161" t="8897" r="28454" b="7973"/>
          <a:stretch/>
        </p:blipFill>
        <p:spPr>
          <a:xfrm>
            <a:off x="7803271" y="3483890"/>
            <a:ext cx="224845" cy="451634"/>
          </a:xfrm>
          <a:prstGeom prst="rect">
            <a:avLst/>
          </a:prstGeom>
        </p:spPr>
      </p:pic>
      <p:pic>
        <p:nvPicPr>
          <p:cNvPr id="29" name="図 28">
            <a:extLst>
              <a:ext uri="{FF2B5EF4-FFF2-40B4-BE49-F238E27FC236}">
                <a16:creationId xmlns:a16="http://schemas.microsoft.com/office/drawing/2014/main" id="{26019A08-3214-4A86-825C-155FD82CFE1E}"/>
              </a:ext>
            </a:extLst>
          </p:cNvPr>
          <p:cNvPicPr>
            <a:picLocks noChangeAspect="1"/>
          </p:cNvPicPr>
          <p:nvPr/>
        </p:nvPicPr>
        <p:blipFill rotWithShape="1">
          <a:blip r:embed="rId6">
            <a:duotone>
              <a:schemeClr val="accent2">
                <a:shade val="45000"/>
                <a:satMod val="135000"/>
              </a:schemeClr>
              <a:prstClr val="white"/>
            </a:duotone>
          </a:blip>
          <a:srcRect l="30161" t="8897" r="28454" b="7973"/>
          <a:stretch/>
        </p:blipFill>
        <p:spPr>
          <a:xfrm>
            <a:off x="7956391" y="3487448"/>
            <a:ext cx="224845" cy="451634"/>
          </a:xfrm>
          <a:prstGeom prst="rect">
            <a:avLst/>
          </a:prstGeom>
        </p:spPr>
      </p:pic>
      <p:pic>
        <p:nvPicPr>
          <p:cNvPr id="30" name="図 29">
            <a:extLst>
              <a:ext uri="{FF2B5EF4-FFF2-40B4-BE49-F238E27FC236}">
                <a16:creationId xmlns:a16="http://schemas.microsoft.com/office/drawing/2014/main" id="{3FA04B39-74F4-4761-A6FD-30C57FB135AF}"/>
              </a:ext>
            </a:extLst>
          </p:cNvPr>
          <p:cNvPicPr>
            <a:picLocks noChangeAspect="1"/>
          </p:cNvPicPr>
          <p:nvPr/>
        </p:nvPicPr>
        <p:blipFill rotWithShape="1">
          <a:blip r:embed="rId6">
            <a:duotone>
              <a:schemeClr val="accent2">
                <a:shade val="45000"/>
                <a:satMod val="135000"/>
              </a:schemeClr>
              <a:prstClr val="white"/>
            </a:duotone>
          </a:blip>
          <a:srcRect l="30161" t="8897" r="28454" b="7973"/>
          <a:stretch/>
        </p:blipFill>
        <p:spPr>
          <a:xfrm>
            <a:off x="8116893" y="3483890"/>
            <a:ext cx="224845" cy="451634"/>
          </a:xfrm>
          <a:prstGeom prst="rect">
            <a:avLst/>
          </a:prstGeom>
        </p:spPr>
      </p:pic>
      <p:pic>
        <p:nvPicPr>
          <p:cNvPr id="31" name="図 30">
            <a:extLst>
              <a:ext uri="{FF2B5EF4-FFF2-40B4-BE49-F238E27FC236}">
                <a16:creationId xmlns:a16="http://schemas.microsoft.com/office/drawing/2014/main" id="{5838FA2D-F33E-4007-9841-5DE9860787A7}"/>
              </a:ext>
            </a:extLst>
          </p:cNvPr>
          <p:cNvPicPr>
            <a:picLocks noChangeAspect="1"/>
          </p:cNvPicPr>
          <p:nvPr/>
        </p:nvPicPr>
        <p:blipFill rotWithShape="1">
          <a:blip r:embed="rId6">
            <a:duotone>
              <a:schemeClr val="accent2">
                <a:shade val="45000"/>
                <a:satMod val="135000"/>
              </a:schemeClr>
              <a:prstClr val="white"/>
            </a:duotone>
          </a:blip>
          <a:srcRect l="30161" t="8897" r="28454" b="7973"/>
          <a:stretch/>
        </p:blipFill>
        <p:spPr>
          <a:xfrm>
            <a:off x="8278337" y="3486686"/>
            <a:ext cx="224845" cy="451634"/>
          </a:xfrm>
          <a:prstGeom prst="rect">
            <a:avLst/>
          </a:prstGeom>
        </p:spPr>
      </p:pic>
      <p:sp>
        <p:nvSpPr>
          <p:cNvPr id="32" name="テキスト ボックス 31">
            <a:extLst>
              <a:ext uri="{FF2B5EF4-FFF2-40B4-BE49-F238E27FC236}">
                <a16:creationId xmlns:a16="http://schemas.microsoft.com/office/drawing/2014/main" id="{AB8E8D54-5FDD-4303-A958-05F248354F8A}"/>
              </a:ext>
            </a:extLst>
          </p:cNvPr>
          <p:cNvSpPr txBox="1"/>
          <p:nvPr/>
        </p:nvSpPr>
        <p:spPr>
          <a:xfrm>
            <a:off x="7289527" y="5014267"/>
            <a:ext cx="1250663" cy="459485"/>
          </a:xfrm>
          <a:prstGeom prst="rect">
            <a:avLst/>
          </a:prstGeom>
          <a:noFill/>
        </p:spPr>
        <p:txBody>
          <a:bodyPr wrap="none" rtlCol="0">
            <a:spAutoFit/>
          </a:bodyPr>
          <a:lstStyle/>
          <a:p>
            <a:pPr defTabSz="422041"/>
            <a:r>
              <a:rPr lang="ja-JP" altLang="en-US" sz="1193" b="1" dirty="0">
                <a:solidFill>
                  <a:prstClr val="black"/>
                </a:solidFill>
                <a:latin typeface="Calibri" panose="020F0502020204030204"/>
                <a:ea typeface="游ゴシック" panose="020B0400000000000000" pitchFamily="50" charset="-128"/>
              </a:rPr>
              <a:t>・現場活動</a:t>
            </a:r>
            <a:endParaRPr lang="en-US" altLang="ja-JP" sz="1193" b="1" dirty="0">
              <a:solidFill>
                <a:prstClr val="black"/>
              </a:solidFill>
              <a:latin typeface="Calibri" panose="020F0502020204030204"/>
              <a:ea typeface="游ゴシック" panose="020B0400000000000000" pitchFamily="50" charset="-128"/>
            </a:endParaRPr>
          </a:p>
          <a:p>
            <a:pPr defTabSz="422041"/>
            <a:r>
              <a:rPr lang="ja-JP" altLang="en-US" sz="1193" b="1" dirty="0">
                <a:solidFill>
                  <a:prstClr val="black"/>
                </a:solidFill>
                <a:latin typeface="Calibri" panose="020F0502020204030204"/>
                <a:ea typeface="游ゴシック" panose="020B0400000000000000" pitchFamily="50" charset="-128"/>
              </a:rPr>
              <a:t>・被害状況確認</a:t>
            </a:r>
            <a:endParaRPr lang="en-US" altLang="ja-JP" sz="1193" b="1" dirty="0">
              <a:solidFill>
                <a:prstClr val="black"/>
              </a:solidFill>
              <a:latin typeface="Calibri" panose="020F0502020204030204"/>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5CFA7713-E1E5-47F3-9131-3066AE91EFD4}"/>
              </a:ext>
            </a:extLst>
          </p:cNvPr>
          <p:cNvSpPr txBox="1"/>
          <p:nvPr/>
        </p:nvSpPr>
        <p:spPr>
          <a:xfrm>
            <a:off x="7490466" y="3929447"/>
            <a:ext cx="1555234" cy="459485"/>
          </a:xfrm>
          <a:prstGeom prst="rect">
            <a:avLst/>
          </a:prstGeom>
          <a:noFill/>
        </p:spPr>
        <p:txBody>
          <a:bodyPr wrap="none" rtlCol="0">
            <a:spAutoFit/>
          </a:bodyPr>
          <a:lstStyle/>
          <a:p>
            <a:pPr defTabSz="422041"/>
            <a:r>
              <a:rPr lang="ja-JP" altLang="en-US" sz="1193" b="1" dirty="0">
                <a:solidFill>
                  <a:prstClr val="black"/>
                </a:solidFill>
                <a:latin typeface="Calibri" panose="020F0502020204030204"/>
                <a:ea typeface="游ゴシック" panose="020B0400000000000000" pitchFamily="50" charset="-128"/>
              </a:rPr>
              <a:t>・応援要請</a:t>
            </a:r>
            <a:endParaRPr lang="en-US" altLang="ja-JP" sz="1193" b="1" dirty="0">
              <a:solidFill>
                <a:prstClr val="black"/>
              </a:solidFill>
              <a:latin typeface="Calibri" panose="020F0502020204030204"/>
              <a:ea typeface="游ゴシック" panose="020B0400000000000000" pitchFamily="50" charset="-128"/>
            </a:endParaRPr>
          </a:p>
          <a:p>
            <a:pPr defTabSz="422041"/>
            <a:r>
              <a:rPr lang="ja-JP" altLang="en-US" sz="1193" b="1" dirty="0">
                <a:solidFill>
                  <a:prstClr val="black"/>
                </a:solidFill>
                <a:latin typeface="Calibri" panose="020F0502020204030204"/>
                <a:ea typeface="游ゴシック" panose="020B0400000000000000" pitchFamily="50" charset="-128"/>
              </a:rPr>
              <a:t>・受援体制確保　等</a:t>
            </a:r>
            <a:endParaRPr lang="en-US" altLang="ja-JP" sz="1193" b="1" dirty="0">
              <a:solidFill>
                <a:prstClr val="black"/>
              </a:solidFill>
              <a:latin typeface="Calibri" panose="020F0502020204030204"/>
              <a:ea typeface="游ゴシック" panose="020B0400000000000000" pitchFamily="50" charset="-128"/>
            </a:endParaRPr>
          </a:p>
        </p:txBody>
      </p:sp>
      <p:pic>
        <p:nvPicPr>
          <p:cNvPr id="34" name="図 33">
            <a:extLst>
              <a:ext uri="{FF2B5EF4-FFF2-40B4-BE49-F238E27FC236}">
                <a16:creationId xmlns:a16="http://schemas.microsoft.com/office/drawing/2014/main" id="{75E964FD-C752-49D8-86B3-5E030C81E518}"/>
              </a:ext>
            </a:extLst>
          </p:cNvPr>
          <p:cNvPicPr>
            <a:picLocks noChangeAspect="1"/>
          </p:cNvPicPr>
          <p:nvPr/>
        </p:nvPicPr>
        <p:blipFill rotWithShape="1">
          <a:blip r:embed="rId6">
            <a:duotone>
              <a:schemeClr val="accent2">
                <a:shade val="45000"/>
                <a:satMod val="135000"/>
              </a:schemeClr>
              <a:prstClr val="white"/>
            </a:duotone>
          </a:blip>
          <a:srcRect l="30161" t="8897" r="28454" b="7973"/>
          <a:stretch/>
        </p:blipFill>
        <p:spPr>
          <a:xfrm>
            <a:off x="7643749" y="3495810"/>
            <a:ext cx="224845" cy="451634"/>
          </a:xfrm>
          <a:prstGeom prst="rect">
            <a:avLst/>
          </a:prstGeom>
        </p:spPr>
      </p:pic>
      <p:sp>
        <p:nvSpPr>
          <p:cNvPr id="35" name="四角形: 角を丸くする 34">
            <a:extLst>
              <a:ext uri="{FF2B5EF4-FFF2-40B4-BE49-F238E27FC236}">
                <a16:creationId xmlns:a16="http://schemas.microsoft.com/office/drawing/2014/main" id="{F59BB5F9-16AC-4C95-B92E-33E4BE9E82D0}"/>
              </a:ext>
            </a:extLst>
          </p:cNvPr>
          <p:cNvSpPr/>
          <p:nvPr/>
        </p:nvSpPr>
        <p:spPr>
          <a:xfrm>
            <a:off x="7617744" y="3438489"/>
            <a:ext cx="371052" cy="5383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algn="ctr" defTabSz="422041"/>
            <a:endParaRPr lang="ja-JP" altLang="en-US" sz="1534">
              <a:solidFill>
                <a:prstClr val="white"/>
              </a:solidFill>
              <a:latin typeface="Calibri" panose="020F0502020204030204"/>
              <a:ea typeface="游ゴシック" panose="020B0400000000000000" pitchFamily="50" charset="-128"/>
            </a:endParaRPr>
          </a:p>
        </p:txBody>
      </p:sp>
      <p:cxnSp>
        <p:nvCxnSpPr>
          <p:cNvPr id="36" name="直線矢印コネクタ 35">
            <a:extLst>
              <a:ext uri="{FF2B5EF4-FFF2-40B4-BE49-F238E27FC236}">
                <a16:creationId xmlns:a16="http://schemas.microsoft.com/office/drawing/2014/main" id="{9CC6E05F-E79F-4435-AB33-4D90D939E206}"/>
              </a:ext>
            </a:extLst>
          </p:cNvPr>
          <p:cNvCxnSpPr>
            <a:cxnSpLocks/>
          </p:cNvCxnSpPr>
          <p:nvPr/>
        </p:nvCxnSpPr>
        <p:spPr>
          <a:xfrm flipH="1">
            <a:off x="6600621" y="3897579"/>
            <a:ext cx="995492" cy="995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86D5B4D6-7ECA-4A63-8A81-387CFBCE4B9F}"/>
              </a:ext>
            </a:extLst>
          </p:cNvPr>
          <p:cNvSpPr txBox="1"/>
          <p:nvPr/>
        </p:nvSpPr>
        <p:spPr>
          <a:xfrm>
            <a:off x="6116598" y="4374945"/>
            <a:ext cx="2024913" cy="249748"/>
          </a:xfrm>
          <a:prstGeom prst="rect">
            <a:avLst/>
          </a:prstGeom>
          <a:solidFill>
            <a:schemeClr val="bg1"/>
          </a:solidFill>
          <a:ln>
            <a:solidFill>
              <a:schemeClr val="accent1"/>
            </a:solidFill>
          </a:ln>
        </p:spPr>
        <p:txBody>
          <a:bodyPr wrap="none" rtlCol="0">
            <a:spAutoFit/>
          </a:bodyPr>
          <a:lstStyle/>
          <a:p>
            <a:pPr defTabSz="422041"/>
            <a:r>
              <a:rPr lang="ja-JP" altLang="en-US" sz="1023" dirty="0">
                <a:solidFill>
                  <a:prstClr val="black"/>
                </a:solidFill>
                <a:latin typeface="Calibri" panose="020F0502020204030204"/>
                <a:ea typeface="游ゴシック" panose="020B0400000000000000" pitchFamily="50" charset="-128"/>
              </a:rPr>
              <a:t>必要に応じて本部職員を現場へ</a:t>
            </a:r>
          </a:p>
        </p:txBody>
      </p:sp>
      <p:pic>
        <p:nvPicPr>
          <p:cNvPr id="38" name="図 37">
            <a:extLst>
              <a:ext uri="{FF2B5EF4-FFF2-40B4-BE49-F238E27FC236}">
                <a16:creationId xmlns:a16="http://schemas.microsoft.com/office/drawing/2014/main" id="{D5D1C7B3-3E18-40D3-B8FA-2054B87788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1070" y="4154489"/>
            <a:ext cx="426182" cy="327886"/>
          </a:xfrm>
          <a:prstGeom prst="rect">
            <a:avLst/>
          </a:prstGeom>
        </p:spPr>
      </p:pic>
      <p:sp>
        <p:nvSpPr>
          <p:cNvPr id="39" name="テキスト ボックス 38">
            <a:extLst>
              <a:ext uri="{FF2B5EF4-FFF2-40B4-BE49-F238E27FC236}">
                <a16:creationId xmlns:a16="http://schemas.microsoft.com/office/drawing/2014/main" id="{0D3B777F-AA44-4096-A6D5-5C6D81A1E7A8}"/>
              </a:ext>
            </a:extLst>
          </p:cNvPr>
          <p:cNvSpPr txBox="1"/>
          <p:nvPr/>
        </p:nvSpPr>
        <p:spPr>
          <a:xfrm>
            <a:off x="3023830" y="4440891"/>
            <a:ext cx="1250663" cy="459485"/>
          </a:xfrm>
          <a:prstGeom prst="rect">
            <a:avLst/>
          </a:prstGeom>
          <a:noFill/>
        </p:spPr>
        <p:txBody>
          <a:bodyPr wrap="none" rtlCol="0">
            <a:spAutoFit/>
          </a:bodyPr>
          <a:lstStyle/>
          <a:p>
            <a:pPr defTabSz="422041"/>
            <a:r>
              <a:rPr lang="ja-JP" altLang="en-US" sz="1193" b="1" dirty="0">
                <a:solidFill>
                  <a:prstClr val="black"/>
                </a:solidFill>
                <a:latin typeface="Calibri" panose="020F0502020204030204"/>
                <a:ea typeface="游ゴシック" panose="020B0400000000000000" pitchFamily="50" charset="-128"/>
              </a:rPr>
              <a:t>・現場活動</a:t>
            </a:r>
            <a:endParaRPr lang="en-US" altLang="ja-JP" sz="1193" b="1" dirty="0">
              <a:solidFill>
                <a:prstClr val="black"/>
              </a:solidFill>
              <a:latin typeface="Calibri" panose="020F0502020204030204"/>
              <a:ea typeface="游ゴシック" panose="020B0400000000000000" pitchFamily="50" charset="-128"/>
            </a:endParaRPr>
          </a:p>
          <a:p>
            <a:pPr defTabSz="422041"/>
            <a:r>
              <a:rPr lang="ja-JP" altLang="en-US" sz="1193" b="1" dirty="0">
                <a:solidFill>
                  <a:prstClr val="black"/>
                </a:solidFill>
                <a:latin typeface="Calibri" panose="020F0502020204030204"/>
                <a:ea typeface="游ゴシック" panose="020B0400000000000000" pitchFamily="50" charset="-128"/>
              </a:rPr>
              <a:t>・被害状況確認</a:t>
            </a:r>
            <a:endParaRPr lang="en-US" altLang="ja-JP" sz="1193" b="1" dirty="0">
              <a:solidFill>
                <a:prstClr val="black"/>
              </a:solidFill>
              <a:latin typeface="Calibri" panose="020F0502020204030204"/>
              <a:ea typeface="游ゴシック" panose="020B0400000000000000" pitchFamily="50" charset="-128"/>
            </a:endParaRPr>
          </a:p>
        </p:txBody>
      </p:sp>
      <p:sp>
        <p:nvSpPr>
          <p:cNvPr id="40" name="テキスト ボックス 39">
            <a:extLst>
              <a:ext uri="{FF2B5EF4-FFF2-40B4-BE49-F238E27FC236}">
                <a16:creationId xmlns:a16="http://schemas.microsoft.com/office/drawing/2014/main" id="{6533F309-58B3-488C-B9D0-D4E97B738851}"/>
              </a:ext>
            </a:extLst>
          </p:cNvPr>
          <p:cNvSpPr txBox="1"/>
          <p:nvPr/>
        </p:nvSpPr>
        <p:spPr>
          <a:xfrm>
            <a:off x="1490925" y="3399665"/>
            <a:ext cx="1555234" cy="459485"/>
          </a:xfrm>
          <a:prstGeom prst="rect">
            <a:avLst/>
          </a:prstGeom>
          <a:noFill/>
        </p:spPr>
        <p:txBody>
          <a:bodyPr wrap="none" rtlCol="0">
            <a:spAutoFit/>
          </a:bodyPr>
          <a:lstStyle/>
          <a:p>
            <a:pPr defTabSz="422041"/>
            <a:r>
              <a:rPr lang="ja-JP" altLang="en-US" sz="1193" b="1" dirty="0">
                <a:solidFill>
                  <a:prstClr val="black"/>
                </a:solidFill>
                <a:latin typeface="Calibri" panose="020F0502020204030204"/>
                <a:ea typeface="游ゴシック" panose="020B0400000000000000" pitchFamily="50" charset="-128"/>
              </a:rPr>
              <a:t>・応援要請</a:t>
            </a:r>
            <a:endParaRPr lang="en-US" altLang="ja-JP" sz="1193" b="1" dirty="0">
              <a:solidFill>
                <a:prstClr val="black"/>
              </a:solidFill>
              <a:latin typeface="Calibri" panose="020F0502020204030204"/>
              <a:ea typeface="游ゴシック" panose="020B0400000000000000" pitchFamily="50" charset="-128"/>
            </a:endParaRPr>
          </a:p>
          <a:p>
            <a:pPr defTabSz="422041"/>
            <a:r>
              <a:rPr lang="ja-JP" altLang="en-US" sz="1193" b="1" dirty="0">
                <a:solidFill>
                  <a:prstClr val="black"/>
                </a:solidFill>
                <a:latin typeface="Calibri" panose="020F0502020204030204"/>
                <a:ea typeface="游ゴシック" panose="020B0400000000000000" pitchFamily="50" charset="-128"/>
              </a:rPr>
              <a:t>・受援体制確保　等</a:t>
            </a:r>
            <a:endParaRPr lang="en-US" altLang="ja-JP" sz="1193"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17612416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8315</TotalTime>
  <Words>6363</Words>
  <Application>Microsoft Office PowerPoint</Application>
  <PresentationFormat>A4 210 x 297 mm</PresentationFormat>
  <Paragraphs>775</Paragraphs>
  <Slides>29</Slides>
  <Notes>14</Notes>
  <HiddenSlides>0</HiddenSlides>
  <MMClips>0</MMClips>
  <ScaleCrop>false</ScaleCrop>
  <HeadingPairs>
    <vt:vector size="6" baseType="variant">
      <vt:variant>
        <vt:lpstr>使用されているフォント</vt:lpstr>
      </vt:variant>
      <vt:variant>
        <vt:i4>21</vt:i4>
      </vt:variant>
      <vt:variant>
        <vt:lpstr>テーマ</vt:lpstr>
      </vt:variant>
      <vt:variant>
        <vt:i4>2</vt:i4>
      </vt:variant>
      <vt:variant>
        <vt:lpstr>スライド タイトル</vt:lpstr>
      </vt:variant>
      <vt:variant>
        <vt:i4>29</vt:i4>
      </vt:variant>
    </vt:vector>
  </HeadingPairs>
  <TitlesOfParts>
    <vt:vector size="52" baseType="lpstr">
      <vt:lpstr>ＤＦ特太ゴシック体</vt:lpstr>
      <vt:lpstr>HG明朝E</vt:lpstr>
      <vt:lpstr>Meiryo UI</vt:lpstr>
      <vt:lpstr>ＭＳ Ｐゴシック</vt:lpstr>
      <vt:lpstr>ＭＳ Ｐ明朝</vt:lpstr>
      <vt:lpstr>MS UI Gothic</vt:lpstr>
      <vt:lpstr>ＭＳ ゴシック</vt:lpstr>
      <vt:lpstr>ＭＳ 明朝</vt:lpstr>
      <vt:lpstr>新細明體</vt:lpstr>
      <vt:lpstr>メイリオ</vt:lpstr>
      <vt:lpstr>游ゴシック</vt:lpstr>
      <vt:lpstr>游ゴシック Light</vt:lpstr>
      <vt:lpstr>Arial</vt:lpstr>
      <vt:lpstr>Bookman Old Style</vt:lpstr>
      <vt:lpstr>Calibri</vt:lpstr>
      <vt:lpstr>Calibri Light</vt:lpstr>
      <vt:lpstr>Century</vt:lpstr>
      <vt:lpstr>Gill Sans MT</vt:lpstr>
      <vt:lpstr>Times New Roman</vt:lpstr>
      <vt:lpstr>Wingdings</vt:lpstr>
      <vt:lpstr>Wingdings 3</vt:lpstr>
      <vt:lpstr>アース</vt:lpstr>
      <vt:lpstr>Office テーマ</vt:lpstr>
      <vt:lpstr>○○県における消防の広域化等について（例）</vt:lpstr>
      <vt:lpstr>１　市町村の消防の広域化等について</vt:lpstr>
      <vt:lpstr>２　広域化及び連携・協力による効果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○○県における広域化等の動き</vt:lpstr>
      <vt:lpstr>３-２ ○○県における広域化検討時においての課題への対応</vt:lpstr>
      <vt:lpstr>３-３ 広域化検討時に生ずる懸念と実態（一例）</vt:lpstr>
      <vt:lpstr>４ ○○県の人口推計</vt:lpstr>
      <vt:lpstr>４-２　人口減少が消防組織に与える影響①</vt:lpstr>
      <vt:lpstr>４-３　人口減少が消防組織に与える影響②</vt:lpstr>
      <vt:lpstr>５ 災害発生状況</vt:lpstr>
      <vt:lpstr>５-２ 災害発生状況から見る広域化の必要性①</vt:lpstr>
      <vt:lpstr>５-２ 災害発生状況から見る広域化の必要性②</vt:lpstr>
      <vt:lpstr>５-３ 災害発生状況から見る広域化の必要性③</vt:lpstr>
      <vt:lpstr>６ ○○県内の財政状況</vt:lpstr>
      <vt:lpstr>６-２　財政状況の変遷が消防組織に与える影響</vt:lpstr>
      <vt:lpstr>７　都道府県の支援</vt:lpstr>
      <vt:lpstr>８　国の支援</vt:lpstr>
      <vt:lpstr>９　○○県の今後の方針（案）</vt:lpstr>
      <vt:lpstr>10　まとめ</vt:lpstr>
    </vt:vector>
  </TitlesOfParts>
  <Company>埼玉県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埼玉県</dc:creator>
  <cp:lastModifiedBy>中村　雄大</cp:lastModifiedBy>
  <cp:revision>320</cp:revision>
  <cp:lastPrinted>2023-10-05T06:34:06Z</cp:lastPrinted>
  <dcterms:created xsi:type="dcterms:W3CDTF">2018-12-10T07:30:22Z</dcterms:created>
  <dcterms:modified xsi:type="dcterms:W3CDTF">2023-10-06T01:41:21Z</dcterms:modified>
</cp:coreProperties>
</file>