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1" r:id="rId5"/>
    <p:sldId id="259" r:id="rId6"/>
    <p:sldId id="262" r:id="rId7"/>
    <p:sldId id="263" r:id="rId8"/>
    <p:sldId id="264" r:id="rId9"/>
    <p:sldId id="265" r:id="rId10"/>
    <p:sldId id="266" r:id="rId11"/>
    <p:sldId id="267" r:id="rId12"/>
    <p:sldId id="268" r:id="rId13"/>
  </p:sldIdLst>
  <p:sldSz cx="6858000" cy="9144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03" autoAdjust="0"/>
    <p:restoredTop sz="94660"/>
  </p:normalViewPr>
  <p:slideViewPr>
    <p:cSldViewPr snapToGrid="0">
      <p:cViewPr>
        <p:scale>
          <a:sx n="100" d="100"/>
          <a:sy n="100" d="100"/>
        </p:scale>
        <p:origin x="1934" y="-206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220C9B1-810D-4309-BAD3-2AEC477729E2}" type="datetimeFigureOut">
              <a:rPr kumimoji="1" lang="ja-JP" altLang="en-US" smtClean="0"/>
              <a:t>2020/3/6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25C4FF-E23A-4CBF-BAF4-387DD2AAE0DC}" type="slidenum">
              <a:rPr kumimoji="1" lang="ja-JP" altLang="en-US" smtClean="0"/>
              <a:t>‹#›</a:t>
            </a:fld>
            <a:endParaRPr kumimoji="1" lang="ja-JP" altLang="en-US"/>
          </a:p>
        </p:txBody>
      </p:sp>
    </p:spTree>
    <p:extLst>
      <p:ext uri="{BB962C8B-B14F-4D97-AF65-F5344CB8AC3E}">
        <p14:creationId xmlns:p14="http://schemas.microsoft.com/office/powerpoint/2010/main" val="207114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220C9B1-810D-4309-BAD3-2AEC477729E2}" type="datetimeFigureOut">
              <a:rPr kumimoji="1" lang="ja-JP" altLang="en-US" smtClean="0"/>
              <a:t>2020/3/6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25C4FF-E23A-4CBF-BAF4-387DD2AAE0DC}" type="slidenum">
              <a:rPr kumimoji="1" lang="ja-JP" altLang="en-US" smtClean="0"/>
              <a:t>‹#›</a:t>
            </a:fld>
            <a:endParaRPr kumimoji="1" lang="ja-JP" altLang="en-US"/>
          </a:p>
        </p:txBody>
      </p:sp>
    </p:spTree>
    <p:extLst>
      <p:ext uri="{BB962C8B-B14F-4D97-AF65-F5344CB8AC3E}">
        <p14:creationId xmlns:p14="http://schemas.microsoft.com/office/powerpoint/2010/main" val="2363594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220C9B1-810D-4309-BAD3-2AEC477729E2}" type="datetimeFigureOut">
              <a:rPr kumimoji="1" lang="ja-JP" altLang="en-US" smtClean="0"/>
              <a:t>2020/3/6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25C4FF-E23A-4CBF-BAF4-387DD2AAE0DC}" type="slidenum">
              <a:rPr kumimoji="1" lang="ja-JP" altLang="en-US" smtClean="0"/>
              <a:t>‹#›</a:t>
            </a:fld>
            <a:endParaRPr kumimoji="1" lang="ja-JP" altLang="en-US"/>
          </a:p>
        </p:txBody>
      </p:sp>
    </p:spTree>
    <p:extLst>
      <p:ext uri="{BB962C8B-B14F-4D97-AF65-F5344CB8AC3E}">
        <p14:creationId xmlns:p14="http://schemas.microsoft.com/office/powerpoint/2010/main" val="2756407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220C9B1-810D-4309-BAD3-2AEC477729E2}" type="datetimeFigureOut">
              <a:rPr kumimoji="1" lang="ja-JP" altLang="en-US" smtClean="0"/>
              <a:t>2020/3/6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25C4FF-E23A-4CBF-BAF4-387DD2AAE0DC}" type="slidenum">
              <a:rPr kumimoji="1" lang="ja-JP" altLang="en-US" smtClean="0"/>
              <a:t>‹#›</a:t>
            </a:fld>
            <a:endParaRPr kumimoji="1" lang="ja-JP" altLang="en-US"/>
          </a:p>
        </p:txBody>
      </p:sp>
    </p:spTree>
    <p:extLst>
      <p:ext uri="{BB962C8B-B14F-4D97-AF65-F5344CB8AC3E}">
        <p14:creationId xmlns:p14="http://schemas.microsoft.com/office/powerpoint/2010/main" val="4027048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220C9B1-810D-4309-BAD3-2AEC477729E2}" type="datetimeFigureOut">
              <a:rPr kumimoji="1" lang="ja-JP" altLang="en-US" smtClean="0"/>
              <a:t>2020/3/6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25C4FF-E23A-4CBF-BAF4-387DD2AAE0DC}" type="slidenum">
              <a:rPr kumimoji="1" lang="ja-JP" altLang="en-US" smtClean="0"/>
              <a:t>‹#›</a:t>
            </a:fld>
            <a:endParaRPr kumimoji="1" lang="ja-JP" altLang="en-US"/>
          </a:p>
        </p:txBody>
      </p:sp>
    </p:spTree>
    <p:extLst>
      <p:ext uri="{BB962C8B-B14F-4D97-AF65-F5344CB8AC3E}">
        <p14:creationId xmlns:p14="http://schemas.microsoft.com/office/powerpoint/2010/main" val="3300799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220C9B1-810D-4309-BAD3-2AEC477729E2}" type="datetimeFigureOut">
              <a:rPr kumimoji="1" lang="ja-JP" altLang="en-US" smtClean="0"/>
              <a:t>2020/3/6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625C4FF-E23A-4CBF-BAF4-387DD2AAE0DC}" type="slidenum">
              <a:rPr kumimoji="1" lang="ja-JP" altLang="en-US" smtClean="0"/>
              <a:t>‹#›</a:t>
            </a:fld>
            <a:endParaRPr kumimoji="1" lang="ja-JP" altLang="en-US"/>
          </a:p>
        </p:txBody>
      </p:sp>
    </p:spTree>
    <p:extLst>
      <p:ext uri="{BB962C8B-B14F-4D97-AF65-F5344CB8AC3E}">
        <p14:creationId xmlns:p14="http://schemas.microsoft.com/office/powerpoint/2010/main" val="2597326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220C9B1-810D-4309-BAD3-2AEC477729E2}" type="datetimeFigureOut">
              <a:rPr kumimoji="1" lang="ja-JP" altLang="en-US" smtClean="0"/>
              <a:t>2020/3/6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625C4FF-E23A-4CBF-BAF4-387DD2AAE0DC}" type="slidenum">
              <a:rPr kumimoji="1" lang="ja-JP" altLang="en-US" smtClean="0"/>
              <a:t>‹#›</a:t>
            </a:fld>
            <a:endParaRPr kumimoji="1" lang="ja-JP" altLang="en-US"/>
          </a:p>
        </p:txBody>
      </p:sp>
    </p:spTree>
    <p:extLst>
      <p:ext uri="{BB962C8B-B14F-4D97-AF65-F5344CB8AC3E}">
        <p14:creationId xmlns:p14="http://schemas.microsoft.com/office/powerpoint/2010/main" val="456427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220C9B1-810D-4309-BAD3-2AEC477729E2}" type="datetimeFigureOut">
              <a:rPr kumimoji="1" lang="ja-JP" altLang="en-US" smtClean="0"/>
              <a:t>2020/3/6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625C4FF-E23A-4CBF-BAF4-387DD2AAE0DC}" type="slidenum">
              <a:rPr kumimoji="1" lang="ja-JP" altLang="en-US" smtClean="0"/>
              <a:t>‹#›</a:t>
            </a:fld>
            <a:endParaRPr kumimoji="1" lang="ja-JP" altLang="en-US"/>
          </a:p>
        </p:txBody>
      </p:sp>
    </p:spTree>
    <p:extLst>
      <p:ext uri="{BB962C8B-B14F-4D97-AF65-F5344CB8AC3E}">
        <p14:creationId xmlns:p14="http://schemas.microsoft.com/office/powerpoint/2010/main" val="1823449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20C9B1-810D-4309-BAD3-2AEC477729E2}" type="datetimeFigureOut">
              <a:rPr kumimoji="1" lang="ja-JP" altLang="en-US" smtClean="0"/>
              <a:t>2020/3/6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625C4FF-E23A-4CBF-BAF4-387DD2AAE0DC}" type="slidenum">
              <a:rPr kumimoji="1" lang="ja-JP" altLang="en-US" smtClean="0"/>
              <a:t>‹#›</a:t>
            </a:fld>
            <a:endParaRPr kumimoji="1" lang="ja-JP" altLang="en-US"/>
          </a:p>
        </p:txBody>
      </p:sp>
    </p:spTree>
    <p:extLst>
      <p:ext uri="{BB962C8B-B14F-4D97-AF65-F5344CB8AC3E}">
        <p14:creationId xmlns:p14="http://schemas.microsoft.com/office/powerpoint/2010/main" val="4011173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220C9B1-810D-4309-BAD3-2AEC477729E2}" type="datetimeFigureOut">
              <a:rPr kumimoji="1" lang="ja-JP" altLang="en-US" smtClean="0"/>
              <a:t>2020/3/6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625C4FF-E23A-4CBF-BAF4-387DD2AAE0DC}" type="slidenum">
              <a:rPr kumimoji="1" lang="ja-JP" altLang="en-US" smtClean="0"/>
              <a:t>‹#›</a:t>
            </a:fld>
            <a:endParaRPr kumimoji="1" lang="ja-JP" altLang="en-US"/>
          </a:p>
        </p:txBody>
      </p:sp>
    </p:spTree>
    <p:extLst>
      <p:ext uri="{BB962C8B-B14F-4D97-AF65-F5344CB8AC3E}">
        <p14:creationId xmlns:p14="http://schemas.microsoft.com/office/powerpoint/2010/main" val="2046371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220C9B1-810D-4309-BAD3-2AEC477729E2}" type="datetimeFigureOut">
              <a:rPr kumimoji="1" lang="ja-JP" altLang="en-US" smtClean="0"/>
              <a:t>2020/3/6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625C4FF-E23A-4CBF-BAF4-387DD2AAE0DC}" type="slidenum">
              <a:rPr kumimoji="1" lang="ja-JP" altLang="en-US" smtClean="0"/>
              <a:t>‹#›</a:t>
            </a:fld>
            <a:endParaRPr kumimoji="1" lang="ja-JP" altLang="en-US"/>
          </a:p>
        </p:txBody>
      </p:sp>
    </p:spTree>
    <p:extLst>
      <p:ext uri="{BB962C8B-B14F-4D97-AF65-F5344CB8AC3E}">
        <p14:creationId xmlns:p14="http://schemas.microsoft.com/office/powerpoint/2010/main" val="2064892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220C9B1-810D-4309-BAD3-2AEC477729E2}" type="datetimeFigureOut">
              <a:rPr kumimoji="1" lang="ja-JP" altLang="en-US" smtClean="0"/>
              <a:t>2020/3/6</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625C4FF-E23A-4CBF-BAF4-387DD2AAE0DC}" type="slidenum">
              <a:rPr kumimoji="1" lang="ja-JP" altLang="en-US" smtClean="0"/>
              <a:t>‹#›</a:t>
            </a:fld>
            <a:endParaRPr kumimoji="1" lang="ja-JP" altLang="en-US"/>
          </a:p>
        </p:txBody>
      </p:sp>
    </p:spTree>
    <p:extLst>
      <p:ext uri="{BB962C8B-B14F-4D97-AF65-F5344CB8AC3E}">
        <p14:creationId xmlns:p14="http://schemas.microsoft.com/office/powerpoint/2010/main" val="20687585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24384"/>
            <a:ext cx="6858000" cy="307777"/>
          </a:xfrm>
          <a:prstGeom prst="rect">
            <a:avLst/>
          </a:prstGeom>
          <a:noFill/>
        </p:spPr>
        <p:txBody>
          <a:bodyPr wrap="square" rtlCol="0">
            <a:spAutoFit/>
          </a:bodyPr>
          <a:lstStyle/>
          <a:p>
            <a:pPr algn="ctr"/>
            <a:r>
              <a:rPr kumimoji="1" lang="ja-JP" altLang="en-US" sz="1400" dirty="0" smtClean="0"/>
              <a:t>チェックリスト（例）　</a:t>
            </a:r>
            <a:r>
              <a:rPr kumimoji="1" lang="ja-JP" altLang="en-US" sz="1400" dirty="0" err="1" smtClean="0"/>
              <a:t>ー</a:t>
            </a:r>
            <a:r>
              <a:rPr kumimoji="1" lang="ja-JP" altLang="en-US" sz="1400" dirty="0" smtClean="0"/>
              <a:t>製造所</a:t>
            </a:r>
            <a:r>
              <a:rPr kumimoji="1" lang="ja-JP" altLang="en-US" sz="1400" dirty="0" err="1" smtClean="0"/>
              <a:t>ー</a:t>
            </a:r>
            <a:endParaRPr kumimoji="1" lang="ja-JP" altLang="en-US" sz="1400" dirty="0"/>
          </a:p>
        </p:txBody>
      </p:sp>
      <p:graphicFrame>
        <p:nvGraphicFramePr>
          <p:cNvPr id="5" name="表 4"/>
          <p:cNvGraphicFramePr>
            <a:graphicFrameLocks noGrp="1"/>
          </p:cNvGraphicFramePr>
          <p:nvPr>
            <p:extLst>
              <p:ext uri="{D42A27DB-BD31-4B8C-83A1-F6EECF244321}">
                <p14:modId xmlns:p14="http://schemas.microsoft.com/office/powerpoint/2010/main" val="935798949"/>
              </p:ext>
            </p:extLst>
          </p:nvPr>
        </p:nvGraphicFramePr>
        <p:xfrm>
          <a:off x="121920" y="409845"/>
          <a:ext cx="6653180" cy="8640981"/>
        </p:xfrm>
        <a:graphic>
          <a:graphicData uri="http://schemas.openxmlformats.org/drawingml/2006/table">
            <a:tbl>
              <a:tblPr firstRow="1" bandRow="1">
                <a:tableStyleId>{5940675A-B579-460E-94D1-54222C63F5DA}</a:tableStyleId>
              </a:tblPr>
              <a:tblGrid>
                <a:gridCol w="239936">
                  <a:extLst>
                    <a:ext uri="{9D8B030D-6E8A-4147-A177-3AD203B41FA5}">
                      <a16:colId xmlns:a16="http://schemas.microsoft.com/office/drawing/2014/main" val="2790528853"/>
                    </a:ext>
                  </a:extLst>
                </a:gridCol>
                <a:gridCol w="601589">
                  <a:extLst>
                    <a:ext uri="{9D8B030D-6E8A-4147-A177-3AD203B41FA5}">
                      <a16:colId xmlns:a16="http://schemas.microsoft.com/office/drawing/2014/main" val="3762869829"/>
                    </a:ext>
                  </a:extLst>
                </a:gridCol>
                <a:gridCol w="1340695">
                  <a:extLst>
                    <a:ext uri="{9D8B030D-6E8A-4147-A177-3AD203B41FA5}">
                      <a16:colId xmlns:a16="http://schemas.microsoft.com/office/drawing/2014/main" val="2793245442"/>
                    </a:ext>
                  </a:extLst>
                </a:gridCol>
                <a:gridCol w="1473927">
                  <a:extLst>
                    <a:ext uri="{9D8B030D-6E8A-4147-A177-3AD203B41FA5}">
                      <a16:colId xmlns:a16="http://schemas.microsoft.com/office/drawing/2014/main" val="4114062654"/>
                    </a:ext>
                  </a:extLst>
                </a:gridCol>
                <a:gridCol w="1490320">
                  <a:extLst>
                    <a:ext uri="{9D8B030D-6E8A-4147-A177-3AD203B41FA5}">
                      <a16:colId xmlns:a16="http://schemas.microsoft.com/office/drawing/2014/main" val="2781597271"/>
                    </a:ext>
                  </a:extLst>
                </a:gridCol>
                <a:gridCol w="1506713">
                  <a:extLst>
                    <a:ext uri="{9D8B030D-6E8A-4147-A177-3AD203B41FA5}">
                      <a16:colId xmlns:a16="http://schemas.microsoft.com/office/drawing/2014/main" val="3493234953"/>
                    </a:ext>
                  </a:extLst>
                </a:gridCol>
              </a:tblGrid>
              <a:tr h="274221">
                <a:tc gridSpan="2">
                  <a:txBody>
                    <a:bodyPr/>
                    <a:lstStyle/>
                    <a:p>
                      <a:pPr algn="ctr"/>
                      <a:r>
                        <a:rPr kumimoji="1" lang="ja-JP" altLang="en-US" sz="1050" b="1" dirty="0" smtClean="0"/>
                        <a:t>フェーズ</a:t>
                      </a:r>
                      <a:endParaRPr kumimoji="1" lang="ja-JP" altLang="en-US" sz="1050" b="1" dirty="0"/>
                    </a:p>
                  </a:txBody>
                  <a:tcPr anchor="ctr">
                    <a:solidFill>
                      <a:schemeClr val="accent1">
                        <a:lumMod val="20000"/>
                        <a:lumOff val="80000"/>
                      </a:schemeClr>
                    </a:solidFill>
                  </a:tcPr>
                </a:tc>
                <a:tc hMerge="1">
                  <a:txBody>
                    <a:bodyPr/>
                    <a:lstStyle/>
                    <a:p>
                      <a:endParaRPr kumimoji="1" lang="ja-JP" altLang="en-US"/>
                    </a:p>
                  </a:txBody>
                  <a:tcPr/>
                </a:tc>
                <a:tc>
                  <a:txBody>
                    <a:bodyPr/>
                    <a:lstStyle/>
                    <a:p>
                      <a:pPr algn="ctr"/>
                      <a:r>
                        <a:rPr kumimoji="1" lang="ja-JP" altLang="en-US" sz="1050" b="1" dirty="0" smtClean="0"/>
                        <a:t>浸水・高潮対策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土砂対策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強風対策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停電対策</a:t>
                      </a:r>
                      <a:endParaRPr kumimoji="1" lang="ja-JP" altLang="en-US" sz="1050" b="1" dirty="0"/>
                    </a:p>
                  </a:txBody>
                  <a:tcPr anchor="ctr">
                    <a:solidFill>
                      <a:schemeClr val="accent1">
                        <a:lumMod val="20000"/>
                        <a:lumOff val="80000"/>
                      </a:schemeClr>
                    </a:solidFill>
                  </a:tcPr>
                </a:tc>
                <a:extLst>
                  <a:ext uri="{0D108BD9-81ED-4DB2-BD59-A6C34878D82A}">
                    <a16:rowId xmlns:a16="http://schemas.microsoft.com/office/drawing/2014/main" val="3227123628"/>
                  </a:ext>
                </a:extLst>
              </a:tr>
              <a:tr h="610703">
                <a:tc rowSpan="4">
                  <a:txBody>
                    <a:bodyPr/>
                    <a:lstStyle/>
                    <a:p>
                      <a:pPr algn="ctr"/>
                      <a:r>
                        <a:rPr kumimoji="1" lang="ja-JP" altLang="en-US" sz="900" b="1" dirty="0" smtClean="0"/>
                        <a:t>平時からの事前の備え</a:t>
                      </a:r>
                      <a:endParaRPr kumimoji="1" lang="ja-JP" altLang="en-US" sz="900" b="1" dirty="0"/>
                    </a:p>
                  </a:txBody>
                  <a:tcPr vert="eaVert" anchor="ctr">
                    <a:solidFill>
                      <a:schemeClr val="accent2">
                        <a:lumMod val="20000"/>
                        <a:lumOff val="80000"/>
                      </a:schemeClr>
                    </a:solidFill>
                  </a:tcPr>
                </a:tc>
                <a:tc>
                  <a:txBody>
                    <a:bodyPr/>
                    <a:lstStyle/>
                    <a:p>
                      <a:pPr algn="ctr"/>
                      <a:r>
                        <a:rPr kumimoji="1" lang="ja-JP" altLang="en-US" sz="600" b="1" dirty="0" smtClean="0"/>
                        <a:t>災害リスクの確認</a:t>
                      </a:r>
                      <a:endParaRPr kumimoji="1" lang="ja-JP" altLang="en-US" sz="600" b="1" dirty="0"/>
                    </a:p>
                  </a:txBody>
                  <a:tcPr anchor="ctr">
                    <a:solidFill>
                      <a:schemeClr val="accent2">
                        <a:lumMod val="20000"/>
                        <a:lumOff val="80000"/>
                      </a:schemeClr>
                    </a:solidFill>
                  </a:tcPr>
                </a:tc>
                <a:tc gridSpan="4">
                  <a:txBody>
                    <a:bodyPr/>
                    <a:lstStyle/>
                    <a:p>
                      <a:pPr marL="268288" indent="-268288" algn="just"/>
                      <a:r>
                        <a:rPr kumimoji="1" lang="ja-JP" altLang="en-US" sz="900" b="0" dirty="0" smtClean="0"/>
                        <a:t>□</a:t>
                      </a:r>
                      <a:r>
                        <a:rPr kumimoji="1" lang="ja-JP" altLang="en-US" sz="900" dirty="0" smtClean="0"/>
                        <a:t>　地域のハザードマップを参照し、当該施設が浸水想定区域や土砂災害警戒区域に入っているかどうかや、降雨や高潮に伴う浸水高さ等を確認する。また、ハザードマップが更新された場合には、当該施設に係る変更の有無や内容を都度確認する。</a:t>
                      </a:r>
                      <a:endParaRPr kumimoji="1" lang="en-US" altLang="ja-JP" sz="900" dirty="0" smtClean="0"/>
                    </a:p>
                    <a:p>
                      <a:pPr marL="268288" indent="-268288" algn="just"/>
                      <a:r>
                        <a:rPr kumimoji="1" lang="ja-JP" altLang="en-US" sz="900" dirty="0" smtClean="0"/>
                        <a:t>□　浸水想定区域に該当する場合、想定される降雨量と浸水高、避難先を確認する。</a:t>
                      </a:r>
                      <a:endParaRPr kumimoji="1" lang="en-US" altLang="ja-JP" sz="900" dirty="0" smtClean="0"/>
                    </a:p>
                  </a:txBody>
                  <a:tcPr anchor="ctr"/>
                </a:tc>
                <a:tc hMerge="1">
                  <a:txBody>
                    <a:bodyPr/>
                    <a:lstStyle/>
                    <a:p>
                      <a:endParaRPr kumimoji="1" lang="ja-JP" altLang="en-US" sz="1050" dirty="0"/>
                    </a:p>
                  </a:txBody>
                  <a:tcP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2768697511"/>
                  </a:ext>
                </a:extLst>
              </a:tr>
              <a:tr h="1265027">
                <a:tc vMerge="1">
                  <a:txBody>
                    <a:bodyPr/>
                    <a:lstStyle/>
                    <a:p>
                      <a:endParaRPr kumimoji="1" lang="ja-JP" altLang="en-US" sz="1050" dirty="0"/>
                    </a:p>
                  </a:txBody>
                  <a:tcPr/>
                </a:tc>
                <a:tc>
                  <a:txBody>
                    <a:bodyPr/>
                    <a:lstStyle/>
                    <a:p>
                      <a:pPr algn="ctr"/>
                      <a:r>
                        <a:rPr kumimoji="1" lang="ja-JP" altLang="en-US" sz="900" b="1" dirty="0" smtClean="0"/>
                        <a:t>計画等の策定</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solidFill>
                            <a:schemeClr val="tx1"/>
                          </a:solidFill>
                        </a:rPr>
                        <a:t>□　長雨や台風の接近に</a:t>
                      </a:r>
                      <a:r>
                        <a:rPr kumimoji="1" lang="ja-JP" altLang="en-US" sz="900" dirty="0" smtClean="0">
                          <a:solidFill>
                            <a:schemeClr val="tx1"/>
                          </a:solidFill>
                        </a:rPr>
                        <a:t>伴い被害の</a:t>
                      </a:r>
                      <a:r>
                        <a:rPr kumimoji="1" lang="ja-JP" altLang="en-US" sz="900" dirty="0" smtClean="0">
                          <a:solidFill>
                            <a:schemeClr val="tx1"/>
                          </a:solidFill>
                        </a:rPr>
                        <a:t>発生が想定される場合には、被害発生の危険性を回避・低減するために必要な措置を検討し、計画を策定する。</a:t>
                      </a:r>
                      <a:endParaRPr kumimoji="1" lang="en-US" altLang="ja-JP" sz="900" dirty="0" smtClean="0">
                        <a:solidFill>
                          <a:schemeClr val="tx1"/>
                        </a:solidFill>
                      </a:endParaRPr>
                    </a:p>
                    <a:p>
                      <a:pPr marL="268288" indent="-268288"/>
                      <a:r>
                        <a:rPr kumimoji="1" lang="ja-JP" altLang="en-US" sz="900" dirty="0" smtClean="0">
                          <a:solidFill>
                            <a:schemeClr val="tx1"/>
                          </a:solidFill>
                        </a:rPr>
                        <a:t>□　タイムラインを考慮し、気象庁や地方公共団体等が発表する防災情報の警戒レベル等に応じた判断基準や実施要領を策定する。</a:t>
                      </a:r>
                      <a:endParaRPr kumimoji="1" lang="en-US" altLang="ja-JP" sz="900" dirty="0" smtClean="0">
                        <a:solidFill>
                          <a:schemeClr val="tx1"/>
                        </a:solidFill>
                      </a:endParaRPr>
                    </a:p>
                    <a:p>
                      <a:pPr marL="268288" indent="-268288"/>
                      <a:r>
                        <a:rPr kumimoji="1" lang="ja-JP" altLang="en-US" sz="900" dirty="0" smtClean="0">
                          <a:solidFill>
                            <a:schemeClr val="tx1"/>
                          </a:solidFill>
                        </a:rPr>
                        <a:t>□　計画的な操業の停止、規模縮小の判断基準や実施要領を策定する。</a:t>
                      </a:r>
                      <a:endParaRPr kumimoji="1" lang="en-US" altLang="ja-JP" sz="900" dirty="0" smtClean="0">
                        <a:solidFill>
                          <a:schemeClr val="tx1"/>
                        </a:solidFill>
                      </a:endParaRPr>
                    </a:p>
                    <a:p>
                      <a:pPr marL="268288" indent="-268288"/>
                      <a:r>
                        <a:rPr kumimoji="1" lang="ja-JP" altLang="en-US" sz="900" dirty="0" smtClean="0">
                          <a:solidFill>
                            <a:schemeClr val="tx1"/>
                          </a:solidFill>
                        </a:rPr>
                        <a:t>□　危険物の搬入・搬出の時期や経路の変更等の判断基準や実施要領を策定する。</a:t>
                      </a:r>
                      <a:endParaRPr kumimoji="1" lang="en-US" altLang="ja-JP" sz="900" dirty="0" smtClean="0">
                        <a:solidFill>
                          <a:schemeClr val="tx1"/>
                        </a:solidFill>
                      </a:endParaRPr>
                    </a:p>
                    <a:p>
                      <a:pPr marL="268288" indent="-268288"/>
                      <a:r>
                        <a:rPr kumimoji="1" lang="ja-JP" altLang="en-US" sz="900" dirty="0" smtClean="0">
                          <a:solidFill>
                            <a:schemeClr val="tx1"/>
                          </a:solidFill>
                        </a:rPr>
                        <a:t>□　天候回復後の施設の復旧に当たり、自家発電設備等への円滑な燃料供給等のため、危険物の仮貯蔵・仮取扱いを行うことが想定される場合</a:t>
                      </a:r>
                      <a:r>
                        <a:rPr kumimoji="1" lang="ja-JP" altLang="en-US" sz="900" dirty="0" smtClean="0">
                          <a:solidFill>
                            <a:schemeClr val="tx1"/>
                          </a:solidFill>
                        </a:rPr>
                        <a:t>、仮貯蔵・仮取扱いの実施</a:t>
                      </a:r>
                      <a:r>
                        <a:rPr kumimoji="1" lang="ja-JP" altLang="en-US" sz="900" dirty="0" smtClean="0">
                          <a:solidFill>
                            <a:schemeClr val="tx1"/>
                          </a:solidFill>
                        </a:rPr>
                        <a:t>計画を作成し、消防機関と協議する。</a:t>
                      </a:r>
                      <a:endParaRPr kumimoji="1" lang="en-US" altLang="ja-JP" sz="900" dirty="0" smtClean="0">
                        <a:solidFill>
                          <a:schemeClr val="tx1"/>
                        </a:solidFill>
                      </a:endParaRPr>
                    </a:p>
                    <a:p>
                      <a:pPr marL="268288" indent="-268288"/>
                      <a:r>
                        <a:rPr kumimoji="1" lang="ja-JP" altLang="en-US" sz="900" dirty="0" smtClean="0">
                          <a:solidFill>
                            <a:schemeClr val="tx1"/>
                          </a:solidFill>
                        </a:rPr>
                        <a:t>□　計画や実施要領等を予防規程の関連文書又は社内規定等に位置づける。</a:t>
                      </a:r>
                      <a:endParaRPr kumimoji="1" lang="en-US" altLang="ja-JP" sz="900" dirty="0" smtClean="0">
                        <a:solidFill>
                          <a:schemeClr val="tx1"/>
                        </a:solidFill>
                      </a:endParaRPr>
                    </a:p>
                  </a:txBody>
                  <a:tcPr anchor="ctr"/>
                </a:tc>
                <a:tc hMerge="1">
                  <a:txBody>
                    <a:bodyPr/>
                    <a:lstStyle/>
                    <a:p>
                      <a:endParaRPr kumimoji="1" lang="ja-JP" altLang="en-US" sz="1050" dirty="0"/>
                    </a:p>
                  </a:txBody>
                  <a:tcP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979982385"/>
                  </a:ext>
                </a:extLst>
              </a:tr>
              <a:tr h="1003297">
                <a:tc vMerge="1">
                  <a:txBody>
                    <a:bodyPr/>
                    <a:lstStyle/>
                    <a:p>
                      <a:pPr algn="ctr"/>
                      <a:endParaRPr kumimoji="1" lang="ja-JP" altLang="en-US" sz="900" dirty="0"/>
                    </a:p>
                  </a:txBody>
                  <a:tcPr vert="eaVert" anchor="ctr"/>
                </a:tc>
                <a:tc>
                  <a:txBody>
                    <a:bodyPr/>
                    <a:lstStyle/>
                    <a:p>
                      <a:pPr algn="ctr"/>
                      <a:r>
                        <a:rPr kumimoji="1" lang="ja-JP" altLang="en-US" sz="900" b="1" dirty="0" smtClean="0"/>
                        <a:t>対策の準備</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solidFill>
                            <a:schemeClr val="tx1"/>
                          </a:solidFill>
                        </a:rPr>
                        <a:t>□　</a:t>
                      </a:r>
                      <a:r>
                        <a:rPr kumimoji="1" lang="ja-JP" altLang="en-US" sz="900" dirty="0" smtClean="0">
                          <a:solidFill>
                            <a:schemeClr val="tx1"/>
                          </a:solidFill>
                        </a:rPr>
                        <a:t>温度</a:t>
                      </a:r>
                      <a:r>
                        <a:rPr kumimoji="1" lang="ja-JP" altLang="en-US" sz="900" dirty="0" smtClean="0">
                          <a:solidFill>
                            <a:schemeClr val="tx1"/>
                          </a:solidFill>
                        </a:rPr>
                        <a:t>や圧力等の管理を継続することが必要な物品については</a:t>
                      </a:r>
                      <a:r>
                        <a:rPr kumimoji="1" lang="ja-JP" altLang="en-US" sz="900" dirty="0" smtClean="0">
                          <a:solidFill>
                            <a:schemeClr val="tx1"/>
                          </a:solidFill>
                        </a:rPr>
                        <a:t>、停電に備え自家</a:t>
                      </a:r>
                      <a:r>
                        <a:rPr kumimoji="1" lang="ja-JP" altLang="en-US" sz="900" dirty="0" smtClean="0">
                          <a:solidFill>
                            <a:schemeClr val="tx1"/>
                          </a:solidFill>
                        </a:rPr>
                        <a:t>発電設備等のバックアップ電源及び当該電源に必要な燃料等を確保する。また、これらの危険物保安上必要な設備等についても、浸水等により必要な機能を損なうことのないよう措置する。</a:t>
                      </a:r>
                      <a:endParaRPr kumimoji="1" lang="en-US" altLang="ja-JP" sz="900" dirty="0" smtClean="0">
                        <a:solidFill>
                          <a:schemeClr val="tx1"/>
                        </a:solidFill>
                      </a:endParaRPr>
                    </a:p>
                    <a:p>
                      <a:pPr marL="268288" indent="-268288"/>
                      <a:r>
                        <a:rPr kumimoji="1" lang="ja-JP" altLang="en-US" sz="900" baseline="0" dirty="0" smtClean="0">
                          <a:solidFill>
                            <a:schemeClr val="tx1"/>
                          </a:solidFill>
                        </a:rPr>
                        <a:t>□　建築物や電気設備等における浸水を危険物保安上防止する必要がある場合には、土の</a:t>
                      </a:r>
                      <a:r>
                        <a:rPr kumimoji="1" lang="ja-JP" altLang="en-US" sz="900" baseline="0" dirty="0" err="1" smtClean="0">
                          <a:solidFill>
                            <a:schemeClr val="tx1"/>
                          </a:solidFill>
                        </a:rPr>
                        <a:t>う</a:t>
                      </a:r>
                      <a:r>
                        <a:rPr kumimoji="1" lang="ja-JP" altLang="en-US" sz="900" baseline="0" dirty="0" smtClean="0">
                          <a:solidFill>
                            <a:schemeClr val="tx1"/>
                          </a:solidFill>
                        </a:rPr>
                        <a:t>、止水板、水密性のあるシャッターやドア（建具型の浸水防止用設備）等を準備する。</a:t>
                      </a:r>
                      <a:endParaRPr kumimoji="1" lang="en-US" altLang="ja-JP" sz="900" baseline="0" dirty="0" smtClean="0">
                        <a:solidFill>
                          <a:schemeClr val="tx1"/>
                        </a:solidFill>
                      </a:endParaRPr>
                    </a:p>
                    <a:p>
                      <a:pPr marL="268288" indent="-268288"/>
                      <a:r>
                        <a:rPr kumimoji="1" lang="ja-JP" altLang="en-US" sz="900" dirty="0" smtClean="0">
                          <a:solidFill>
                            <a:schemeClr val="tx1"/>
                          </a:solidFill>
                        </a:rPr>
                        <a:t>□　浸水等により危険物が流出するおそれがある場合には、オイルフェンス、油吸着材、土の</a:t>
                      </a:r>
                      <a:r>
                        <a:rPr kumimoji="1" lang="ja-JP" altLang="en-US" sz="900" dirty="0" err="1" smtClean="0">
                          <a:solidFill>
                            <a:schemeClr val="tx1"/>
                          </a:solidFill>
                        </a:rPr>
                        <a:t>う</a:t>
                      </a:r>
                      <a:r>
                        <a:rPr kumimoji="1" lang="ja-JP" altLang="en-US" sz="900" dirty="0" smtClean="0">
                          <a:solidFill>
                            <a:schemeClr val="tx1"/>
                          </a:solidFill>
                        </a:rPr>
                        <a:t>等の必要な資機材を準備する。</a:t>
                      </a:r>
                      <a:endParaRPr kumimoji="1" lang="en-US" altLang="ja-JP" sz="900" dirty="0" smtClean="0">
                        <a:solidFill>
                          <a:schemeClr val="tx1"/>
                        </a:solidFill>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1390949"/>
                  </a:ext>
                </a:extLst>
              </a:tr>
              <a:tr h="610703">
                <a:tc vMerge="1">
                  <a:txBody>
                    <a:bodyPr/>
                    <a:lstStyle/>
                    <a:p>
                      <a:pPr algn="ctr"/>
                      <a:endParaRPr kumimoji="1" lang="ja-JP" altLang="en-US" sz="900" dirty="0"/>
                    </a:p>
                  </a:txBody>
                  <a:tcPr vert="eaVert" anchor="ctr"/>
                </a:tc>
                <a:tc>
                  <a:txBody>
                    <a:bodyPr/>
                    <a:lstStyle/>
                    <a:p>
                      <a:pPr algn="ctr"/>
                      <a:r>
                        <a:rPr kumimoji="1" lang="ja-JP" altLang="en-US" sz="900" b="1" dirty="0" smtClean="0"/>
                        <a:t>訓練等の実施</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solidFill>
                            <a:schemeClr val="tx1"/>
                          </a:solidFill>
                        </a:rPr>
                        <a:t>□　実施要領等に基づき教育訓練を行い、従業者等の習熟を図るとともに、対策実施に必要な時間を確認してタイムラインとの整合性を確保する。</a:t>
                      </a:r>
                      <a:endParaRPr kumimoji="1" lang="en-US" altLang="ja-JP" sz="900" dirty="0" smtClean="0">
                        <a:solidFill>
                          <a:schemeClr val="tx1"/>
                        </a:solidFill>
                      </a:endParaRPr>
                    </a:p>
                    <a:p>
                      <a:pPr marL="268288" indent="-268288"/>
                      <a:r>
                        <a:rPr kumimoji="1" lang="ja-JP" altLang="en-US" sz="900" dirty="0" smtClean="0">
                          <a:solidFill>
                            <a:schemeClr val="tx1"/>
                          </a:solidFill>
                        </a:rPr>
                        <a:t>□　各地方公共団体の地域防災計画に基づく水質汚濁防止連絡協議会等の関係機関と連携を図るため、これら関係行政機関への連絡体制を確立するとともに、積極的に訓練に参画する。</a:t>
                      </a:r>
                      <a:endParaRPr kumimoji="1" lang="en-US" altLang="ja-JP" sz="900" dirty="0" smtClean="0">
                        <a:solidFill>
                          <a:schemeClr val="tx1"/>
                        </a:solidFill>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37238379"/>
                  </a:ext>
                </a:extLst>
              </a:tr>
              <a:tr h="1395892">
                <a:tc rowSpan="4" gridSpan="2">
                  <a:txBody>
                    <a:bodyPr/>
                    <a:lstStyle/>
                    <a:p>
                      <a:pPr algn="ctr"/>
                      <a:r>
                        <a:rPr kumimoji="1" lang="ja-JP" altLang="en-US" sz="900" b="1" dirty="0" smtClean="0"/>
                        <a:t>風水害の危険性が高まってきた場合の応急対策</a:t>
                      </a:r>
                      <a:endParaRPr kumimoji="1" lang="ja-JP" altLang="en-US" sz="900" b="1" dirty="0"/>
                    </a:p>
                  </a:txBody>
                  <a:tcPr vert="eaVert" anchor="ctr">
                    <a:solidFill>
                      <a:schemeClr val="accent2">
                        <a:lumMod val="20000"/>
                        <a:lumOff val="80000"/>
                      </a:schemeClr>
                    </a:solidFill>
                  </a:tcPr>
                </a:tc>
                <a:tc rowSpan="4" hMerge="1">
                  <a:txBody>
                    <a:bodyPr/>
                    <a:lstStyle/>
                    <a:p>
                      <a:pPr algn="ctr"/>
                      <a:endParaRPr kumimoji="1" lang="ja-JP" altLang="en-US" sz="900" dirty="0"/>
                    </a:p>
                  </a:txBody>
                  <a:tcPr anchor="ctr"/>
                </a:tc>
                <a:tc gridSpan="4">
                  <a:txBody>
                    <a:bodyPr/>
                    <a:lstStyle/>
                    <a:p>
                      <a:pPr marL="268288" indent="-268288"/>
                      <a:r>
                        <a:rPr kumimoji="1" lang="ja-JP" altLang="en-US" sz="900" dirty="0" smtClean="0">
                          <a:solidFill>
                            <a:schemeClr val="tx1"/>
                          </a:solidFill>
                        </a:rPr>
                        <a:t>□　危険物施設等における被害の防止・軽減を図るため、気象庁や地方公共団体等が発表する防災情報を注視し、浸水、高潮、土砂流入、強風、停電等による危険性に応じた措置を講ずる。（予想される降雨量、風速、河川の水位、土砂災害危険性等の確認、避難先や避難経路の確認等）</a:t>
                      </a:r>
                      <a:endParaRPr kumimoji="1" lang="en-US" altLang="ja-JP" sz="900" dirty="0" smtClean="0">
                        <a:solidFill>
                          <a:schemeClr val="tx1"/>
                        </a:solidFill>
                      </a:endParaRPr>
                    </a:p>
                    <a:p>
                      <a:pPr marL="268288" indent="-268288"/>
                      <a:r>
                        <a:rPr kumimoji="1" lang="ja-JP" altLang="en-US" sz="900" dirty="0" smtClean="0">
                          <a:solidFill>
                            <a:schemeClr val="tx1"/>
                          </a:solidFill>
                        </a:rPr>
                        <a:t>□　従業者等の避難安全を確保することが必要であり、十分な時間的余裕をもって作業を行う。</a:t>
                      </a:r>
                      <a:endParaRPr kumimoji="1" lang="en-US" altLang="ja-JP" sz="900" dirty="0" smtClean="0">
                        <a:solidFill>
                          <a:schemeClr val="tx1"/>
                        </a:solidFill>
                      </a:endParaRPr>
                    </a:p>
                    <a:p>
                      <a:pPr marL="268288" indent="-268288"/>
                      <a:r>
                        <a:rPr kumimoji="1" lang="ja-JP" altLang="en-US" sz="900" dirty="0" smtClean="0">
                          <a:solidFill>
                            <a:schemeClr val="tx1"/>
                          </a:solidFill>
                        </a:rPr>
                        <a:t>□　浸水等に伴い、大規模な爆発や危険物の大量流出など周辺に危害を及ぼす事態に至る可能性がある場合には、速やかに消防機関等の関係機関に通報を行う。</a:t>
                      </a:r>
                      <a:endParaRPr kumimoji="1" lang="en-US" altLang="ja-JP" sz="900" dirty="0" smtClean="0">
                        <a:solidFill>
                          <a:schemeClr val="tx1"/>
                        </a:solidFill>
                      </a:endParaRPr>
                    </a:p>
                    <a:p>
                      <a:pPr marL="268288" indent="-268288"/>
                      <a:r>
                        <a:rPr kumimoji="1" lang="ja-JP" altLang="en-US" sz="900" dirty="0" smtClean="0">
                          <a:solidFill>
                            <a:schemeClr val="tx1"/>
                          </a:solidFill>
                        </a:rPr>
                        <a:t>□　水と接触することで激しく燃焼する物品や有害なガスを発生させる物品が存する場合には、その物質の性状や保管状況等について関係機関に情報</a:t>
                      </a:r>
                      <a:r>
                        <a:rPr kumimoji="1" lang="ja-JP" altLang="en-US" sz="900" dirty="0" smtClean="0">
                          <a:solidFill>
                            <a:schemeClr val="tx1"/>
                          </a:solidFill>
                        </a:rPr>
                        <a:t>提供を行う。</a:t>
                      </a:r>
                      <a:endParaRPr kumimoji="1" lang="en-US" altLang="ja-JP" sz="900" dirty="0" smtClean="0">
                        <a:solidFill>
                          <a:schemeClr val="tx1"/>
                        </a:solidFill>
                      </a:endParaRPr>
                    </a:p>
                    <a:p>
                      <a:pPr marL="268288" indent="-268288"/>
                      <a:r>
                        <a:rPr kumimoji="1" lang="ja-JP" altLang="en-US" sz="900" dirty="0" smtClean="0">
                          <a:solidFill>
                            <a:schemeClr val="tx1"/>
                          </a:solidFill>
                        </a:rPr>
                        <a:t>□　施設外に危険物が流出しないよう、浸水防止用設備の閉鎖を確実に行うほか、オイルフェンスを適切な場所に設置する。</a:t>
                      </a:r>
                      <a:endParaRPr kumimoji="1" lang="en-US" altLang="ja-JP" sz="900" dirty="0" smtClean="0">
                        <a:solidFill>
                          <a:schemeClr val="tx1"/>
                        </a:solidFill>
                      </a:endParaRPr>
                    </a:p>
                    <a:p>
                      <a:pPr marL="268288" indent="-268288"/>
                      <a:r>
                        <a:rPr kumimoji="1" lang="ja-JP" altLang="en-US" sz="900" dirty="0" smtClean="0">
                          <a:solidFill>
                            <a:schemeClr val="tx1"/>
                          </a:solidFill>
                        </a:rPr>
                        <a:t>□　危険物の流出を確認した場合は、油吸着材等により速やかに回収する。</a:t>
                      </a:r>
                      <a:endParaRPr kumimoji="1" lang="en-US" altLang="ja-JP" sz="900" dirty="0" smtClean="0">
                        <a:solidFill>
                          <a:schemeClr val="tx1"/>
                        </a:solidFill>
                      </a:endParaRPr>
                    </a:p>
                    <a:p>
                      <a:pPr marL="268288" indent="-268288"/>
                      <a:r>
                        <a:rPr kumimoji="1" lang="ja-JP" altLang="en-US" sz="900" dirty="0" smtClean="0">
                          <a:solidFill>
                            <a:schemeClr val="tx1"/>
                          </a:solidFill>
                        </a:rPr>
                        <a:t>□　浸水等に伴い、河川や海洋へ危険物が流出した場合には、水質汚濁防止連絡協議会等の関係行政機関へ速やかに通報・連絡し、連携して応急対策を実施する。</a:t>
                      </a:r>
                      <a:endParaRPr kumimoji="1" lang="en-US" altLang="ja-JP" sz="900" dirty="0" smtClean="0">
                        <a:solidFill>
                          <a:schemeClr val="tx1"/>
                        </a:solidFill>
                      </a:endParaRPr>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167086716"/>
                  </a:ext>
                </a:extLst>
              </a:tr>
              <a:tr h="610703">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土のうや止水板等により施設内への浸水や土砂流入を防止・低減する。</a:t>
                      </a:r>
                      <a:endParaRPr kumimoji="1" lang="en-US" altLang="ja-JP" sz="900" dirty="0" smtClean="0"/>
                    </a:p>
                  </a:txBody>
                  <a:tcPr anchor="ctr"/>
                </a:tc>
                <a:tc hMerge="1">
                  <a:txBody>
                    <a:bodyPr/>
                    <a:lstStyle/>
                    <a:p>
                      <a:endParaRPr kumimoji="1" lang="ja-JP" altLang="en-US" dirty="0"/>
                    </a:p>
                  </a:txBody>
                  <a:tcPr/>
                </a:tc>
                <a:tc>
                  <a:txBody>
                    <a:bodyPr/>
                    <a:lstStyle/>
                    <a:p>
                      <a:pPr marL="92075" indent="-92075"/>
                      <a:r>
                        <a:rPr kumimoji="1" lang="ja-JP" altLang="en-US" sz="900" dirty="0" smtClean="0"/>
                        <a:t>□　強風により塔槽類等が破損・転倒しないよう耐風性能を再確認する。</a:t>
                      </a:r>
                      <a:endParaRPr kumimoji="1" lang="en-US" altLang="ja-JP" sz="900" dirty="0" smtClean="0"/>
                    </a:p>
                  </a:txBody>
                  <a:tcPr anchor="ctr"/>
                </a:tc>
                <a:tc>
                  <a:txBody>
                    <a:bodyPr/>
                    <a:lstStyle/>
                    <a:p>
                      <a:pPr marL="182563" indent="-182563"/>
                      <a:r>
                        <a:rPr kumimoji="1" lang="ja-JP" altLang="en-US" sz="900" dirty="0" smtClean="0"/>
                        <a:t>□　危険物の製造や取扱いをあらかじめ停止する。</a:t>
                      </a:r>
                      <a:endParaRPr kumimoji="1" lang="ja-JP" altLang="en-US" sz="900" dirty="0"/>
                    </a:p>
                  </a:txBody>
                  <a:tcPr anchor="ctr"/>
                </a:tc>
                <a:extLst>
                  <a:ext uri="{0D108BD9-81ED-4DB2-BD59-A6C34878D82A}">
                    <a16:rowId xmlns:a16="http://schemas.microsoft.com/office/drawing/2014/main" val="1960742285"/>
                  </a:ext>
                </a:extLst>
              </a:tr>
              <a:tr h="610703">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配管の弁やマンホールを閉鎖し、危険物の流出防止とともに、タンクや配管への水や土砂の混入を防止する。</a:t>
                      </a:r>
                      <a:endParaRPr kumimoji="1" lang="en-US" altLang="ja-JP" sz="900" dirty="0" smtClean="0"/>
                    </a:p>
                  </a:txBody>
                  <a:tcPr anchor="ctr"/>
                </a:tc>
                <a:tc hMerge="1">
                  <a:txBody>
                    <a:bodyPr/>
                    <a:lstStyle/>
                    <a:p>
                      <a:endParaRPr kumimoji="1" lang="ja-JP" altLang="en-US" dirty="0"/>
                    </a:p>
                  </a:txBody>
                  <a:tcPr/>
                </a:tc>
                <a:tc>
                  <a:txBody>
                    <a:bodyPr/>
                    <a:lstStyle/>
                    <a:p>
                      <a:pPr marL="92075" indent="-92075"/>
                      <a:r>
                        <a:rPr kumimoji="1" lang="ja-JP" altLang="en-US" sz="900" dirty="0" smtClean="0"/>
                        <a:t>□　飛来物により建築物等が破損しないよう、シャッター等で保護する。</a:t>
                      </a:r>
                      <a:endParaRPr kumimoji="1" lang="ja-JP" altLang="en-US" sz="900" dirty="0"/>
                    </a:p>
                  </a:txBody>
                  <a:tcPr anchor="ctr"/>
                </a:tc>
                <a:tc rowSpan="2">
                  <a:txBody>
                    <a:bodyPr/>
                    <a:lstStyle/>
                    <a:p>
                      <a:pPr marL="182563" indent="-182563"/>
                      <a:r>
                        <a:rPr kumimoji="1" lang="ja-JP" altLang="en-US" sz="900" dirty="0" smtClean="0"/>
                        <a:t>□　温度や圧力等の管理を継続することが必要な物品については、自家発電設備等により所要の電力を確保する。</a:t>
                      </a:r>
                      <a:endParaRPr kumimoji="1" lang="ja-JP" altLang="en-US" sz="900" dirty="0"/>
                    </a:p>
                  </a:txBody>
                  <a:tcPr anchor="ctr"/>
                </a:tc>
                <a:extLst>
                  <a:ext uri="{0D108BD9-81ED-4DB2-BD59-A6C34878D82A}">
                    <a16:rowId xmlns:a16="http://schemas.microsoft.com/office/drawing/2014/main" val="3936493588"/>
                  </a:ext>
                </a:extLst>
              </a:tr>
              <a:tr h="687534">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禁水性物質等の水に触れると危険な物品は、高所への移動、水密性のある区画へ保管する。</a:t>
                      </a:r>
                      <a:endParaRPr kumimoji="1" lang="en-US" altLang="ja-JP" sz="900" dirty="0" smtClean="0"/>
                    </a:p>
                    <a:p>
                      <a:pPr marL="268288" indent="-268288"/>
                      <a:r>
                        <a:rPr kumimoji="1" lang="ja-JP" altLang="en-US" sz="900" dirty="0" smtClean="0"/>
                        <a:t>□　金属の溶融高熱物は、加熱をあらかじめ停止して十分を温度を下げる。</a:t>
                      </a:r>
                      <a:endParaRPr kumimoji="1" lang="en-US" altLang="ja-JP" sz="900" dirty="0" smtClean="0"/>
                    </a:p>
                  </a:txBody>
                  <a:tcPr anchor="ctr"/>
                </a:tc>
                <a:tc hMerge="1">
                  <a:txBody>
                    <a:bodyPr/>
                    <a:lstStyle/>
                    <a:p>
                      <a:endParaRPr kumimoji="1" lang="ja-JP" altLang="en-US" dirty="0"/>
                    </a:p>
                  </a:txBody>
                  <a:tcPr/>
                </a:tc>
                <a:tc>
                  <a:txBody>
                    <a:bodyPr/>
                    <a:lstStyle/>
                    <a:p>
                      <a:pPr marL="92075" indent="-92075"/>
                      <a:r>
                        <a:rPr kumimoji="1" lang="ja-JP" altLang="en-US" sz="900" dirty="0" smtClean="0"/>
                        <a:t>□　飛来物により配管等が破損した場合における危険物の流出を最小限とするため、配管の弁等を閉鎖する。</a:t>
                      </a:r>
                      <a:endParaRPr kumimoji="1" lang="ja-JP" altLang="en-US" sz="900" dirty="0"/>
                    </a:p>
                  </a:txBody>
                  <a:tcPr anchor="ctr"/>
                </a:tc>
                <a:tc vMerge="1">
                  <a:txBody>
                    <a:bodyPr/>
                    <a:lstStyle/>
                    <a:p>
                      <a:endParaRPr kumimoji="1" lang="ja-JP" altLang="en-US" sz="900" dirty="0"/>
                    </a:p>
                  </a:txBody>
                  <a:tcPr/>
                </a:tc>
                <a:extLst>
                  <a:ext uri="{0D108BD9-81ED-4DB2-BD59-A6C34878D82A}">
                    <a16:rowId xmlns:a16="http://schemas.microsoft.com/office/drawing/2014/main" val="4234243428"/>
                  </a:ext>
                </a:extLst>
              </a:tr>
              <a:tr h="741567">
                <a:tc gridSpan="2">
                  <a:txBody>
                    <a:bodyPr/>
                    <a:lstStyle/>
                    <a:p>
                      <a:pPr algn="ctr"/>
                      <a:r>
                        <a:rPr kumimoji="1" lang="ja-JP" altLang="en-US" sz="800" b="1" dirty="0" smtClean="0"/>
                        <a:t>天候回復後の点検・復旧</a:t>
                      </a:r>
                      <a:endParaRPr kumimoji="1" lang="ja-JP" altLang="en-US" sz="800" b="1" dirty="0"/>
                    </a:p>
                  </a:txBody>
                  <a:tcPr anchor="ctr">
                    <a:solidFill>
                      <a:schemeClr val="accent2">
                        <a:lumMod val="20000"/>
                        <a:lumOff val="80000"/>
                      </a:schemeClr>
                    </a:solidFill>
                  </a:tcPr>
                </a:tc>
                <a:tc hMerge="1">
                  <a:txBody>
                    <a:bodyPr/>
                    <a:lstStyle/>
                    <a:p>
                      <a:pPr algn="ctr"/>
                      <a:endParaRPr kumimoji="1" lang="ja-JP" altLang="en-US" sz="900" dirty="0"/>
                    </a:p>
                  </a:txBody>
                  <a:tcPr anchor="ctr"/>
                </a:tc>
                <a:tc gridSpan="4">
                  <a:txBody>
                    <a:bodyPr/>
                    <a:lstStyle/>
                    <a:p>
                      <a:pPr marL="268288" indent="-268288"/>
                      <a:r>
                        <a:rPr kumimoji="1" lang="ja-JP" altLang="en-US" sz="900" dirty="0" smtClean="0"/>
                        <a:t>□　点検を行い、必要な補修を施した後で再稼働を行うこと。</a:t>
                      </a:r>
                      <a:endParaRPr kumimoji="1" lang="en-US" altLang="ja-JP" sz="900" dirty="0" smtClean="0"/>
                    </a:p>
                    <a:p>
                      <a:pPr marL="268288" indent="-268288"/>
                      <a:r>
                        <a:rPr kumimoji="1" lang="ja-JP" altLang="en-US" sz="900" dirty="0" smtClean="0"/>
                        <a:t>□　浸水した施設では、作動状況や気密性等を確認する。</a:t>
                      </a:r>
                      <a:endParaRPr kumimoji="1" lang="en-US" altLang="ja-JP" sz="900" dirty="0" smtClean="0"/>
                    </a:p>
                    <a:p>
                      <a:pPr marL="268288" indent="-268288"/>
                      <a:r>
                        <a:rPr kumimoji="1" lang="ja-JP" altLang="en-US" sz="900" dirty="0" smtClean="0"/>
                        <a:t>□　復旧に伴い、臨時的な危険物の貯蔵又は取扱いが必要となる場合は、危険物の仮貯蔵・仮取扱いに係る実施計画に基づき安全対策等を講ずる。</a:t>
                      </a:r>
                      <a:endParaRPr kumimoji="1" lang="en-US" altLang="ja-JP" sz="900" dirty="0" smtClean="0"/>
                    </a:p>
                    <a:p>
                      <a:pPr marL="268288" indent="-268288"/>
                      <a:r>
                        <a:rPr kumimoji="1" lang="ja-JP" altLang="en-US" sz="900" dirty="0" smtClean="0"/>
                        <a:t>□　電力復旧時の通電火災や漏電の防止のため、危険物施設内の電気設備や配線の健全性を確認する。</a:t>
                      </a:r>
                      <a:endParaRPr kumimoji="1" lang="en-US" altLang="ja-JP" sz="900" dirty="0" smtClean="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076873832"/>
                  </a:ext>
                </a:extLst>
              </a:tr>
            </a:tbl>
          </a:graphicData>
        </a:graphic>
      </p:graphicFrame>
      <p:cxnSp>
        <p:nvCxnSpPr>
          <p:cNvPr id="7" name="直線コネクタ 6"/>
          <p:cNvCxnSpPr/>
          <p:nvPr/>
        </p:nvCxnSpPr>
        <p:spPr>
          <a:xfrm>
            <a:off x="0" y="247412"/>
            <a:ext cx="68580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24123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6858000" cy="307777"/>
          </a:xfrm>
          <a:prstGeom prst="rect">
            <a:avLst/>
          </a:prstGeom>
          <a:noFill/>
        </p:spPr>
        <p:txBody>
          <a:bodyPr wrap="square" rtlCol="0">
            <a:spAutoFit/>
          </a:bodyPr>
          <a:lstStyle/>
          <a:p>
            <a:pPr algn="ctr"/>
            <a:r>
              <a:rPr kumimoji="1" lang="ja-JP" altLang="en-US" sz="1400" dirty="0" smtClean="0"/>
              <a:t>チェックリスト（例）　</a:t>
            </a:r>
            <a:r>
              <a:rPr kumimoji="1" lang="ja-JP" altLang="en-US" sz="1400" dirty="0" err="1" smtClean="0"/>
              <a:t>ー</a:t>
            </a:r>
            <a:r>
              <a:rPr kumimoji="1" lang="ja-JP" altLang="en-US" sz="1400" dirty="0" smtClean="0"/>
              <a:t>販売取扱所</a:t>
            </a:r>
            <a:r>
              <a:rPr kumimoji="1" lang="ja-JP" altLang="en-US" sz="1400" dirty="0" err="1" smtClean="0"/>
              <a:t>ー</a:t>
            </a:r>
            <a:endParaRPr kumimoji="1" lang="ja-JP" altLang="en-US" sz="1400" dirty="0"/>
          </a:p>
        </p:txBody>
      </p:sp>
      <p:graphicFrame>
        <p:nvGraphicFramePr>
          <p:cNvPr id="5" name="表 4"/>
          <p:cNvGraphicFramePr>
            <a:graphicFrameLocks noGrp="1"/>
          </p:cNvGraphicFramePr>
          <p:nvPr>
            <p:extLst>
              <p:ext uri="{D42A27DB-BD31-4B8C-83A1-F6EECF244321}">
                <p14:modId xmlns:p14="http://schemas.microsoft.com/office/powerpoint/2010/main" val="3621254399"/>
              </p:ext>
            </p:extLst>
          </p:nvPr>
        </p:nvGraphicFramePr>
        <p:xfrm>
          <a:off x="121920" y="442540"/>
          <a:ext cx="6653180" cy="8665234"/>
        </p:xfrm>
        <a:graphic>
          <a:graphicData uri="http://schemas.openxmlformats.org/drawingml/2006/table">
            <a:tbl>
              <a:tblPr firstRow="1" bandRow="1">
                <a:tableStyleId>{5940675A-B579-460E-94D1-54222C63F5DA}</a:tableStyleId>
              </a:tblPr>
              <a:tblGrid>
                <a:gridCol w="239936">
                  <a:extLst>
                    <a:ext uri="{9D8B030D-6E8A-4147-A177-3AD203B41FA5}">
                      <a16:colId xmlns:a16="http://schemas.microsoft.com/office/drawing/2014/main" val="2790528853"/>
                    </a:ext>
                  </a:extLst>
                </a:gridCol>
                <a:gridCol w="601589">
                  <a:extLst>
                    <a:ext uri="{9D8B030D-6E8A-4147-A177-3AD203B41FA5}">
                      <a16:colId xmlns:a16="http://schemas.microsoft.com/office/drawing/2014/main" val="3762869829"/>
                    </a:ext>
                  </a:extLst>
                </a:gridCol>
                <a:gridCol w="1340695">
                  <a:extLst>
                    <a:ext uri="{9D8B030D-6E8A-4147-A177-3AD203B41FA5}">
                      <a16:colId xmlns:a16="http://schemas.microsoft.com/office/drawing/2014/main" val="2793245442"/>
                    </a:ext>
                  </a:extLst>
                </a:gridCol>
                <a:gridCol w="1473927">
                  <a:extLst>
                    <a:ext uri="{9D8B030D-6E8A-4147-A177-3AD203B41FA5}">
                      <a16:colId xmlns:a16="http://schemas.microsoft.com/office/drawing/2014/main" val="4114062654"/>
                    </a:ext>
                  </a:extLst>
                </a:gridCol>
                <a:gridCol w="1490320">
                  <a:extLst>
                    <a:ext uri="{9D8B030D-6E8A-4147-A177-3AD203B41FA5}">
                      <a16:colId xmlns:a16="http://schemas.microsoft.com/office/drawing/2014/main" val="2781597271"/>
                    </a:ext>
                  </a:extLst>
                </a:gridCol>
                <a:gridCol w="1506713">
                  <a:extLst>
                    <a:ext uri="{9D8B030D-6E8A-4147-A177-3AD203B41FA5}">
                      <a16:colId xmlns:a16="http://schemas.microsoft.com/office/drawing/2014/main" val="3493234953"/>
                    </a:ext>
                  </a:extLst>
                </a:gridCol>
              </a:tblGrid>
              <a:tr h="323334">
                <a:tc gridSpan="2">
                  <a:txBody>
                    <a:bodyPr/>
                    <a:lstStyle/>
                    <a:p>
                      <a:pPr algn="ctr"/>
                      <a:r>
                        <a:rPr kumimoji="1" lang="ja-JP" altLang="en-US" sz="1050" b="1" dirty="0" smtClean="0"/>
                        <a:t>フェーズ</a:t>
                      </a:r>
                      <a:endParaRPr kumimoji="1" lang="ja-JP" altLang="en-US" sz="1050" b="1" dirty="0"/>
                    </a:p>
                  </a:txBody>
                  <a:tcPr anchor="ctr">
                    <a:solidFill>
                      <a:schemeClr val="accent1">
                        <a:lumMod val="20000"/>
                        <a:lumOff val="80000"/>
                      </a:schemeClr>
                    </a:solidFill>
                  </a:tcPr>
                </a:tc>
                <a:tc hMerge="1">
                  <a:txBody>
                    <a:bodyPr/>
                    <a:lstStyle/>
                    <a:p>
                      <a:endParaRPr kumimoji="1" lang="ja-JP" altLang="en-US"/>
                    </a:p>
                  </a:txBody>
                  <a:tcPr/>
                </a:tc>
                <a:tc>
                  <a:txBody>
                    <a:bodyPr/>
                    <a:lstStyle/>
                    <a:p>
                      <a:pPr algn="ctr"/>
                      <a:r>
                        <a:rPr kumimoji="1" lang="ja-JP" altLang="en-US" sz="1050" b="1" dirty="0" smtClean="0"/>
                        <a:t>浸水・高潮対策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土砂対策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強風対策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停電対策</a:t>
                      </a:r>
                      <a:endParaRPr kumimoji="1" lang="ja-JP" altLang="en-US" sz="1050" b="1" dirty="0"/>
                    </a:p>
                  </a:txBody>
                  <a:tcPr anchor="ctr">
                    <a:solidFill>
                      <a:schemeClr val="accent1">
                        <a:lumMod val="20000"/>
                        <a:lumOff val="80000"/>
                      </a:schemeClr>
                    </a:solidFill>
                  </a:tcPr>
                </a:tc>
                <a:extLst>
                  <a:ext uri="{0D108BD9-81ED-4DB2-BD59-A6C34878D82A}">
                    <a16:rowId xmlns:a16="http://schemas.microsoft.com/office/drawing/2014/main" val="3227123628"/>
                  </a:ext>
                </a:extLst>
              </a:tr>
              <a:tr h="668019">
                <a:tc rowSpan="4">
                  <a:txBody>
                    <a:bodyPr/>
                    <a:lstStyle/>
                    <a:p>
                      <a:pPr algn="ctr"/>
                      <a:r>
                        <a:rPr kumimoji="1" lang="ja-JP" altLang="en-US" sz="900" b="1" dirty="0" smtClean="0"/>
                        <a:t>平時からの事前の備え</a:t>
                      </a:r>
                      <a:endParaRPr kumimoji="1" lang="ja-JP" altLang="en-US" sz="900" b="1" dirty="0"/>
                    </a:p>
                  </a:txBody>
                  <a:tcPr vert="eaVert" anchor="ctr">
                    <a:solidFill>
                      <a:schemeClr val="accent2">
                        <a:lumMod val="20000"/>
                        <a:lumOff val="80000"/>
                      </a:schemeClr>
                    </a:solidFill>
                  </a:tcPr>
                </a:tc>
                <a:tc>
                  <a:txBody>
                    <a:bodyPr/>
                    <a:lstStyle/>
                    <a:p>
                      <a:pPr algn="ctr"/>
                      <a:r>
                        <a:rPr kumimoji="1" lang="ja-JP" altLang="en-US" sz="600" b="1" dirty="0" smtClean="0"/>
                        <a:t>災害リスクの確認</a:t>
                      </a:r>
                      <a:endParaRPr kumimoji="1" lang="ja-JP" altLang="en-US" sz="600" b="1" dirty="0"/>
                    </a:p>
                  </a:txBody>
                  <a:tcPr anchor="ctr">
                    <a:solidFill>
                      <a:schemeClr val="accent2">
                        <a:lumMod val="20000"/>
                        <a:lumOff val="80000"/>
                      </a:schemeClr>
                    </a:solidFill>
                  </a:tcPr>
                </a:tc>
                <a:tc gridSpan="4">
                  <a:txBody>
                    <a:bodyPr/>
                    <a:lstStyle/>
                    <a:p>
                      <a:pPr marL="268288" indent="-268288" algn="just"/>
                      <a:r>
                        <a:rPr kumimoji="1" lang="ja-JP" altLang="en-US" sz="900" b="0" dirty="0" smtClean="0"/>
                        <a:t>□</a:t>
                      </a:r>
                      <a:r>
                        <a:rPr kumimoji="1" lang="ja-JP" altLang="en-US" sz="900" dirty="0" smtClean="0"/>
                        <a:t>　地域のハザードマップを参照し、当該施設が浸水想定区域や土砂災害警戒区域に入っているかどうかや、降雨や高潮に伴う浸水高さ等を確認する。また、ハザードマップが更新された場合には、当該施設に係る変更の有無や内容を都度確認する。</a:t>
                      </a:r>
                      <a:endParaRPr kumimoji="1" lang="en-US" altLang="ja-JP" sz="900" dirty="0" smtClean="0"/>
                    </a:p>
                    <a:p>
                      <a:pPr marL="268288" indent="-268288" algn="just"/>
                      <a:r>
                        <a:rPr kumimoji="1" lang="ja-JP" altLang="en-US" sz="900" dirty="0" smtClean="0"/>
                        <a:t>□　浸水想定区域に該当する場合、想定される降雨量と浸水高、避難先を確認する。</a:t>
                      </a:r>
                      <a:endParaRPr kumimoji="1" lang="en-US" altLang="ja-JP" sz="900" dirty="0" smtClean="0"/>
                    </a:p>
                  </a:txBody>
                  <a:tcPr anchor="ctr"/>
                </a:tc>
                <a:tc hMerge="1">
                  <a:txBody>
                    <a:bodyPr/>
                    <a:lstStyle/>
                    <a:p>
                      <a:endParaRPr kumimoji="1" lang="ja-JP" altLang="en-US" sz="1050" dirty="0"/>
                    </a:p>
                  </a:txBody>
                  <a:tcP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2768697511"/>
                  </a:ext>
                </a:extLst>
              </a:tr>
              <a:tr h="1383755">
                <a:tc vMerge="1">
                  <a:txBody>
                    <a:bodyPr/>
                    <a:lstStyle/>
                    <a:p>
                      <a:endParaRPr kumimoji="1" lang="ja-JP" altLang="en-US" sz="1050" dirty="0"/>
                    </a:p>
                  </a:txBody>
                  <a:tcPr/>
                </a:tc>
                <a:tc>
                  <a:txBody>
                    <a:bodyPr/>
                    <a:lstStyle/>
                    <a:p>
                      <a:pPr algn="ctr"/>
                      <a:r>
                        <a:rPr kumimoji="1" lang="ja-JP" altLang="en-US" sz="900" b="1" dirty="0" smtClean="0"/>
                        <a:t>計画等の策定</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長雨や台風の接近に</a:t>
                      </a:r>
                      <a:r>
                        <a:rPr kumimoji="1" lang="ja-JP" altLang="en-US" sz="900" dirty="0" smtClean="0"/>
                        <a:t>伴い被害の</a:t>
                      </a:r>
                      <a:r>
                        <a:rPr kumimoji="1" lang="ja-JP" altLang="en-US" sz="900" dirty="0" smtClean="0"/>
                        <a:t>発生が想定される場合には、被害発生の危険性を回避・低減するために必要な措置を検討し、計画を策定する。</a:t>
                      </a:r>
                      <a:endParaRPr kumimoji="1" lang="en-US" altLang="ja-JP" sz="900" dirty="0" smtClean="0"/>
                    </a:p>
                    <a:p>
                      <a:pPr marL="268288" indent="-268288"/>
                      <a:r>
                        <a:rPr kumimoji="1" lang="ja-JP" altLang="en-US" sz="900" dirty="0" smtClean="0"/>
                        <a:t>□　タイムラインを考慮し、気象庁や地方公共団体等が発表する防災情報の警戒レベル等に応じた判断基準や実施要領を策定する。</a:t>
                      </a:r>
                      <a:endParaRPr kumimoji="1" lang="en-US" altLang="ja-JP" sz="900" dirty="0" smtClean="0"/>
                    </a:p>
                    <a:p>
                      <a:pPr marL="268288" indent="-268288"/>
                      <a:r>
                        <a:rPr kumimoji="1" lang="ja-JP" altLang="en-US" sz="900" dirty="0" smtClean="0"/>
                        <a:t>□　計画的な操業の停止、規模縮小の判断基準や実施要領を策定する。</a:t>
                      </a:r>
                      <a:endParaRPr kumimoji="1" lang="en-US" altLang="ja-JP" sz="900" dirty="0" smtClean="0"/>
                    </a:p>
                    <a:p>
                      <a:pPr marL="268288" indent="-268288"/>
                      <a:r>
                        <a:rPr kumimoji="1" lang="ja-JP" altLang="en-US" sz="900" dirty="0" smtClean="0"/>
                        <a:t>□　危険物の搬入・搬出の時期や経路の変更等の判断基準や実施要領を策定する。</a:t>
                      </a:r>
                      <a:endParaRPr kumimoji="1" lang="en-US" altLang="ja-JP" sz="900" dirty="0" smtClean="0"/>
                    </a:p>
                    <a:p>
                      <a:pPr marL="268288" indent="-268288"/>
                      <a:r>
                        <a:rPr kumimoji="1" lang="ja-JP" altLang="en-US" sz="900" dirty="0" smtClean="0"/>
                        <a:t>□　天候回復後の施設の復旧に当たり、自家発電設備等への円滑な燃料供給等のため、危険物の仮貯蔵・仮取扱いを行うことが想定される場合</a:t>
                      </a:r>
                      <a:r>
                        <a:rPr kumimoji="1" lang="ja-JP" altLang="en-US" sz="900" dirty="0" smtClean="0"/>
                        <a:t>、仮貯蔵・仮取扱いの実施</a:t>
                      </a:r>
                      <a:r>
                        <a:rPr kumimoji="1" lang="ja-JP" altLang="en-US" sz="900" dirty="0" smtClean="0"/>
                        <a:t>計画を作成し、消防機関と協議する。</a:t>
                      </a:r>
                      <a:endParaRPr kumimoji="1" lang="en-US" altLang="ja-JP" sz="900" dirty="0" smtClean="0"/>
                    </a:p>
                    <a:p>
                      <a:pPr marL="268288" indent="-268288"/>
                      <a:r>
                        <a:rPr kumimoji="1" lang="ja-JP" altLang="en-US" sz="900" dirty="0" smtClean="0"/>
                        <a:t>□　計画や実施要領等を社内規定等に位置づける。</a:t>
                      </a:r>
                      <a:endParaRPr kumimoji="1" lang="en-US" altLang="ja-JP" sz="900" dirty="0" smtClean="0"/>
                    </a:p>
                  </a:txBody>
                  <a:tcPr anchor="ctr"/>
                </a:tc>
                <a:tc hMerge="1">
                  <a:txBody>
                    <a:bodyPr/>
                    <a:lstStyle/>
                    <a:p>
                      <a:endParaRPr kumimoji="1" lang="ja-JP" altLang="en-US" sz="1050" dirty="0"/>
                    </a:p>
                  </a:txBody>
                  <a:tcP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979982385"/>
                  </a:ext>
                </a:extLst>
              </a:tr>
              <a:tr h="1097461">
                <a:tc vMerge="1">
                  <a:txBody>
                    <a:bodyPr/>
                    <a:lstStyle/>
                    <a:p>
                      <a:pPr algn="ctr"/>
                      <a:endParaRPr kumimoji="1" lang="ja-JP" altLang="en-US" sz="900" dirty="0"/>
                    </a:p>
                  </a:txBody>
                  <a:tcPr vert="eaVert" anchor="ctr"/>
                </a:tc>
                <a:tc>
                  <a:txBody>
                    <a:bodyPr/>
                    <a:lstStyle/>
                    <a:p>
                      <a:pPr algn="ctr"/>
                      <a:r>
                        <a:rPr kumimoji="1" lang="ja-JP" altLang="en-US" sz="900" b="1" dirty="0" smtClean="0"/>
                        <a:t>対策の準備</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a:t>
                      </a:r>
                      <a:r>
                        <a:rPr kumimoji="1" lang="ja-JP" altLang="en-US" sz="900" dirty="0" smtClean="0"/>
                        <a:t>　建築物や電気設備等における浸水を危険物保安上防止する必要がある場合には、土の</a:t>
                      </a:r>
                      <a:r>
                        <a:rPr kumimoji="1" lang="ja-JP" altLang="en-US" sz="900" dirty="0" err="1" smtClean="0"/>
                        <a:t>う</a:t>
                      </a:r>
                      <a:r>
                        <a:rPr kumimoji="1" lang="ja-JP" altLang="en-US" sz="900" dirty="0" smtClean="0"/>
                        <a:t>、止水板、水密性のあるシャッターやドア（建具型の浸水防止用設備）等を準備する。</a:t>
                      </a:r>
                      <a:endParaRPr kumimoji="1" lang="en-US" altLang="ja-JP" sz="900" baseline="0" dirty="0" smtClean="0"/>
                    </a:p>
                    <a:p>
                      <a:pPr marL="268288" indent="-268288"/>
                      <a:r>
                        <a:rPr kumimoji="1" lang="ja-JP" altLang="en-US" sz="900" dirty="0" smtClean="0"/>
                        <a:t>□　浸水等により危険物が流出するおそれがある場合には、オイルフェンス、油吸着材、土の</a:t>
                      </a:r>
                      <a:r>
                        <a:rPr kumimoji="1" lang="ja-JP" altLang="en-US" sz="900" dirty="0" err="1" smtClean="0"/>
                        <a:t>う</a:t>
                      </a:r>
                      <a:r>
                        <a:rPr kumimoji="1" lang="ja-JP" altLang="en-US" sz="900" dirty="0" smtClean="0"/>
                        <a:t>等の必要な資機材を準備する。</a:t>
                      </a:r>
                      <a:endParaRPr kumimoji="1" lang="en-US" altLang="ja-JP" sz="900" dirty="0" smtClean="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1390949"/>
                  </a:ext>
                </a:extLst>
              </a:tr>
              <a:tr h="668019">
                <a:tc vMerge="1">
                  <a:txBody>
                    <a:bodyPr/>
                    <a:lstStyle/>
                    <a:p>
                      <a:pPr algn="ctr"/>
                      <a:endParaRPr kumimoji="1" lang="ja-JP" altLang="en-US" sz="900" dirty="0"/>
                    </a:p>
                  </a:txBody>
                  <a:tcPr vert="eaVert" anchor="ctr"/>
                </a:tc>
                <a:tc>
                  <a:txBody>
                    <a:bodyPr/>
                    <a:lstStyle/>
                    <a:p>
                      <a:pPr algn="ctr"/>
                      <a:r>
                        <a:rPr kumimoji="1" lang="ja-JP" altLang="en-US" sz="900" b="1" dirty="0" smtClean="0"/>
                        <a:t>訓練等の実施</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実施要領等に基づき教育訓練を行い、従業者等の習熟を図るとともに、対策実施に必要な時間を確認してタイムラインとの整合性を確保する。</a:t>
                      </a:r>
                      <a:endParaRPr kumimoji="1" lang="en-US" altLang="ja-JP" sz="900" dirty="0" smtClean="0"/>
                    </a:p>
                    <a:p>
                      <a:pPr marL="268288" indent="-268288"/>
                      <a:r>
                        <a:rPr kumimoji="1" lang="ja-JP" altLang="en-US" sz="900" dirty="0" smtClean="0"/>
                        <a:t>□　各地方公共団体の地域防災計画に基づく水質汚濁防止連絡協議会等の関係機関と連携を図るため、これら関係行政機関への連絡体制を確立するとともに、積極的に訓練に参画する。</a:t>
                      </a:r>
                      <a:endParaRPr kumimoji="1" lang="en-US" altLang="ja-JP" sz="900" dirty="0" smtClean="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37238379"/>
                  </a:ext>
                </a:extLst>
              </a:tr>
              <a:tr h="1240608">
                <a:tc rowSpan="4" gridSpan="2">
                  <a:txBody>
                    <a:bodyPr/>
                    <a:lstStyle/>
                    <a:p>
                      <a:pPr algn="ctr"/>
                      <a:r>
                        <a:rPr kumimoji="1" lang="ja-JP" altLang="en-US" sz="900" b="1" dirty="0" smtClean="0"/>
                        <a:t>風水害の危険性が高まってきた場合の応急対策</a:t>
                      </a:r>
                      <a:endParaRPr kumimoji="1" lang="ja-JP" altLang="en-US" sz="900" b="1" dirty="0"/>
                    </a:p>
                  </a:txBody>
                  <a:tcPr vert="eaVert" anchor="ctr">
                    <a:solidFill>
                      <a:schemeClr val="accent2">
                        <a:lumMod val="20000"/>
                        <a:lumOff val="80000"/>
                      </a:schemeClr>
                    </a:solidFill>
                  </a:tcPr>
                </a:tc>
                <a:tc rowSpan="4" hMerge="1">
                  <a:txBody>
                    <a:bodyPr/>
                    <a:lstStyle/>
                    <a:p>
                      <a:pPr algn="ctr"/>
                      <a:endParaRPr kumimoji="1" lang="ja-JP" altLang="en-US" sz="900" dirty="0"/>
                    </a:p>
                  </a:txBody>
                  <a:tcPr anchor="ctr"/>
                </a:tc>
                <a:tc gridSpan="4">
                  <a:txBody>
                    <a:bodyPr/>
                    <a:lstStyle/>
                    <a:p>
                      <a:pPr marL="268288" indent="-268288"/>
                      <a:r>
                        <a:rPr kumimoji="1" lang="ja-JP" altLang="en-US" sz="900" dirty="0" smtClean="0"/>
                        <a:t>□　危険物施設等における被害の防止・軽減を図るため、気象庁や地方公共団体等が発表する防災情報を注視し、浸水、高潮、土砂流入、強風、停電等による危険性に応じた措置を講ずる。（予想される降雨量、風速、河川の水位、土砂災害危険性等の確認、避難先や避難経路の確認等）</a:t>
                      </a:r>
                      <a:endParaRPr kumimoji="1" lang="en-US" altLang="ja-JP" sz="900" dirty="0" smtClean="0"/>
                    </a:p>
                    <a:p>
                      <a:pPr marL="268288" indent="-268288"/>
                      <a:r>
                        <a:rPr kumimoji="1" lang="ja-JP" altLang="en-US" sz="900" dirty="0" smtClean="0"/>
                        <a:t>□　従業者等の避難安全を確保することが必要であり、十分な時間的余裕をもって作業を行う。</a:t>
                      </a:r>
                      <a:endParaRPr kumimoji="1" lang="en-US" altLang="ja-JP" sz="900" dirty="0" smtClean="0"/>
                    </a:p>
                    <a:p>
                      <a:pPr marL="268288" indent="-268288"/>
                      <a:r>
                        <a:rPr kumimoji="1" lang="ja-JP" altLang="en-US" sz="900" dirty="0" smtClean="0"/>
                        <a:t>□　浸水等に伴い、大規模な爆発や危険物の大量流出など周辺に危害を及ぼす事態に至る可能性がある場合には、速やかに消防機関等の関係機関に通報を行う。</a:t>
                      </a:r>
                      <a:endParaRPr kumimoji="1" lang="en-US" altLang="ja-JP" sz="900" dirty="0" smtClean="0"/>
                    </a:p>
                    <a:p>
                      <a:pPr marL="268288" indent="-268288"/>
                      <a:r>
                        <a:rPr kumimoji="1" lang="ja-JP" altLang="en-US" sz="900" dirty="0" smtClean="0"/>
                        <a:t>□　水と接触することで激しく燃焼する物品や有害なガスを発生させる物品が存する場合には、その物質の性状や保管状況等について関係機関に情報</a:t>
                      </a:r>
                      <a:r>
                        <a:rPr kumimoji="1" lang="ja-JP" altLang="en-US" sz="900" dirty="0" smtClean="0"/>
                        <a:t>提供を行う。</a:t>
                      </a:r>
                      <a:endParaRPr kumimoji="1" lang="en-US" altLang="ja-JP" sz="900" dirty="0" smtClean="0"/>
                    </a:p>
                    <a:p>
                      <a:pPr marL="268288" indent="-268288"/>
                      <a:r>
                        <a:rPr kumimoji="1" lang="ja-JP" altLang="en-US" sz="900" dirty="0" smtClean="0"/>
                        <a:t>□　施設外に危険物が流出しないよう、浸水防止用設備の閉鎖を確実に行う。</a:t>
                      </a:r>
                      <a:endParaRPr kumimoji="1" lang="en-US" altLang="ja-JP" sz="900" dirty="0" smtClean="0"/>
                    </a:p>
                    <a:p>
                      <a:pPr marL="268288" indent="-268288"/>
                      <a:r>
                        <a:rPr kumimoji="1" lang="ja-JP" altLang="en-US" sz="900" dirty="0" smtClean="0"/>
                        <a:t>□　危険物の流出を確認した場合は、油吸着材等により速やかに回収する。</a:t>
                      </a:r>
                      <a:endParaRPr kumimoji="1" lang="en-US" altLang="ja-JP" sz="900" dirty="0" smtClean="0"/>
                    </a:p>
                    <a:p>
                      <a:pPr marL="268288" indent="-268288"/>
                      <a:r>
                        <a:rPr kumimoji="1" lang="ja-JP" altLang="en-US" sz="900" dirty="0" smtClean="0"/>
                        <a:t>□　浸水等に伴い、河川や海洋へ危険物が流出した場合には、水質汚濁防止連絡協議会等の関係行政機関へ速やかに通報・連絡し、連携して応急対策を実施する。</a:t>
                      </a:r>
                      <a:endParaRPr kumimoji="1" lang="en-US" altLang="ja-JP" sz="900" dirty="0" smtClean="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167086716"/>
                  </a:ext>
                </a:extLst>
              </a:tr>
              <a:tr h="524872">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土のうや止水板等により施設内への浸水や土砂流入を防止・低減する。</a:t>
                      </a:r>
                      <a:endParaRPr kumimoji="1" lang="en-US" altLang="ja-JP" sz="900" dirty="0" smtClean="0"/>
                    </a:p>
                  </a:txBody>
                  <a:tcPr anchor="ctr"/>
                </a:tc>
                <a:tc hMerge="1">
                  <a:txBody>
                    <a:bodyPr/>
                    <a:lstStyle/>
                    <a:p>
                      <a:endParaRPr kumimoji="1" lang="ja-JP" altLang="en-US" dirty="0"/>
                    </a:p>
                  </a:txBody>
                  <a:tcPr/>
                </a:tc>
                <a:tc>
                  <a:txBody>
                    <a:bodyPr/>
                    <a:lstStyle/>
                    <a:p>
                      <a:pPr marL="92075" indent="-92075"/>
                      <a:r>
                        <a:rPr kumimoji="1" lang="ja-JP" altLang="en-US" sz="900" dirty="0" smtClean="0"/>
                        <a:t>□　飛来物により建築物（窓ガラス）等が破損しないよう、シャッター等で保護する。</a:t>
                      </a:r>
                      <a:endParaRPr kumimoji="1" lang="en-US" altLang="ja-JP" sz="900" dirty="0" smtClean="0"/>
                    </a:p>
                  </a:txBody>
                  <a:tcPr anchor="ctr"/>
                </a:tc>
                <a:tc rowSpan="3">
                  <a:txBody>
                    <a:bodyPr/>
                    <a:lstStyle/>
                    <a:p>
                      <a:pPr marL="182563" indent="-182563"/>
                      <a:r>
                        <a:rPr kumimoji="1" lang="ja-JP" altLang="en-US" sz="900" dirty="0" smtClean="0"/>
                        <a:t>□　自家発電設備等により所要の電力を確保する。</a:t>
                      </a:r>
                      <a:endParaRPr kumimoji="1" lang="ja-JP" altLang="en-US" sz="900" dirty="0"/>
                    </a:p>
                  </a:txBody>
                  <a:tcPr anchor="ctr"/>
                </a:tc>
                <a:extLst>
                  <a:ext uri="{0D108BD9-81ED-4DB2-BD59-A6C34878D82A}">
                    <a16:rowId xmlns:a16="http://schemas.microsoft.com/office/drawing/2014/main" val="1960742285"/>
                  </a:ext>
                </a:extLst>
              </a:tr>
              <a:tr h="524872">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禁水性物質等の水に触れると危険な物品は、高所への移動、水密性のある区画へ保管する。</a:t>
                      </a:r>
                      <a:endParaRPr kumimoji="1" lang="en-US" altLang="ja-JP" sz="900" dirty="0" smtClean="0"/>
                    </a:p>
                  </a:txBody>
                  <a:tcPr anchor="ctr"/>
                </a:tc>
                <a:tc hMerge="1">
                  <a:txBody>
                    <a:bodyPr/>
                    <a:lstStyle/>
                    <a:p>
                      <a:endParaRPr kumimoji="1" lang="ja-JP" altLang="en-US" dirty="0"/>
                    </a:p>
                  </a:txBody>
                  <a:tcPr/>
                </a:tc>
                <a:tc rowSpan="2">
                  <a:txBody>
                    <a:bodyPr/>
                    <a:lstStyle/>
                    <a:p>
                      <a:pPr marL="92075" indent="-92075"/>
                      <a:r>
                        <a:rPr kumimoji="1" lang="ja-JP" altLang="en-US" sz="900" dirty="0" smtClean="0"/>
                        <a:t>□　飛来物により建築物等が破損した場合における容器等の破損、危険物の流出等を最小限にするため、容器等をロープ・ワイヤー等で相互に緊結、重いものを下方に積む。</a:t>
                      </a:r>
                      <a:endParaRPr kumimoji="1" lang="ja-JP" altLang="en-US" sz="900" dirty="0"/>
                    </a:p>
                  </a:txBody>
                  <a:tcPr anchor="ctr"/>
                </a:tc>
                <a:tc vMerge="1">
                  <a:txBody>
                    <a:bodyPr/>
                    <a:lstStyle/>
                    <a:p>
                      <a:pPr marL="182563" indent="-182563"/>
                      <a:endParaRPr kumimoji="1" lang="ja-JP" altLang="en-US" sz="900" dirty="0"/>
                    </a:p>
                  </a:txBody>
                  <a:tcPr anchor="ctr"/>
                </a:tc>
                <a:extLst>
                  <a:ext uri="{0D108BD9-81ED-4DB2-BD59-A6C34878D82A}">
                    <a16:rowId xmlns:a16="http://schemas.microsoft.com/office/drawing/2014/main" val="3936493588"/>
                  </a:ext>
                </a:extLst>
              </a:tr>
              <a:tr h="811167">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容器は、ロープ・ワイヤー等で相互に緊結、重いものを下方に積む等、浮き上がり等による破損や施設外への流出等を防止するための措置を講ずる。</a:t>
                      </a:r>
                      <a:endParaRPr kumimoji="1" lang="en-US" altLang="ja-JP" sz="900" dirty="0" smtClean="0"/>
                    </a:p>
                  </a:txBody>
                  <a:tcPr anchor="ctr"/>
                </a:tc>
                <a:tc hMerge="1">
                  <a:txBody>
                    <a:bodyPr/>
                    <a:lstStyle/>
                    <a:p>
                      <a:endParaRPr kumimoji="1" lang="ja-JP" altLang="en-US" dirty="0"/>
                    </a:p>
                  </a:txBody>
                  <a:tcPr/>
                </a:tc>
                <a:tc vMerge="1">
                  <a:txBody>
                    <a:bodyPr/>
                    <a:lstStyle/>
                    <a:p>
                      <a:pPr marL="92075" indent="-92075"/>
                      <a:endParaRPr kumimoji="1" lang="ja-JP" altLang="en-US" sz="900" dirty="0"/>
                    </a:p>
                  </a:txBody>
                  <a:tcPr anchor="ctr"/>
                </a:tc>
                <a:tc vMerge="1">
                  <a:txBody>
                    <a:bodyPr/>
                    <a:lstStyle/>
                    <a:p>
                      <a:endParaRPr kumimoji="1" lang="ja-JP" altLang="en-US" sz="900" dirty="0"/>
                    </a:p>
                  </a:txBody>
                  <a:tcPr/>
                </a:tc>
                <a:extLst>
                  <a:ext uri="{0D108BD9-81ED-4DB2-BD59-A6C34878D82A}">
                    <a16:rowId xmlns:a16="http://schemas.microsoft.com/office/drawing/2014/main" val="4234243428"/>
                  </a:ext>
                </a:extLst>
              </a:tr>
              <a:tr h="811167">
                <a:tc gridSpan="2">
                  <a:txBody>
                    <a:bodyPr/>
                    <a:lstStyle/>
                    <a:p>
                      <a:pPr algn="ctr"/>
                      <a:r>
                        <a:rPr kumimoji="1" lang="ja-JP" altLang="en-US" sz="800" b="1" dirty="0" smtClean="0"/>
                        <a:t>天候回復後の点検・復旧</a:t>
                      </a:r>
                      <a:endParaRPr kumimoji="1" lang="ja-JP" altLang="en-US" sz="800" b="1" dirty="0"/>
                    </a:p>
                  </a:txBody>
                  <a:tcPr anchor="ctr">
                    <a:solidFill>
                      <a:schemeClr val="accent2">
                        <a:lumMod val="20000"/>
                        <a:lumOff val="80000"/>
                      </a:schemeClr>
                    </a:solidFill>
                  </a:tcPr>
                </a:tc>
                <a:tc hMerge="1">
                  <a:txBody>
                    <a:bodyPr/>
                    <a:lstStyle/>
                    <a:p>
                      <a:pPr algn="ctr"/>
                      <a:endParaRPr kumimoji="1" lang="ja-JP" altLang="en-US" sz="900" dirty="0"/>
                    </a:p>
                  </a:txBody>
                  <a:tcPr anchor="ctr"/>
                </a:tc>
                <a:tc gridSpan="4">
                  <a:txBody>
                    <a:bodyPr/>
                    <a:lstStyle/>
                    <a:p>
                      <a:pPr marL="268288" indent="-268288"/>
                      <a:r>
                        <a:rPr kumimoji="1" lang="ja-JP" altLang="en-US" sz="900" dirty="0" smtClean="0"/>
                        <a:t>□　点検を行い、必要な補修を施した後で再稼働を行うこと。</a:t>
                      </a:r>
                      <a:endParaRPr kumimoji="1" lang="en-US" altLang="ja-JP" sz="900" dirty="0" smtClean="0"/>
                    </a:p>
                    <a:p>
                      <a:pPr marL="268288" indent="-268288"/>
                      <a:r>
                        <a:rPr kumimoji="1" lang="ja-JP" altLang="en-US" sz="900" dirty="0" smtClean="0"/>
                        <a:t>□　浸水した施設では、容器の破損や危険物の流出の有無等を確認する。</a:t>
                      </a:r>
                      <a:endParaRPr kumimoji="1" lang="en-US" altLang="ja-JP" sz="900" dirty="0" smtClean="0"/>
                    </a:p>
                    <a:p>
                      <a:pPr marL="268288" indent="-268288"/>
                      <a:r>
                        <a:rPr kumimoji="1" lang="ja-JP" altLang="en-US" sz="900" dirty="0" smtClean="0"/>
                        <a:t>□　復旧に伴い、臨時的な危険物の貯蔵又は取扱いが必要となる場合は、危険物の仮貯蔵・仮取扱いに係る実施計画に基づき安全対策等を講ずる。</a:t>
                      </a:r>
                      <a:endParaRPr kumimoji="1" lang="en-US" altLang="ja-JP" sz="900" dirty="0" smtClean="0"/>
                    </a:p>
                    <a:p>
                      <a:pPr marL="268288" indent="-268288"/>
                      <a:r>
                        <a:rPr kumimoji="1" lang="ja-JP" altLang="en-US" sz="900" dirty="0" smtClean="0"/>
                        <a:t>□　電力復旧時の通電火災や漏電の防止のため、危険物施設内の電気設備や配線の健全性を確認する。</a:t>
                      </a:r>
                      <a:endParaRPr kumimoji="1" lang="en-US" altLang="ja-JP" sz="900" dirty="0" smtClean="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076873832"/>
                  </a:ext>
                </a:extLst>
              </a:tr>
            </a:tbl>
          </a:graphicData>
        </a:graphic>
      </p:graphicFrame>
      <p:cxnSp>
        <p:nvCxnSpPr>
          <p:cNvPr id="7" name="直線コネクタ 6"/>
          <p:cNvCxnSpPr/>
          <p:nvPr/>
        </p:nvCxnSpPr>
        <p:spPr>
          <a:xfrm>
            <a:off x="0" y="310223"/>
            <a:ext cx="68580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1582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36576"/>
            <a:ext cx="6858000" cy="307777"/>
          </a:xfrm>
          <a:prstGeom prst="rect">
            <a:avLst/>
          </a:prstGeom>
          <a:noFill/>
        </p:spPr>
        <p:txBody>
          <a:bodyPr wrap="square" rtlCol="0">
            <a:spAutoFit/>
          </a:bodyPr>
          <a:lstStyle/>
          <a:p>
            <a:pPr algn="ctr"/>
            <a:r>
              <a:rPr kumimoji="1" lang="ja-JP" altLang="en-US" sz="1400" dirty="0" smtClean="0"/>
              <a:t>チェックリスト（例）　</a:t>
            </a:r>
            <a:r>
              <a:rPr kumimoji="1" lang="ja-JP" altLang="en-US" sz="1400" dirty="0" err="1" smtClean="0"/>
              <a:t>ー</a:t>
            </a:r>
            <a:r>
              <a:rPr kumimoji="1" lang="ja-JP" altLang="en-US" sz="1400" dirty="0" smtClean="0"/>
              <a:t>移送取扱所</a:t>
            </a:r>
            <a:r>
              <a:rPr kumimoji="1" lang="ja-JP" altLang="en-US" sz="1400" dirty="0" err="1" smtClean="0"/>
              <a:t>ー</a:t>
            </a:r>
            <a:endParaRPr kumimoji="1" lang="ja-JP" altLang="en-US" sz="1400" dirty="0"/>
          </a:p>
        </p:txBody>
      </p:sp>
      <p:graphicFrame>
        <p:nvGraphicFramePr>
          <p:cNvPr id="5" name="表 4"/>
          <p:cNvGraphicFramePr>
            <a:graphicFrameLocks noGrp="1"/>
          </p:cNvGraphicFramePr>
          <p:nvPr>
            <p:extLst>
              <p:ext uri="{D42A27DB-BD31-4B8C-83A1-F6EECF244321}">
                <p14:modId xmlns:p14="http://schemas.microsoft.com/office/powerpoint/2010/main" val="1728895909"/>
              </p:ext>
            </p:extLst>
          </p:nvPr>
        </p:nvGraphicFramePr>
        <p:xfrm>
          <a:off x="121920" y="569865"/>
          <a:ext cx="6653180" cy="8212259"/>
        </p:xfrm>
        <a:graphic>
          <a:graphicData uri="http://schemas.openxmlformats.org/drawingml/2006/table">
            <a:tbl>
              <a:tblPr firstRow="1" bandRow="1">
                <a:tableStyleId>{5940675A-B579-460E-94D1-54222C63F5DA}</a:tableStyleId>
              </a:tblPr>
              <a:tblGrid>
                <a:gridCol w="239936">
                  <a:extLst>
                    <a:ext uri="{9D8B030D-6E8A-4147-A177-3AD203B41FA5}">
                      <a16:colId xmlns:a16="http://schemas.microsoft.com/office/drawing/2014/main" val="2790528853"/>
                    </a:ext>
                  </a:extLst>
                </a:gridCol>
                <a:gridCol w="601589">
                  <a:extLst>
                    <a:ext uri="{9D8B030D-6E8A-4147-A177-3AD203B41FA5}">
                      <a16:colId xmlns:a16="http://schemas.microsoft.com/office/drawing/2014/main" val="3762869829"/>
                    </a:ext>
                  </a:extLst>
                </a:gridCol>
                <a:gridCol w="1340695">
                  <a:extLst>
                    <a:ext uri="{9D8B030D-6E8A-4147-A177-3AD203B41FA5}">
                      <a16:colId xmlns:a16="http://schemas.microsoft.com/office/drawing/2014/main" val="2793245442"/>
                    </a:ext>
                  </a:extLst>
                </a:gridCol>
                <a:gridCol w="1473927">
                  <a:extLst>
                    <a:ext uri="{9D8B030D-6E8A-4147-A177-3AD203B41FA5}">
                      <a16:colId xmlns:a16="http://schemas.microsoft.com/office/drawing/2014/main" val="4114062654"/>
                    </a:ext>
                  </a:extLst>
                </a:gridCol>
                <a:gridCol w="1490320">
                  <a:extLst>
                    <a:ext uri="{9D8B030D-6E8A-4147-A177-3AD203B41FA5}">
                      <a16:colId xmlns:a16="http://schemas.microsoft.com/office/drawing/2014/main" val="2781597271"/>
                    </a:ext>
                  </a:extLst>
                </a:gridCol>
                <a:gridCol w="1506713">
                  <a:extLst>
                    <a:ext uri="{9D8B030D-6E8A-4147-A177-3AD203B41FA5}">
                      <a16:colId xmlns:a16="http://schemas.microsoft.com/office/drawing/2014/main" val="3493234953"/>
                    </a:ext>
                  </a:extLst>
                </a:gridCol>
              </a:tblGrid>
              <a:tr h="323334">
                <a:tc gridSpan="2">
                  <a:txBody>
                    <a:bodyPr/>
                    <a:lstStyle/>
                    <a:p>
                      <a:pPr algn="ctr"/>
                      <a:r>
                        <a:rPr kumimoji="1" lang="ja-JP" altLang="en-US" sz="1050" b="1" dirty="0" smtClean="0"/>
                        <a:t>フェーズ</a:t>
                      </a:r>
                      <a:endParaRPr kumimoji="1" lang="ja-JP" altLang="en-US" sz="1050" b="1" dirty="0"/>
                    </a:p>
                  </a:txBody>
                  <a:tcPr anchor="ctr">
                    <a:solidFill>
                      <a:schemeClr val="accent1">
                        <a:lumMod val="20000"/>
                        <a:lumOff val="80000"/>
                      </a:schemeClr>
                    </a:solidFill>
                  </a:tcPr>
                </a:tc>
                <a:tc hMerge="1">
                  <a:txBody>
                    <a:bodyPr/>
                    <a:lstStyle/>
                    <a:p>
                      <a:endParaRPr kumimoji="1" lang="ja-JP" altLang="en-US"/>
                    </a:p>
                  </a:txBody>
                  <a:tcPr/>
                </a:tc>
                <a:tc>
                  <a:txBody>
                    <a:bodyPr/>
                    <a:lstStyle/>
                    <a:p>
                      <a:pPr algn="ctr"/>
                      <a:r>
                        <a:rPr kumimoji="1" lang="ja-JP" altLang="en-US" sz="1050" b="1" dirty="0" smtClean="0"/>
                        <a:t>浸水・高潮対策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土砂対策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強風対策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停電対策</a:t>
                      </a:r>
                      <a:endParaRPr kumimoji="1" lang="ja-JP" altLang="en-US" sz="1050" b="1" dirty="0"/>
                    </a:p>
                  </a:txBody>
                  <a:tcPr anchor="ctr">
                    <a:solidFill>
                      <a:schemeClr val="accent1">
                        <a:lumMod val="20000"/>
                        <a:lumOff val="80000"/>
                      </a:schemeClr>
                    </a:solidFill>
                  </a:tcPr>
                </a:tc>
                <a:extLst>
                  <a:ext uri="{0D108BD9-81ED-4DB2-BD59-A6C34878D82A}">
                    <a16:rowId xmlns:a16="http://schemas.microsoft.com/office/drawing/2014/main" val="3227123628"/>
                  </a:ext>
                </a:extLst>
              </a:tr>
              <a:tr h="668019">
                <a:tc rowSpan="4">
                  <a:txBody>
                    <a:bodyPr/>
                    <a:lstStyle/>
                    <a:p>
                      <a:pPr algn="ctr"/>
                      <a:r>
                        <a:rPr kumimoji="1" lang="ja-JP" altLang="en-US" sz="900" b="1" dirty="0" smtClean="0"/>
                        <a:t>平時からの事前の備え</a:t>
                      </a:r>
                      <a:endParaRPr kumimoji="1" lang="ja-JP" altLang="en-US" sz="900" b="1" dirty="0"/>
                    </a:p>
                  </a:txBody>
                  <a:tcPr vert="eaVert" anchor="ctr">
                    <a:solidFill>
                      <a:schemeClr val="accent2">
                        <a:lumMod val="20000"/>
                        <a:lumOff val="80000"/>
                      </a:schemeClr>
                    </a:solidFill>
                  </a:tcPr>
                </a:tc>
                <a:tc>
                  <a:txBody>
                    <a:bodyPr/>
                    <a:lstStyle/>
                    <a:p>
                      <a:pPr algn="ctr"/>
                      <a:r>
                        <a:rPr kumimoji="1" lang="ja-JP" altLang="en-US" sz="600" b="1" dirty="0" smtClean="0"/>
                        <a:t>災害リスクの確認</a:t>
                      </a:r>
                      <a:endParaRPr kumimoji="1" lang="ja-JP" altLang="en-US" sz="600" b="1" dirty="0"/>
                    </a:p>
                  </a:txBody>
                  <a:tcPr anchor="ctr">
                    <a:solidFill>
                      <a:schemeClr val="accent2">
                        <a:lumMod val="20000"/>
                        <a:lumOff val="80000"/>
                      </a:schemeClr>
                    </a:solidFill>
                  </a:tcPr>
                </a:tc>
                <a:tc gridSpan="4">
                  <a:txBody>
                    <a:bodyPr/>
                    <a:lstStyle/>
                    <a:p>
                      <a:pPr marL="268288" indent="-268288" algn="just"/>
                      <a:r>
                        <a:rPr kumimoji="1" lang="ja-JP" altLang="en-US" sz="900" b="0" dirty="0" smtClean="0"/>
                        <a:t>□</a:t>
                      </a:r>
                      <a:r>
                        <a:rPr kumimoji="1" lang="ja-JP" altLang="en-US" sz="900" dirty="0" smtClean="0"/>
                        <a:t>　地域のハザードマップを参照し、当該施設が浸水想定区域や土砂災害警戒区域に入っているかどうかや、降雨や高潮に伴う浸水高さ等を確認する。また、ハザードマップが更新された場合には、当該施設に係る変更の有無や内容を都度確認する。</a:t>
                      </a:r>
                      <a:endParaRPr kumimoji="1" lang="en-US" altLang="ja-JP" sz="900" dirty="0" smtClean="0"/>
                    </a:p>
                    <a:p>
                      <a:pPr marL="268288" indent="-268288" algn="just"/>
                      <a:r>
                        <a:rPr kumimoji="1" lang="ja-JP" altLang="en-US" sz="900" dirty="0" smtClean="0"/>
                        <a:t>□　浸水想定区域に該当する場合、想定される降雨量と浸水高、避難先を確認する。</a:t>
                      </a:r>
                      <a:endParaRPr kumimoji="1" lang="en-US" altLang="ja-JP" sz="900" dirty="0" smtClean="0"/>
                    </a:p>
                  </a:txBody>
                  <a:tcPr anchor="ctr"/>
                </a:tc>
                <a:tc hMerge="1">
                  <a:txBody>
                    <a:bodyPr/>
                    <a:lstStyle/>
                    <a:p>
                      <a:endParaRPr kumimoji="1" lang="ja-JP" altLang="en-US" sz="1050" dirty="0"/>
                    </a:p>
                  </a:txBody>
                  <a:tcP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2768697511"/>
                  </a:ext>
                </a:extLst>
              </a:tr>
              <a:tr h="1383755">
                <a:tc vMerge="1">
                  <a:txBody>
                    <a:bodyPr/>
                    <a:lstStyle/>
                    <a:p>
                      <a:endParaRPr kumimoji="1" lang="ja-JP" altLang="en-US" sz="1050" dirty="0"/>
                    </a:p>
                  </a:txBody>
                  <a:tcPr/>
                </a:tc>
                <a:tc>
                  <a:txBody>
                    <a:bodyPr/>
                    <a:lstStyle/>
                    <a:p>
                      <a:pPr algn="ctr"/>
                      <a:r>
                        <a:rPr kumimoji="1" lang="ja-JP" altLang="en-US" sz="900" b="1" dirty="0" smtClean="0"/>
                        <a:t>計画等の策定</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長雨や台風の接近に</a:t>
                      </a:r>
                      <a:r>
                        <a:rPr kumimoji="1" lang="ja-JP" altLang="en-US" sz="900" dirty="0" smtClean="0"/>
                        <a:t>伴い被害の</a:t>
                      </a:r>
                      <a:r>
                        <a:rPr kumimoji="1" lang="ja-JP" altLang="en-US" sz="900" dirty="0" smtClean="0"/>
                        <a:t>発生が想定される場合には、被害発生の危険性を回避・低減するために必要な措置を検討し、計画を策定する。</a:t>
                      </a:r>
                      <a:endParaRPr kumimoji="1" lang="en-US" altLang="ja-JP" sz="900" dirty="0" smtClean="0"/>
                    </a:p>
                    <a:p>
                      <a:pPr marL="268288" indent="-268288"/>
                      <a:r>
                        <a:rPr kumimoji="1" lang="ja-JP" altLang="en-US" sz="900" dirty="0" smtClean="0"/>
                        <a:t>□　タイムラインを考慮し、気象庁や地方公共団体等が発表する防災情報の警戒レベル等に応じた判断基準や実施要領を策定する。</a:t>
                      </a:r>
                      <a:endParaRPr kumimoji="1" lang="en-US" altLang="ja-JP" sz="900" dirty="0" smtClean="0"/>
                    </a:p>
                    <a:p>
                      <a:pPr marL="268288" indent="-268288"/>
                      <a:r>
                        <a:rPr kumimoji="1" lang="ja-JP" altLang="en-US" sz="900" dirty="0" smtClean="0"/>
                        <a:t>□　計画的な操業の停止、規模縮小の判断基準や実施要領を策定する。</a:t>
                      </a:r>
                      <a:endParaRPr kumimoji="1" lang="en-US" altLang="ja-JP" sz="900" dirty="0" smtClean="0"/>
                    </a:p>
                    <a:p>
                      <a:pPr marL="268288" indent="-268288"/>
                      <a:r>
                        <a:rPr kumimoji="1" lang="ja-JP" altLang="en-US" sz="900" dirty="0" smtClean="0"/>
                        <a:t>□　天候回復後の施設の復旧に</a:t>
                      </a:r>
                      <a:r>
                        <a:rPr kumimoji="1" lang="ja-JP" altLang="en-US" sz="900" dirty="0" smtClean="0"/>
                        <a:t>当たり、自家</a:t>
                      </a:r>
                      <a:r>
                        <a:rPr kumimoji="1" lang="ja-JP" altLang="en-US" sz="900" dirty="0" smtClean="0"/>
                        <a:t>発電設備等への円滑な燃料供給等のため、危険物の仮貯蔵・仮取扱いを行うことが想定される場合</a:t>
                      </a:r>
                      <a:r>
                        <a:rPr kumimoji="1" lang="ja-JP" altLang="en-US" sz="900" dirty="0" smtClean="0"/>
                        <a:t>、仮貯蔵・仮取扱いの実施</a:t>
                      </a:r>
                      <a:r>
                        <a:rPr kumimoji="1" lang="ja-JP" altLang="en-US" sz="900" dirty="0" smtClean="0"/>
                        <a:t>計画を作成し、消防機関と協議する。</a:t>
                      </a:r>
                      <a:endParaRPr kumimoji="1" lang="en-US" altLang="ja-JP" sz="900" dirty="0" smtClean="0"/>
                    </a:p>
                    <a:p>
                      <a:pPr marL="268288" indent="-268288"/>
                      <a:r>
                        <a:rPr kumimoji="1" lang="ja-JP" altLang="en-US" sz="900" dirty="0" smtClean="0"/>
                        <a:t>□　計画や実施要領等を社内規定等に位置づける。</a:t>
                      </a:r>
                      <a:endParaRPr kumimoji="1" lang="en-US" altLang="ja-JP" sz="900" dirty="0" smtClean="0"/>
                    </a:p>
                  </a:txBody>
                  <a:tcPr anchor="ctr"/>
                </a:tc>
                <a:tc hMerge="1">
                  <a:txBody>
                    <a:bodyPr/>
                    <a:lstStyle/>
                    <a:p>
                      <a:endParaRPr kumimoji="1" lang="ja-JP" altLang="en-US" sz="1050" dirty="0"/>
                    </a:p>
                  </a:txBody>
                  <a:tcP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979982385"/>
                  </a:ext>
                </a:extLst>
              </a:tr>
              <a:tr h="962563">
                <a:tc vMerge="1">
                  <a:txBody>
                    <a:bodyPr/>
                    <a:lstStyle/>
                    <a:p>
                      <a:pPr algn="ctr"/>
                      <a:endParaRPr kumimoji="1" lang="ja-JP" altLang="en-US" sz="900" dirty="0"/>
                    </a:p>
                  </a:txBody>
                  <a:tcPr vert="eaVert" anchor="ctr"/>
                </a:tc>
                <a:tc>
                  <a:txBody>
                    <a:bodyPr/>
                    <a:lstStyle/>
                    <a:p>
                      <a:pPr algn="ctr"/>
                      <a:r>
                        <a:rPr kumimoji="1" lang="ja-JP" altLang="en-US" sz="900" b="1" dirty="0" smtClean="0"/>
                        <a:t>対策の準備</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a:t>
                      </a:r>
                      <a:r>
                        <a:rPr kumimoji="1" lang="ja-JP" altLang="en-US" sz="900" dirty="0" smtClean="0"/>
                        <a:t>温度</a:t>
                      </a:r>
                      <a:r>
                        <a:rPr kumimoji="1" lang="ja-JP" altLang="en-US" sz="900" dirty="0" smtClean="0"/>
                        <a:t>や圧力等の管理を継続することが必要な物品については</a:t>
                      </a:r>
                      <a:r>
                        <a:rPr kumimoji="1" lang="ja-JP" altLang="en-US" sz="900" dirty="0" smtClean="0"/>
                        <a:t>、停電に備え自家</a:t>
                      </a:r>
                      <a:r>
                        <a:rPr kumimoji="1" lang="ja-JP" altLang="en-US" sz="900" dirty="0" smtClean="0"/>
                        <a:t>発電設備等のバックアップ電源及び当該電源に必要な燃料等を確保する。また、これらの危険物保安上必要な設備等についても、浸水等により必要な機能を損なうことのないよう措置する。</a:t>
                      </a:r>
                      <a:endParaRPr kumimoji="1" lang="en-US" altLang="ja-JP" sz="900" dirty="0" smtClean="0"/>
                    </a:p>
                    <a:p>
                      <a:pPr marL="268288" indent="-268288"/>
                      <a:r>
                        <a:rPr kumimoji="1" lang="ja-JP" altLang="en-US" sz="900" dirty="0" smtClean="0"/>
                        <a:t>□　倒壊等により当該施設（配管等）へ被害を及ぼすおそれのある周辺の工作物等を把握する。</a:t>
                      </a:r>
                      <a:endParaRPr kumimoji="1" lang="en-US" altLang="ja-JP" sz="900" baseline="0" dirty="0" smtClean="0"/>
                    </a:p>
                    <a:p>
                      <a:pPr marL="268288" indent="-268288"/>
                      <a:r>
                        <a:rPr kumimoji="1" lang="ja-JP" altLang="en-US" sz="900" dirty="0" smtClean="0"/>
                        <a:t>□　浸水等により危険物が流出するおそれがある場合には、オイルフェンス、油吸着材、土の</a:t>
                      </a:r>
                      <a:r>
                        <a:rPr kumimoji="1" lang="ja-JP" altLang="en-US" sz="900" dirty="0" err="1" smtClean="0"/>
                        <a:t>う</a:t>
                      </a:r>
                      <a:r>
                        <a:rPr kumimoji="1" lang="ja-JP" altLang="en-US" sz="900" dirty="0" smtClean="0"/>
                        <a:t>等の必要な資機材を準備する。</a:t>
                      </a:r>
                      <a:endParaRPr kumimoji="1" lang="en-US" altLang="ja-JP" sz="900" dirty="0" smtClean="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1390949"/>
                  </a:ext>
                </a:extLst>
              </a:tr>
              <a:tr h="735584">
                <a:tc vMerge="1">
                  <a:txBody>
                    <a:bodyPr/>
                    <a:lstStyle/>
                    <a:p>
                      <a:pPr algn="ctr"/>
                      <a:endParaRPr kumimoji="1" lang="ja-JP" altLang="en-US" sz="900" dirty="0"/>
                    </a:p>
                  </a:txBody>
                  <a:tcPr vert="eaVert" anchor="ctr"/>
                </a:tc>
                <a:tc>
                  <a:txBody>
                    <a:bodyPr/>
                    <a:lstStyle/>
                    <a:p>
                      <a:pPr algn="ctr"/>
                      <a:r>
                        <a:rPr kumimoji="1" lang="ja-JP" altLang="en-US" sz="900" b="1" dirty="0" smtClean="0"/>
                        <a:t>訓練等の実施</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実施要領等に基づき教育訓練を行い、従業者等の習熟を図るとともに、対策実施に必要な時間を確認してタイムラインとの整合性を確保する。</a:t>
                      </a:r>
                      <a:endParaRPr kumimoji="1" lang="en-US" altLang="ja-JP" sz="900" dirty="0" smtClean="0"/>
                    </a:p>
                    <a:p>
                      <a:pPr marL="268288" indent="-268288"/>
                      <a:r>
                        <a:rPr kumimoji="1" lang="ja-JP" altLang="en-US" sz="900" dirty="0" smtClean="0"/>
                        <a:t>□　各地方公共団体の地域防災計画に基づく水質汚濁防止連絡協議会等の関係機関と連携を図るため、これら関係行政機関への連絡体制を確立するとともに、積極的に訓練に参画する。</a:t>
                      </a:r>
                      <a:endParaRPr kumimoji="1" lang="en-US" altLang="ja-JP" sz="900" dirty="0" smtClean="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37238379"/>
                  </a:ext>
                </a:extLst>
              </a:tr>
              <a:tr h="1240608">
                <a:tc rowSpan="4" gridSpan="2">
                  <a:txBody>
                    <a:bodyPr/>
                    <a:lstStyle/>
                    <a:p>
                      <a:pPr algn="ctr"/>
                      <a:r>
                        <a:rPr kumimoji="1" lang="ja-JP" altLang="en-US" sz="900" b="1" dirty="0" smtClean="0"/>
                        <a:t>風水害の危険性が高まってきた場合の応急対策</a:t>
                      </a:r>
                      <a:endParaRPr kumimoji="1" lang="ja-JP" altLang="en-US" sz="900" b="1" dirty="0"/>
                    </a:p>
                  </a:txBody>
                  <a:tcPr vert="eaVert" anchor="ctr">
                    <a:solidFill>
                      <a:schemeClr val="accent2">
                        <a:lumMod val="20000"/>
                        <a:lumOff val="80000"/>
                      </a:schemeClr>
                    </a:solidFill>
                  </a:tcPr>
                </a:tc>
                <a:tc rowSpan="4" hMerge="1">
                  <a:txBody>
                    <a:bodyPr/>
                    <a:lstStyle/>
                    <a:p>
                      <a:pPr algn="ctr"/>
                      <a:endParaRPr kumimoji="1" lang="ja-JP" altLang="en-US" sz="900" dirty="0"/>
                    </a:p>
                  </a:txBody>
                  <a:tcPr anchor="ctr"/>
                </a:tc>
                <a:tc gridSpan="4">
                  <a:txBody>
                    <a:bodyPr/>
                    <a:lstStyle/>
                    <a:p>
                      <a:pPr marL="268288" indent="-268288"/>
                      <a:r>
                        <a:rPr kumimoji="1" lang="ja-JP" altLang="en-US" sz="900" dirty="0" smtClean="0"/>
                        <a:t>□　危険物施設等における被害の防止・軽減を図るため、気象庁や地方公共団体等が発表する防災情報を注視し、浸水、高潮、土砂流入、強風、停電等による危険性に応じた措置を講ずる。（予想される降雨量、風速、河川の水位、土砂災害危険性等の確認、避難先や避難経路の確認等）</a:t>
                      </a:r>
                      <a:endParaRPr kumimoji="1" lang="en-US" altLang="ja-JP" sz="900" dirty="0" smtClean="0"/>
                    </a:p>
                    <a:p>
                      <a:pPr marL="268288" indent="-268288"/>
                      <a:r>
                        <a:rPr kumimoji="1" lang="ja-JP" altLang="en-US" sz="900" dirty="0" smtClean="0"/>
                        <a:t>□　従業者等の避難安全を確保することが必要であり、十分な時間的余裕をもって作業を行う。</a:t>
                      </a:r>
                      <a:endParaRPr kumimoji="1" lang="en-US" altLang="ja-JP" sz="900" dirty="0" smtClean="0"/>
                    </a:p>
                    <a:p>
                      <a:pPr marL="268288" indent="-268288"/>
                      <a:r>
                        <a:rPr kumimoji="1" lang="ja-JP" altLang="en-US" sz="900" dirty="0" smtClean="0"/>
                        <a:t>□　浸水等に伴い、大規模な爆発や危険物の大量流出など周辺に危害を及ぼす事態に至る可能性がある場合には、速やかに消防機関等の関係機関に通報を行う</a:t>
                      </a:r>
                      <a:r>
                        <a:rPr kumimoji="1" lang="ja-JP" altLang="en-US" sz="900" dirty="0" smtClean="0"/>
                        <a:t>。</a:t>
                      </a:r>
                      <a:endParaRPr kumimoji="1" lang="en-US" altLang="ja-JP" sz="900" dirty="0" smtClean="0"/>
                    </a:p>
                    <a:p>
                      <a:pPr marL="268288" marR="0" lvl="0" indent="-268288"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水と接触することで激しく燃焼する物品や有害なガスを発生させる物品が存する場合には、その物質の性状や保管状況等について関係機関に情報提供を行う。</a:t>
                      </a:r>
                      <a:endParaRPr kumimoji="1" lang="en-US" altLang="ja-JP" sz="900" dirty="0" smtClean="0"/>
                    </a:p>
                    <a:p>
                      <a:pPr marL="268288" indent="-268288"/>
                      <a:r>
                        <a:rPr kumimoji="1" lang="ja-JP" altLang="en-US" sz="900" dirty="0" smtClean="0"/>
                        <a:t>□　施設外に危険物が流出しないよう、オイルフェンスを適切な場所に設置する。</a:t>
                      </a:r>
                      <a:endParaRPr kumimoji="1" lang="en-US" altLang="ja-JP" sz="900" dirty="0" smtClean="0"/>
                    </a:p>
                    <a:p>
                      <a:pPr marL="268288" indent="-268288"/>
                      <a:r>
                        <a:rPr kumimoji="1" lang="ja-JP" altLang="en-US" sz="900" dirty="0" smtClean="0"/>
                        <a:t>□　危険物の流出を確認した場合は、油吸着材等により速やかに回収する。</a:t>
                      </a:r>
                      <a:endParaRPr kumimoji="1" lang="en-US" altLang="ja-JP" sz="900" dirty="0" smtClean="0"/>
                    </a:p>
                    <a:p>
                      <a:pPr marL="268288" indent="-268288"/>
                      <a:r>
                        <a:rPr kumimoji="1" lang="ja-JP" altLang="en-US" sz="900" dirty="0" smtClean="0"/>
                        <a:t>□　浸水等に伴い、河川や海洋へ危険物が流出した場合には、水質汚濁防止連絡協議会等の関係行政機関へ速やかに通報・連絡し、連携して応急対策を実施する。</a:t>
                      </a:r>
                      <a:endParaRPr kumimoji="1" lang="en-US" altLang="ja-JP" sz="900" dirty="0" smtClean="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167086716"/>
                  </a:ext>
                </a:extLst>
              </a:tr>
              <a:tr h="524872">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危険物の取扱いをあらかじめ停止する。</a:t>
                      </a:r>
                      <a:endParaRPr kumimoji="1" lang="en-US" altLang="ja-JP" sz="900" dirty="0" smtClean="0"/>
                    </a:p>
                  </a:txBody>
                  <a:tcPr anchor="ctr"/>
                </a:tc>
                <a:tc hMerge="1">
                  <a:txBody>
                    <a:bodyPr/>
                    <a:lstStyle/>
                    <a:p>
                      <a:endParaRPr kumimoji="1" lang="ja-JP" altLang="en-US" dirty="0"/>
                    </a:p>
                  </a:txBody>
                  <a:tcPr/>
                </a:tc>
                <a:tc>
                  <a:txBody>
                    <a:bodyPr/>
                    <a:lstStyle/>
                    <a:p>
                      <a:pPr marL="92075" indent="-92075"/>
                      <a:r>
                        <a:rPr kumimoji="1" lang="ja-JP" altLang="en-US" sz="900" dirty="0" smtClean="0"/>
                        <a:t>□　強風により配管等が破損しないよう、耐風性能を再確認する。</a:t>
                      </a:r>
                      <a:endParaRPr kumimoji="1" lang="en-US" altLang="ja-JP" sz="900" dirty="0" smtClean="0"/>
                    </a:p>
                  </a:txBody>
                  <a:tcPr anchor="ctr"/>
                </a:tc>
                <a:tc rowSpan="3">
                  <a:txBody>
                    <a:bodyPr/>
                    <a:lstStyle/>
                    <a:p>
                      <a:pPr marL="182563" indent="-182563"/>
                      <a:r>
                        <a:rPr kumimoji="1" lang="ja-JP" altLang="en-US" sz="900" dirty="0" smtClean="0"/>
                        <a:t>□　自家発電設備等により所要の電力を確保する。</a:t>
                      </a:r>
                      <a:endParaRPr kumimoji="1" lang="ja-JP" altLang="en-US" sz="900" dirty="0"/>
                    </a:p>
                  </a:txBody>
                  <a:tcPr anchor="ctr"/>
                </a:tc>
                <a:extLst>
                  <a:ext uri="{0D108BD9-81ED-4DB2-BD59-A6C34878D82A}">
                    <a16:rowId xmlns:a16="http://schemas.microsoft.com/office/drawing/2014/main" val="1960742285"/>
                  </a:ext>
                </a:extLst>
              </a:tr>
              <a:tr h="524872">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土のうや止水板等によりポンプ設備等への浸水や土砂流入を防止・低減する。</a:t>
                      </a:r>
                      <a:endParaRPr kumimoji="1" lang="en-US" altLang="ja-JP" sz="900" dirty="0" smtClean="0"/>
                    </a:p>
                  </a:txBody>
                  <a:tcPr anchor="ctr"/>
                </a:tc>
                <a:tc hMerge="1">
                  <a:txBody>
                    <a:bodyPr/>
                    <a:lstStyle/>
                    <a:p>
                      <a:endParaRPr kumimoji="1" lang="ja-JP" altLang="en-US" dirty="0"/>
                    </a:p>
                  </a:txBody>
                  <a:tcPr/>
                </a:tc>
                <a:tc rowSpan="2">
                  <a:txBody>
                    <a:bodyPr/>
                    <a:lstStyle/>
                    <a:p>
                      <a:pPr marL="92075" indent="-92075"/>
                      <a:r>
                        <a:rPr kumimoji="1" lang="ja-JP" altLang="en-US" sz="900" dirty="0" smtClean="0"/>
                        <a:t>□　飛来物により配管等が破損した場合における危険物の流出を最小限にするため、配管の弁等を閉鎖する。</a:t>
                      </a:r>
                      <a:endParaRPr kumimoji="1" lang="ja-JP" altLang="en-US" sz="900" dirty="0"/>
                    </a:p>
                  </a:txBody>
                  <a:tcPr anchor="ctr"/>
                </a:tc>
                <a:tc vMerge="1">
                  <a:txBody>
                    <a:bodyPr/>
                    <a:lstStyle/>
                    <a:p>
                      <a:pPr marL="182563" indent="-182563"/>
                      <a:endParaRPr kumimoji="1" lang="ja-JP" altLang="en-US" sz="900" dirty="0"/>
                    </a:p>
                  </a:txBody>
                  <a:tcPr anchor="ctr"/>
                </a:tc>
                <a:extLst>
                  <a:ext uri="{0D108BD9-81ED-4DB2-BD59-A6C34878D82A}">
                    <a16:rowId xmlns:a16="http://schemas.microsoft.com/office/drawing/2014/main" val="3936493588"/>
                  </a:ext>
                </a:extLst>
              </a:tr>
              <a:tr h="540733">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配管の弁等を閉鎖し、危険物の流出を防止する。</a:t>
                      </a:r>
                      <a:endParaRPr kumimoji="1" lang="en-US" altLang="ja-JP" sz="900" dirty="0" smtClean="0"/>
                    </a:p>
                  </a:txBody>
                  <a:tcPr anchor="ctr"/>
                </a:tc>
                <a:tc hMerge="1">
                  <a:txBody>
                    <a:bodyPr/>
                    <a:lstStyle/>
                    <a:p>
                      <a:endParaRPr kumimoji="1" lang="ja-JP" altLang="en-US" dirty="0"/>
                    </a:p>
                  </a:txBody>
                  <a:tcPr/>
                </a:tc>
                <a:tc vMerge="1">
                  <a:txBody>
                    <a:bodyPr/>
                    <a:lstStyle/>
                    <a:p>
                      <a:pPr marL="92075" indent="-92075"/>
                      <a:endParaRPr kumimoji="1" lang="ja-JP" altLang="en-US" sz="900" dirty="0"/>
                    </a:p>
                  </a:txBody>
                  <a:tcPr anchor="ctr"/>
                </a:tc>
                <a:tc vMerge="1">
                  <a:txBody>
                    <a:bodyPr/>
                    <a:lstStyle/>
                    <a:p>
                      <a:endParaRPr kumimoji="1" lang="ja-JP" altLang="en-US" sz="900" dirty="0"/>
                    </a:p>
                  </a:txBody>
                  <a:tcPr/>
                </a:tc>
                <a:extLst>
                  <a:ext uri="{0D108BD9-81ED-4DB2-BD59-A6C34878D82A}">
                    <a16:rowId xmlns:a16="http://schemas.microsoft.com/office/drawing/2014/main" val="4234243428"/>
                  </a:ext>
                </a:extLst>
              </a:tr>
              <a:tr h="811167">
                <a:tc gridSpan="2">
                  <a:txBody>
                    <a:bodyPr/>
                    <a:lstStyle/>
                    <a:p>
                      <a:pPr algn="ctr"/>
                      <a:r>
                        <a:rPr kumimoji="1" lang="ja-JP" altLang="en-US" sz="800" b="1" dirty="0" smtClean="0"/>
                        <a:t>天候回復後の点検・復旧</a:t>
                      </a:r>
                      <a:endParaRPr kumimoji="1" lang="ja-JP" altLang="en-US" sz="800" b="1" dirty="0"/>
                    </a:p>
                  </a:txBody>
                  <a:tcPr anchor="ctr">
                    <a:solidFill>
                      <a:schemeClr val="accent2">
                        <a:lumMod val="20000"/>
                        <a:lumOff val="80000"/>
                      </a:schemeClr>
                    </a:solidFill>
                  </a:tcPr>
                </a:tc>
                <a:tc hMerge="1">
                  <a:txBody>
                    <a:bodyPr/>
                    <a:lstStyle/>
                    <a:p>
                      <a:pPr algn="ctr"/>
                      <a:endParaRPr kumimoji="1" lang="ja-JP" altLang="en-US" sz="900" dirty="0"/>
                    </a:p>
                  </a:txBody>
                  <a:tcPr anchor="ctr"/>
                </a:tc>
                <a:tc gridSpan="4">
                  <a:txBody>
                    <a:bodyPr/>
                    <a:lstStyle/>
                    <a:p>
                      <a:pPr marL="268288" indent="-268288"/>
                      <a:r>
                        <a:rPr kumimoji="1" lang="ja-JP" altLang="en-US" sz="900" dirty="0" smtClean="0"/>
                        <a:t>□　点検を行い、必要な補修を施した後で再稼働を行うこと。</a:t>
                      </a:r>
                      <a:endParaRPr kumimoji="1" lang="en-US" altLang="ja-JP" sz="900" dirty="0" smtClean="0"/>
                    </a:p>
                    <a:p>
                      <a:pPr marL="268288" indent="-268288"/>
                      <a:r>
                        <a:rPr kumimoji="1" lang="ja-JP" altLang="en-US" sz="900" dirty="0" smtClean="0"/>
                        <a:t>□　浸水した施設では、作動状況や気密性等を確認する。</a:t>
                      </a:r>
                      <a:endParaRPr kumimoji="1" lang="en-US" altLang="ja-JP" sz="900" dirty="0" smtClean="0"/>
                    </a:p>
                    <a:p>
                      <a:pPr marL="268288" indent="-268288"/>
                      <a:r>
                        <a:rPr kumimoji="1" lang="ja-JP" altLang="en-US" sz="900" dirty="0" smtClean="0"/>
                        <a:t>□　復旧に伴い、臨時的な危険物の貯蔵又は取扱いが必要となる場合は、危険物の仮貯蔵・仮取扱いに係る実施計画に基づき安全対策等を講ずる。</a:t>
                      </a:r>
                      <a:endParaRPr kumimoji="1" lang="en-US" altLang="ja-JP" sz="900" dirty="0" smtClean="0"/>
                    </a:p>
                    <a:p>
                      <a:pPr marL="268288" indent="-268288"/>
                      <a:r>
                        <a:rPr kumimoji="1" lang="ja-JP" altLang="en-US" sz="900" dirty="0" smtClean="0"/>
                        <a:t>□　電力復旧時の通電火災や漏電の防止のため、危険物施設内の電気設備や配線の健全性を確認する。</a:t>
                      </a:r>
                      <a:endParaRPr kumimoji="1" lang="en-US" altLang="ja-JP" sz="900" dirty="0" smtClean="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076873832"/>
                  </a:ext>
                </a:extLst>
              </a:tr>
            </a:tbl>
          </a:graphicData>
        </a:graphic>
      </p:graphicFrame>
      <p:cxnSp>
        <p:nvCxnSpPr>
          <p:cNvPr id="7" name="直線コネクタ 6"/>
          <p:cNvCxnSpPr/>
          <p:nvPr/>
        </p:nvCxnSpPr>
        <p:spPr>
          <a:xfrm>
            <a:off x="0" y="369332"/>
            <a:ext cx="68580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32177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6858000" cy="307777"/>
          </a:xfrm>
          <a:prstGeom prst="rect">
            <a:avLst/>
          </a:prstGeom>
          <a:noFill/>
        </p:spPr>
        <p:txBody>
          <a:bodyPr wrap="square" rtlCol="0">
            <a:spAutoFit/>
          </a:bodyPr>
          <a:lstStyle/>
          <a:p>
            <a:pPr algn="ctr"/>
            <a:r>
              <a:rPr kumimoji="1" lang="ja-JP" altLang="en-US" sz="1400" dirty="0" smtClean="0"/>
              <a:t>チェックリスト（例）　</a:t>
            </a:r>
            <a:r>
              <a:rPr kumimoji="1" lang="ja-JP" altLang="en-US" sz="1400" dirty="0" err="1" smtClean="0"/>
              <a:t>ー</a:t>
            </a:r>
            <a:r>
              <a:rPr kumimoji="1" lang="ja-JP" altLang="en-US" sz="1400" dirty="0" smtClean="0"/>
              <a:t>一般取扱所</a:t>
            </a:r>
            <a:r>
              <a:rPr kumimoji="1" lang="ja-JP" altLang="en-US" sz="1400" dirty="0" err="1" smtClean="0"/>
              <a:t>ー</a:t>
            </a:r>
            <a:endParaRPr kumimoji="1" lang="ja-JP" altLang="en-US" sz="1400" dirty="0"/>
          </a:p>
        </p:txBody>
      </p:sp>
      <p:graphicFrame>
        <p:nvGraphicFramePr>
          <p:cNvPr id="5" name="表 4"/>
          <p:cNvGraphicFramePr>
            <a:graphicFrameLocks noGrp="1"/>
          </p:cNvGraphicFramePr>
          <p:nvPr>
            <p:extLst>
              <p:ext uri="{D42A27DB-BD31-4B8C-83A1-F6EECF244321}">
                <p14:modId xmlns:p14="http://schemas.microsoft.com/office/powerpoint/2010/main" val="3726396646"/>
              </p:ext>
            </p:extLst>
          </p:nvPr>
        </p:nvGraphicFramePr>
        <p:xfrm>
          <a:off x="121920" y="404157"/>
          <a:ext cx="6653180" cy="8668293"/>
        </p:xfrm>
        <a:graphic>
          <a:graphicData uri="http://schemas.openxmlformats.org/drawingml/2006/table">
            <a:tbl>
              <a:tblPr firstRow="1" bandRow="1">
                <a:tableStyleId>{5940675A-B579-460E-94D1-54222C63F5DA}</a:tableStyleId>
              </a:tblPr>
              <a:tblGrid>
                <a:gridCol w="239936">
                  <a:extLst>
                    <a:ext uri="{9D8B030D-6E8A-4147-A177-3AD203B41FA5}">
                      <a16:colId xmlns:a16="http://schemas.microsoft.com/office/drawing/2014/main" val="2790528853"/>
                    </a:ext>
                  </a:extLst>
                </a:gridCol>
                <a:gridCol w="601589">
                  <a:extLst>
                    <a:ext uri="{9D8B030D-6E8A-4147-A177-3AD203B41FA5}">
                      <a16:colId xmlns:a16="http://schemas.microsoft.com/office/drawing/2014/main" val="3762869829"/>
                    </a:ext>
                  </a:extLst>
                </a:gridCol>
                <a:gridCol w="1340695">
                  <a:extLst>
                    <a:ext uri="{9D8B030D-6E8A-4147-A177-3AD203B41FA5}">
                      <a16:colId xmlns:a16="http://schemas.microsoft.com/office/drawing/2014/main" val="2793245442"/>
                    </a:ext>
                  </a:extLst>
                </a:gridCol>
                <a:gridCol w="1473927">
                  <a:extLst>
                    <a:ext uri="{9D8B030D-6E8A-4147-A177-3AD203B41FA5}">
                      <a16:colId xmlns:a16="http://schemas.microsoft.com/office/drawing/2014/main" val="4114062654"/>
                    </a:ext>
                  </a:extLst>
                </a:gridCol>
                <a:gridCol w="1490320">
                  <a:extLst>
                    <a:ext uri="{9D8B030D-6E8A-4147-A177-3AD203B41FA5}">
                      <a16:colId xmlns:a16="http://schemas.microsoft.com/office/drawing/2014/main" val="2781597271"/>
                    </a:ext>
                  </a:extLst>
                </a:gridCol>
                <a:gridCol w="1506713">
                  <a:extLst>
                    <a:ext uri="{9D8B030D-6E8A-4147-A177-3AD203B41FA5}">
                      <a16:colId xmlns:a16="http://schemas.microsoft.com/office/drawing/2014/main" val="3493234953"/>
                    </a:ext>
                  </a:extLst>
                </a:gridCol>
              </a:tblGrid>
              <a:tr h="301533">
                <a:tc gridSpan="2">
                  <a:txBody>
                    <a:bodyPr/>
                    <a:lstStyle/>
                    <a:p>
                      <a:pPr algn="ctr"/>
                      <a:r>
                        <a:rPr kumimoji="1" lang="ja-JP" altLang="en-US" sz="1050" b="1" dirty="0" smtClean="0"/>
                        <a:t>フェーズ</a:t>
                      </a:r>
                      <a:endParaRPr kumimoji="1" lang="ja-JP" altLang="en-US" sz="1050" b="1" dirty="0"/>
                    </a:p>
                  </a:txBody>
                  <a:tcPr anchor="ctr">
                    <a:solidFill>
                      <a:schemeClr val="accent1">
                        <a:lumMod val="20000"/>
                        <a:lumOff val="80000"/>
                      </a:schemeClr>
                    </a:solidFill>
                  </a:tcPr>
                </a:tc>
                <a:tc hMerge="1">
                  <a:txBody>
                    <a:bodyPr/>
                    <a:lstStyle/>
                    <a:p>
                      <a:endParaRPr kumimoji="1" lang="ja-JP" altLang="en-US"/>
                    </a:p>
                  </a:txBody>
                  <a:tcPr/>
                </a:tc>
                <a:tc>
                  <a:txBody>
                    <a:bodyPr/>
                    <a:lstStyle/>
                    <a:p>
                      <a:pPr algn="ctr"/>
                      <a:r>
                        <a:rPr kumimoji="1" lang="ja-JP" altLang="en-US" sz="1050" b="1" dirty="0" smtClean="0"/>
                        <a:t>浸水・高潮対策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土砂対策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強風対策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停電対策</a:t>
                      </a:r>
                      <a:endParaRPr kumimoji="1" lang="ja-JP" altLang="en-US" sz="1050" b="1" dirty="0"/>
                    </a:p>
                  </a:txBody>
                  <a:tcPr anchor="ctr">
                    <a:solidFill>
                      <a:schemeClr val="accent1">
                        <a:lumMod val="20000"/>
                        <a:lumOff val="80000"/>
                      </a:schemeClr>
                    </a:solidFill>
                  </a:tcPr>
                </a:tc>
                <a:extLst>
                  <a:ext uri="{0D108BD9-81ED-4DB2-BD59-A6C34878D82A}">
                    <a16:rowId xmlns:a16="http://schemas.microsoft.com/office/drawing/2014/main" val="3227123628"/>
                  </a:ext>
                </a:extLst>
              </a:tr>
              <a:tr h="622979">
                <a:tc rowSpan="4">
                  <a:txBody>
                    <a:bodyPr/>
                    <a:lstStyle/>
                    <a:p>
                      <a:pPr algn="ctr"/>
                      <a:r>
                        <a:rPr kumimoji="1" lang="ja-JP" altLang="en-US" sz="900" b="1" dirty="0" smtClean="0"/>
                        <a:t>平時からの事前の備え</a:t>
                      </a:r>
                      <a:endParaRPr kumimoji="1" lang="ja-JP" altLang="en-US" sz="900" b="1" dirty="0"/>
                    </a:p>
                  </a:txBody>
                  <a:tcPr vert="eaVert" anchor="ctr">
                    <a:solidFill>
                      <a:schemeClr val="accent2">
                        <a:lumMod val="20000"/>
                        <a:lumOff val="80000"/>
                      </a:schemeClr>
                    </a:solidFill>
                  </a:tcPr>
                </a:tc>
                <a:tc>
                  <a:txBody>
                    <a:bodyPr/>
                    <a:lstStyle/>
                    <a:p>
                      <a:pPr algn="ctr"/>
                      <a:r>
                        <a:rPr kumimoji="1" lang="ja-JP" altLang="en-US" sz="600" b="1" dirty="0" smtClean="0"/>
                        <a:t>災害リスクの確認</a:t>
                      </a:r>
                      <a:endParaRPr kumimoji="1" lang="ja-JP" altLang="en-US" sz="600" b="1" dirty="0"/>
                    </a:p>
                  </a:txBody>
                  <a:tcPr anchor="ctr">
                    <a:solidFill>
                      <a:schemeClr val="accent2">
                        <a:lumMod val="20000"/>
                        <a:lumOff val="80000"/>
                      </a:schemeClr>
                    </a:solidFill>
                  </a:tcPr>
                </a:tc>
                <a:tc gridSpan="4">
                  <a:txBody>
                    <a:bodyPr/>
                    <a:lstStyle/>
                    <a:p>
                      <a:pPr marL="268288" indent="-268288" algn="just"/>
                      <a:r>
                        <a:rPr kumimoji="1" lang="ja-JP" altLang="en-US" sz="900" b="0" dirty="0" smtClean="0"/>
                        <a:t>□</a:t>
                      </a:r>
                      <a:r>
                        <a:rPr kumimoji="1" lang="ja-JP" altLang="en-US" sz="900" dirty="0" smtClean="0"/>
                        <a:t>　地域のハザードマップを参照し、当該施設が浸水想定区域や土砂災害警戒区域に入っているかどうかや、降雨や高潮に伴う浸水高さ等を確認する。また、ハザードマップが更新された場合には、当該施設に係る変更の有無や内容を都度確認する。</a:t>
                      </a:r>
                      <a:endParaRPr kumimoji="1" lang="en-US" altLang="ja-JP" sz="900" dirty="0" smtClean="0"/>
                    </a:p>
                    <a:p>
                      <a:pPr marL="268288" indent="-268288" algn="just"/>
                      <a:r>
                        <a:rPr kumimoji="1" lang="ja-JP" altLang="en-US" sz="900" dirty="0" smtClean="0"/>
                        <a:t>□　浸水想定区域に該当する場合、想定される降雨量と浸水高、避難先を確認する。</a:t>
                      </a:r>
                      <a:endParaRPr kumimoji="1" lang="en-US" altLang="ja-JP" sz="900" dirty="0" smtClean="0"/>
                    </a:p>
                  </a:txBody>
                  <a:tcPr anchor="ctr"/>
                </a:tc>
                <a:tc hMerge="1">
                  <a:txBody>
                    <a:bodyPr/>
                    <a:lstStyle/>
                    <a:p>
                      <a:endParaRPr kumimoji="1" lang="ja-JP" altLang="en-US" sz="1050" dirty="0"/>
                    </a:p>
                  </a:txBody>
                  <a:tcP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2768697511"/>
                  </a:ext>
                </a:extLst>
              </a:tr>
              <a:tr h="1290458">
                <a:tc vMerge="1">
                  <a:txBody>
                    <a:bodyPr/>
                    <a:lstStyle/>
                    <a:p>
                      <a:endParaRPr kumimoji="1" lang="ja-JP" altLang="en-US" sz="1050" dirty="0"/>
                    </a:p>
                  </a:txBody>
                  <a:tcPr/>
                </a:tc>
                <a:tc>
                  <a:txBody>
                    <a:bodyPr/>
                    <a:lstStyle/>
                    <a:p>
                      <a:pPr algn="ctr"/>
                      <a:r>
                        <a:rPr kumimoji="1" lang="ja-JP" altLang="en-US" sz="900" b="1" dirty="0" smtClean="0"/>
                        <a:t>計画等の策定</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長雨や台風の接近に</a:t>
                      </a:r>
                      <a:r>
                        <a:rPr kumimoji="1" lang="ja-JP" altLang="en-US" sz="900" dirty="0" smtClean="0"/>
                        <a:t>伴い被害の</a:t>
                      </a:r>
                      <a:r>
                        <a:rPr kumimoji="1" lang="ja-JP" altLang="en-US" sz="900" dirty="0" smtClean="0"/>
                        <a:t>発生が想定される場合には、被害発生の危険性を回避・低減するために必要な措置を検討し、計画を策定する。</a:t>
                      </a:r>
                      <a:endParaRPr kumimoji="1" lang="en-US" altLang="ja-JP" sz="900" dirty="0" smtClean="0"/>
                    </a:p>
                    <a:p>
                      <a:pPr marL="268288" indent="-268288"/>
                      <a:r>
                        <a:rPr kumimoji="1" lang="ja-JP" altLang="en-US" sz="900" dirty="0" smtClean="0"/>
                        <a:t>□　タイムラインを考慮し、気象庁や地方公共団体等が発表する防災情報の警戒レベル等に応じた判断基準や実施要領を策定する。</a:t>
                      </a:r>
                      <a:endParaRPr kumimoji="1" lang="en-US" altLang="ja-JP" sz="900" dirty="0" smtClean="0"/>
                    </a:p>
                    <a:p>
                      <a:pPr marL="268288" indent="-268288"/>
                      <a:r>
                        <a:rPr kumimoji="1" lang="ja-JP" altLang="en-US" sz="900" dirty="0" smtClean="0"/>
                        <a:t>□　計画的な操業の停止、規模縮小の判断基準や実施要領を策定する。</a:t>
                      </a:r>
                      <a:endParaRPr kumimoji="1" lang="en-US" altLang="ja-JP" sz="900" dirty="0" smtClean="0"/>
                    </a:p>
                    <a:p>
                      <a:pPr marL="268288" indent="-268288"/>
                      <a:r>
                        <a:rPr kumimoji="1" lang="ja-JP" altLang="en-US" sz="900" dirty="0" smtClean="0"/>
                        <a:t>□　危険物の搬入・搬出の時期や経路の変更等の判断基準や実施要領を策定する。</a:t>
                      </a:r>
                      <a:endParaRPr kumimoji="1" lang="en-US" altLang="ja-JP" sz="900" dirty="0" smtClean="0"/>
                    </a:p>
                    <a:p>
                      <a:pPr marL="268288" indent="-268288"/>
                      <a:r>
                        <a:rPr kumimoji="1" lang="ja-JP" altLang="en-US" sz="900" dirty="0" smtClean="0"/>
                        <a:t>□　天候回復後の施設の復旧に当たり、自家発電設備等への円滑な燃料供給等のため、危険物の仮貯蔵・仮取扱いを行うことが想定される場合</a:t>
                      </a:r>
                      <a:r>
                        <a:rPr kumimoji="1" lang="ja-JP" altLang="en-US" sz="900" dirty="0" smtClean="0"/>
                        <a:t>、仮貯蔵・仮取扱いの実施</a:t>
                      </a:r>
                      <a:r>
                        <a:rPr kumimoji="1" lang="ja-JP" altLang="en-US" sz="900" dirty="0" smtClean="0"/>
                        <a:t>計画を作成し、消防機関と協議する。</a:t>
                      </a:r>
                      <a:endParaRPr kumimoji="1" lang="en-US" altLang="ja-JP" sz="900" dirty="0" smtClean="0"/>
                    </a:p>
                    <a:p>
                      <a:pPr marL="268288" indent="-268288"/>
                      <a:r>
                        <a:rPr kumimoji="1" lang="ja-JP" altLang="en-US" sz="900" dirty="0" smtClean="0"/>
                        <a:t>□　計画や実施要領等を予防規程の関連文書又は社内規定等に位置づける。</a:t>
                      </a:r>
                      <a:endParaRPr kumimoji="1" lang="en-US" altLang="ja-JP" sz="900" dirty="0" smtClean="0"/>
                    </a:p>
                  </a:txBody>
                  <a:tcPr anchor="ctr"/>
                </a:tc>
                <a:tc hMerge="1">
                  <a:txBody>
                    <a:bodyPr/>
                    <a:lstStyle/>
                    <a:p>
                      <a:endParaRPr kumimoji="1" lang="ja-JP" altLang="en-US" sz="1050" dirty="0"/>
                    </a:p>
                  </a:txBody>
                  <a:tcP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979982385"/>
                  </a:ext>
                </a:extLst>
              </a:tr>
              <a:tr h="1023466">
                <a:tc vMerge="1">
                  <a:txBody>
                    <a:bodyPr/>
                    <a:lstStyle/>
                    <a:p>
                      <a:pPr algn="ctr"/>
                      <a:endParaRPr kumimoji="1" lang="ja-JP" altLang="en-US" sz="900" dirty="0"/>
                    </a:p>
                  </a:txBody>
                  <a:tcPr vert="eaVert" anchor="ctr"/>
                </a:tc>
                <a:tc>
                  <a:txBody>
                    <a:bodyPr/>
                    <a:lstStyle/>
                    <a:p>
                      <a:pPr algn="ctr"/>
                      <a:r>
                        <a:rPr kumimoji="1" lang="ja-JP" altLang="en-US" sz="900" b="1" dirty="0" smtClean="0"/>
                        <a:t>対策の準備</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a:t>
                      </a:r>
                      <a:r>
                        <a:rPr kumimoji="1" lang="ja-JP" altLang="en-US" sz="900" dirty="0" smtClean="0"/>
                        <a:t>温度</a:t>
                      </a:r>
                      <a:r>
                        <a:rPr kumimoji="1" lang="ja-JP" altLang="en-US" sz="900" dirty="0" smtClean="0"/>
                        <a:t>や圧力等の管理を継続することが必要な物品については</a:t>
                      </a:r>
                      <a:r>
                        <a:rPr kumimoji="1" lang="ja-JP" altLang="en-US" sz="900" dirty="0" smtClean="0"/>
                        <a:t>、停電に備え自家</a:t>
                      </a:r>
                      <a:r>
                        <a:rPr kumimoji="1" lang="ja-JP" altLang="en-US" sz="900" dirty="0" smtClean="0"/>
                        <a:t>発電設備等のバックアップ電源及び当該電源に必要な燃料等を確保する。また、これらの危険物保安上必要な設備等についても、浸水等により必要な機能を損なうことのないよう措置する。</a:t>
                      </a:r>
                      <a:endParaRPr kumimoji="1" lang="en-US" altLang="ja-JP" sz="900" dirty="0" smtClean="0"/>
                    </a:p>
                    <a:p>
                      <a:pPr marL="268288" indent="-268288"/>
                      <a:r>
                        <a:rPr kumimoji="1" lang="ja-JP" altLang="en-US" sz="900" dirty="0" smtClean="0"/>
                        <a:t>□　建築物や電気設備等における浸水を危険物保安上防止する必要がある場合には、土の</a:t>
                      </a:r>
                      <a:r>
                        <a:rPr kumimoji="1" lang="ja-JP" altLang="en-US" sz="900" dirty="0" err="1" smtClean="0"/>
                        <a:t>う</a:t>
                      </a:r>
                      <a:r>
                        <a:rPr kumimoji="1" lang="ja-JP" altLang="en-US" sz="900" dirty="0" smtClean="0"/>
                        <a:t>、止水板、水密性のあるシャッターやドア（建具型の浸水防止用設備）等を準備する。</a:t>
                      </a:r>
                      <a:endParaRPr kumimoji="1" lang="en-US" altLang="ja-JP" sz="900" baseline="0" dirty="0" smtClean="0"/>
                    </a:p>
                    <a:p>
                      <a:pPr marL="268288" indent="-268288"/>
                      <a:r>
                        <a:rPr kumimoji="1" lang="ja-JP" altLang="en-US" sz="900" dirty="0" smtClean="0"/>
                        <a:t>□　浸水等により危険物が流出するおそれがある場合には、オイルフェンス、油吸着材、土の</a:t>
                      </a:r>
                      <a:r>
                        <a:rPr kumimoji="1" lang="ja-JP" altLang="en-US" sz="900" dirty="0" err="1" smtClean="0"/>
                        <a:t>う</a:t>
                      </a:r>
                      <a:r>
                        <a:rPr kumimoji="1" lang="ja-JP" altLang="en-US" sz="900" dirty="0" smtClean="0"/>
                        <a:t>等の必要な資機材を準備する。</a:t>
                      </a:r>
                      <a:endParaRPr kumimoji="1" lang="en-US" altLang="ja-JP" sz="900" dirty="0" smtClean="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1390949"/>
                  </a:ext>
                </a:extLst>
              </a:tr>
              <a:tr h="622979">
                <a:tc vMerge="1">
                  <a:txBody>
                    <a:bodyPr/>
                    <a:lstStyle/>
                    <a:p>
                      <a:pPr algn="ctr"/>
                      <a:endParaRPr kumimoji="1" lang="ja-JP" altLang="en-US" sz="900" dirty="0"/>
                    </a:p>
                  </a:txBody>
                  <a:tcPr vert="eaVert" anchor="ctr"/>
                </a:tc>
                <a:tc>
                  <a:txBody>
                    <a:bodyPr/>
                    <a:lstStyle/>
                    <a:p>
                      <a:pPr algn="ctr"/>
                      <a:r>
                        <a:rPr kumimoji="1" lang="ja-JP" altLang="en-US" sz="900" b="1" dirty="0" smtClean="0"/>
                        <a:t>訓練等の実施</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実施要領等に基づき教育訓練を行い、従業者等の習熟を図るとともに、対策実施に必要な時間を確認してタイムラインとの整合性を確保する。</a:t>
                      </a:r>
                      <a:endParaRPr kumimoji="1" lang="en-US" altLang="ja-JP" sz="900" dirty="0" smtClean="0"/>
                    </a:p>
                    <a:p>
                      <a:pPr marL="268288" indent="-268288"/>
                      <a:r>
                        <a:rPr kumimoji="1" lang="ja-JP" altLang="en-US" sz="900" dirty="0" smtClean="0"/>
                        <a:t>□　各地方公共団体の地域防災計画に基づく水質汚濁防止連絡協議会等の関係機関と連携を図るため、これら関係行政機関への連絡体制を確立するとともに、積極的に訓練に参画する。</a:t>
                      </a:r>
                      <a:endParaRPr kumimoji="1" lang="en-US" altLang="ja-JP" sz="900" dirty="0" smtClean="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37238379"/>
                  </a:ext>
                </a:extLst>
              </a:tr>
              <a:tr h="1776304">
                <a:tc rowSpan="4" gridSpan="2">
                  <a:txBody>
                    <a:bodyPr/>
                    <a:lstStyle/>
                    <a:p>
                      <a:pPr algn="ctr"/>
                      <a:r>
                        <a:rPr kumimoji="1" lang="ja-JP" altLang="en-US" sz="900" b="1" dirty="0" smtClean="0"/>
                        <a:t>風水害の危険性が高まってきた場合の応急対策</a:t>
                      </a:r>
                      <a:endParaRPr kumimoji="1" lang="ja-JP" altLang="en-US" sz="900" b="1" dirty="0"/>
                    </a:p>
                  </a:txBody>
                  <a:tcPr vert="eaVert" anchor="ctr">
                    <a:solidFill>
                      <a:schemeClr val="accent2">
                        <a:lumMod val="20000"/>
                        <a:lumOff val="80000"/>
                      </a:schemeClr>
                    </a:solidFill>
                  </a:tcPr>
                </a:tc>
                <a:tc rowSpan="4" hMerge="1">
                  <a:txBody>
                    <a:bodyPr/>
                    <a:lstStyle/>
                    <a:p>
                      <a:pPr algn="ctr"/>
                      <a:endParaRPr kumimoji="1" lang="ja-JP" altLang="en-US" sz="900" dirty="0"/>
                    </a:p>
                  </a:txBody>
                  <a:tcPr anchor="ctr"/>
                </a:tc>
                <a:tc gridSpan="4">
                  <a:txBody>
                    <a:bodyPr/>
                    <a:lstStyle/>
                    <a:p>
                      <a:pPr marL="268288" indent="-268288"/>
                      <a:r>
                        <a:rPr kumimoji="1" lang="ja-JP" altLang="en-US" sz="900" dirty="0" smtClean="0"/>
                        <a:t>□　危険物施設等における被害の防止・軽減を図るため、気象庁や地方公共団体等が発表する防災情報を注視し、浸水、高潮、土砂流入、強風、停電等による危険性に応じた措置を講ずる。（予想される降雨量、風速、河川の水位、土砂災害危険性等の確認、避難先や避難経路の確認等）</a:t>
                      </a:r>
                      <a:endParaRPr kumimoji="1" lang="en-US" altLang="ja-JP" sz="900" dirty="0" smtClean="0"/>
                    </a:p>
                    <a:p>
                      <a:pPr marL="268288" indent="-268288"/>
                      <a:r>
                        <a:rPr kumimoji="1" lang="ja-JP" altLang="en-US" sz="900" dirty="0" smtClean="0"/>
                        <a:t>□　従業者等の避難安全を確保することが必要であり、十分な時間的余裕をもって作業を行う。</a:t>
                      </a:r>
                      <a:endParaRPr kumimoji="1" lang="en-US" altLang="ja-JP" sz="900" dirty="0" smtClean="0"/>
                    </a:p>
                    <a:p>
                      <a:pPr marL="268288" indent="-268288"/>
                      <a:r>
                        <a:rPr kumimoji="1" lang="ja-JP" altLang="en-US" sz="900" dirty="0" smtClean="0"/>
                        <a:t>□　浸水等に伴い、大規模な爆発や危険物の大量流出など周辺に危害を及ぼす事態に至る可能性がある場合には、速やかに消防機関等の関係機関に通報を行う。</a:t>
                      </a:r>
                      <a:endParaRPr kumimoji="1" lang="en-US" altLang="ja-JP" sz="900" dirty="0" smtClean="0"/>
                    </a:p>
                    <a:p>
                      <a:pPr marL="268288" marR="0" lvl="0" indent="-268288"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水と接触することで激しく燃焼する物品や有害なガスを発生させる物品が存する場合には、その物質の性状や保管状況等について関係機関に情報</a:t>
                      </a:r>
                      <a:r>
                        <a:rPr kumimoji="1" lang="ja-JP" altLang="en-US" sz="900" dirty="0" smtClean="0"/>
                        <a:t>提供を行う。</a:t>
                      </a:r>
                      <a:endParaRPr kumimoji="1" lang="en-US" altLang="ja-JP" sz="900" dirty="0" smtClean="0"/>
                    </a:p>
                    <a:p>
                      <a:pPr marL="268288" marR="0" lvl="0" indent="-268288"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施設外に危険物が流出しないよう、浸水防止用設備の閉鎖を確実に行うほか、オイルフェンスを適切な場所に設置する。</a:t>
                      </a:r>
                      <a:endParaRPr kumimoji="1" lang="en-US" altLang="ja-JP" sz="900" dirty="0" smtClean="0"/>
                    </a:p>
                    <a:p>
                      <a:pPr marL="268288" marR="0" lvl="0" indent="-268288"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危険物の流出を確認した場合は、油吸着材等により速やかに回収する。</a:t>
                      </a:r>
                      <a:endParaRPr kumimoji="1" lang="en-US" altLang="ja-JP" sz="900" dirty="0" smtClean="0"/>
                    </a:p>
                    <a:p>
                      <a:pPr marL="268288" indent="-268288"/>
                      <a:r>
                        <a:rPr kumimoji="1" lang="ja-JP" altLang="en-US" sz="900" dirty="0" smtClean="0"/>
                        <a:t>□　浸水等に伴い、河川や海洋へ危険物が流出した場合には、水質汚濁防止連絡協議会等の関係行政機関へ速やかに通報・連絡し、連携して応急対策を実施する。</a:t>
                      </a:r>
                      <a:endParaRPr kumimoji="1" lang="en-US" altLang="ja-JP" sz="900" dirty="0" smtClean="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167086716"/>
                  </a:ext>
                </a:extLst>
              </a:tr>
              <a:tr h="636829">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土のうや止水板等により施設内への浸水や土砂流入を防止・低減する。</a:t>
                      </a:r>
                      <a:endParaRPr kumimoji="1" lang="en-US" altLang="ja-JP" sz="900" dirty="0" smtClean="0"/>
                    </a:p>
                  </a:txBody>
                  <a:tcPr anchor="ctr"/>
                </a:tc>
                <a:tc hMerge="1">
                  <a:txBody>
                    <a:bodyPr/>
                    <a:lstStyle/>
                    <a:p>
                      <a:endParaRPr kumimoji="1" lang="ja-JP" altLang="en-US" dirty="0"/>
                    </a:p>
                  </a:txBody>
                  <a:tcPr/>
                </a:tc>
                <a:tc>
                  <a:txBody>
                    <a:bodyPr/>
                    <a:lstStyle/>
                    <a:p>
                      <a:pPr marL="92075" indent="-92075"/>
                      <a:r>
                        <a:rPr kumimoji="1" lang="ja-JP" altLang="en-US" sz="900" dirty="0" smtClean="0"/>
                        <a:t>□　強風により塔槽類等が破損・転倒しないよう耐風性能を再確認する。</a:t>
                      </a:r>
                      <a:endParaRPr kumimoji="1" lang="en-US" altLang="ja-JP" sz="900" dirty="0" smtClean="0"/>
                    </a:p>
                  </a:txBody>
                  <a:tcPr anchor="ctr"/>
                </a:tc>
                <a:tc>
                  <a:txBody>
                    <a:bodyPr/>
                    <a:lstStyle/>
                    <a:p>
                      <a:pPr marL="182563" indent="-182563"/>
                      <a:r>
                        <a:rPr kumimoji="1" lang="ja-JP" altLang="en-US" sz="900" dirty="0" smtClean="0"/>
                        <a:t>□　危険物の製造や取扱いをあらかじめ停止する。</a:t>
                      </a:r>
                      <a:endParaRPr kumimoji="1" lang="ja-JP" altLang="en-US" sz="900" dirty="0"/>
                    </a:p>
                  </a:txBody>
                  <a:tcPr anchor="ctr"/>
                </a:tc>
                <a:extLst>
                  <a:ext uri="{0D108BD9-81ED-4DB2-BD59-A6C34878D82A}">
                    <a16:rowId xmlns:a16="http://schemas.microsoft.com/office/drawing/2014/main" val="1960742285"/>
                  </a:ext>
                </a:extLst>
              </a:tr>
              <a:tr h="606543">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配管の弁やマンホールを閉鎖し、危険物の流出防止とともに、タンクや配管への水や土砂の混入を防止する。</a:t>
                      </a:r>
                      <a:endParaRPr kumimoji="1" lang="en-US" altLang="ja-JP" sz="900" dirty="0" smtClean="0"/>
                    </a:p>
                  </a:txBody>
                  <a:tcPr anchor="ctr"/>
                </a:tc>
                <a:tc hMerge="1">
                  <a:txBody>
                    <a:bodyPr/>
                    <a:lstStyle/>
                    <a:p>
                      <a:endParaRPr kumimoji="1" lang="ja-JP" altLang="en-US" dirty="0"/>
                    </a:p>
                  </a:txBody>
                  <a:tcPr/>
                </a:tc>
                <a:tc>
                  <a:txBody>
                    <a:bodyPr/>
                    <a:lstStyle/>
                    <a:p>
                      <a:pPr marL="92075" indent="-92075"/>
                      <a:r>
                        <a:rPr kumimoji="1" lang="ja-JP" altLang="en-US" sz="900" dirty="0" smtClean="0"/>
                        <a:t>□　飛来物により建築物等が破損しないよう、シャッター等で保護する。</a:t>
                      </a:r>
                      <a:endParaRPr kumimoji="1" lang="ja-JP" altLang="en-US" sz="900" dirty="0"/>
                    </a:p>
                  </a:txBody>
                  <a:tcPr anchor="ctr"/>
                </a:tc>
                <a:tc rowSpan="2">
                  <a:txBody>
                    <a:bodyPr/>
                    <a:lstStyle/>
                    <a:p>
                      <a:pPr marL="182563" indent="-182563"/>
                      <a:r>
                        <a:rPr kumimoji="1" lang="ja-JP" altLang="en-US" sz="900" dirty="0" smtClean="0"/>
                        <a:t>□　温度や圧力等の管理を継続することが必要な物品については、自家発電設備等により所要の電力を確保する。</a:t>
                      </a:r>
                      <a:endParaRPr kumimoji="1" lang="ja-JP" altLang="en-US" sz="900" dirty="0"/>
                    </a:p>
                  </a:txBody>
                  <a:tcPr anchor="ctr"/>
                </a:tc>
                <a:extLst>
                  <a:ext uri="{0D108BD9-81ED-4DB2-BD59-A6C34878D82A}">
                    <a16:rowId xmlns:a16="http://schemas.microsoft.com/office/drawing/2014/main" val="3936493588"/>
                  </a:ext>
                </a:extLst>
              </a:tr>
              <a:tr h="756476">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禁水性物質等の水に触れると危険な物品は、高所への移動、水密性のある区画へ保管する。</a:t>
                      </a:r>
                      <a:endParaRPr kumimoji="1" lang="en-US" altLang="ja-JP" sz="900" dirty="0" smtClean="0"/>
                    </a:p>
                    <a:p>
                      <a:pPr marL="268288" indent="-268288"/>
                      <a:r>
                        <a:rPr kumimoji="1" lang="ja-JP" altLang="en-US" sz="900" dirty="0" smtClean="0"/>
                        <a:t>□　金属の溶融高熱物は、加熱をあらかじめ停止して十分を温度を下げる。</a:t>
                      </a:r>
                      <a:endParaRPr kumimoji="1" lang="en-US" altLang="ja-JP" sz="900" dirty="0" smtClean="0"/>
                    </a:p>
                  </a:txBody>
                  <a:tcPr anchor="ctr"/>
                </a:tc>
                <a:tc hMerge="1">
                  <a:txBody>
                    <a:bodyPr/>
                    <a:lstStyle/>
                    <a:p>
                      <a:endParaRPr kumimoji="1" lang="ja-JP" altLang="en-US" dirty="0"/>
                    </a:p>
                  </a:txBody>
                  <a:tcPr/>
                </a:tc>
                <a:tc>
                  <a:txBody>
                    <a:bodyPr/>
                    <a:lstStyle/>
                    <a:p>
                      <a:pPr marL="92075" indent="-92075"/>
                      <a:r>
                        <a:rPr kumimoji="1" lang="ja-JP" altLang="en-US" sz="900" dirty="0" smtClean="0"/>
                        <a:t>□　飛来物により配管等が破損した場合における危険物の流出を最小限とするため、配管の弁等を閉鎖する。</a:t>
                      </a:r>
                      <a:endParaRPr kumimoji="1" lang="ja-JP" altLang="en-US" sz="900" dirty="0"/>
                    </a:p>
                  </a:txBody>
                  <a:tcPr anchor="ctr"/>
                </a:tc>
                <a:tc vMerge="1">
                  <a:txBody>
                    <a:bodyPr/>
                    <a:lstStyle/>
                    <a:p>
                      <a:endParaRPr kumimoji="1" lang="ja-JP" altLang="en-US" sz="900" dirty="0"/>
                    </a:p>
                  </a:txBody>
                  <a:tcPr/>
                </a:tc>
                <a:extLst>
                  <a:ext uri="{0D108BD9-81ED-4DB2-BD59-A6C34878D82A}">
                    <a16:rowId xmlns:a16="http://schemas.microsoft.com/office/drawing/2014/main" val="4234243428"/>
                  </a:ext>
                </a:extLst>
              </a:tr>
              <a:tr h="736516">
                <a:tc gridSpan="2">
                  <a:txBody>
                    <a:bodyPr/>
                    <a:lstStyle/>
                    <a:p>
                      <a:pPr algn="ctr"/>
                      <a:r>
                        <a:rPr kumimoji="1" lang="ja-JP" altLang="en-US" sz="800" b="1" dirty="0" smtClean="0"/>
                        <a:t>天候回復後の点検・復旧</a:t>
                      </a:r>
                      <a:endParaRPr kumimoji="1" lang="ja-JP" altLang="en-US" sz="800" b="1" dirty="0"/>
                    </a:p>
                  </a:txBody>
                  <a:tcPr anchor="ctr">
                    <a:solidFill>
                      <a:schemeClr val="accent2">
                        <a:lumMod val="20000"/>
                        <a:lumOff val="80000"/>
                      </a:schemeClr>
                    </a:solidFill>
                  </a:tcPr>
                </a:tc>
                <a:tc hMerge="1">
                  <a:txBody>
                    <a:bodyPr/>
                    <a:lstStyle/>
                    <a:p>
                      <a:pPr algn="ctr"/>
                      <a:endParaRPr kumimoji="1" lang="ja-JP" altLang="en-US" sz="900" dirty="0"/>
                    </a:p>
                  </a:txBody>
                  <a:tcPr anchor="ctr"/>
                </a:tc>
                <a:tc gridSpan="4">
                  <a:txBody>
                    <a:bodyPr/>
                    <a:lstStyle/>
                    <a:p>
                      <a:pPr marL="268288" indent="-268288"/>
                      <a:r>
                        <a:rPr kumimoji="1" lang="ja-JP" altLang="en-US" sz="900" dirty="0" smtClean="0"/>
                        <a:t>□　点検を行い、必要な補修を施した後で再稼働を行うこと。</a:t>
                      </a:r>
                      <a:endParaRPr kumimoji="1" lang="en-US" altLang="ja-JP" sz="900" dirty="0" smtClean="0"/>
                    </a:p>
                    <a:p>
                      <a:pPr marL="268288" indent="-268288"/>
                      <a:r>
                        <a:rPr kumimoji="1" lang="ja-JP" altLang="en-US" sz="900" dirty="0" smtClean="0"/>
                        <a:t>□　浸水した施設では、作動状況や気密性等を確認する。</a:t>
                      </a:r>
                      <a:endParaRPr kumimoji="1" lang="en-US" altLang="ja-JP" sz="900" dirty="0" smtClean="0"/>
                    </a:p>
                    <a:p>
                      <a:pPr marL="268288" indent="-268288"/>
                      <a:r>
                        <a:rPr kumimoji="1" lang="ja-JP" altLang="en-US" sz="900" dirty="0" smtClean="0"/>
                        <a:t>□　復旧に伴い、臨時的な危険物の貯蔵又は取扱いが必要となる場合は、危険物の仮貯蔵・仮取扱いに係る実施計画に基づき安全対策等を講ずる。</a:t>
                      </a:r>
                      <a:endParaRPr kumimoji="1" lang="en-US" altLang="ja-JP" sz="900" dirty="0" smtClean="0"/>
                    </a:p>
                    <a:p>
                      <a:pPr marL="268288" indent="-268288"/>
                      <a:r>
                        <a:rPr kumimoji="1" lang="ja-JP" altLang="en-US" sz="900" dirty="0" smtClean="0"/>
                        <a:t>□　電力復旧時の通電火災や漏電の防止のため、危険物施設内の電気設備や配線の健全性を確認する。</a:t>
                      </a:r>
                      <a:endParaRPr kumimoji="1" lang="en-US" altLang="ja-JP" sz="900" dirty="0" smtClean="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076873832"/>
                  </a:ext>
                </a:extLst>
              </a:tr>
            </a:tbl>
          </a:graphicData>
        </a:graphic>
      </p:graphicFrame>
      <p:cxnSp>
        <p:nvCxnSpPr>
          <p:cNvPr id="7" name="直線コネクタ 6"/>
          <p:cNvCxnSpPr/>
          <p:nvPr/>
        </p:nvCxnSpPr>
        <p:spPr>
          <a:xfrm>
            <a:off x="0" y="304308"/>
            <a:ext cx="68580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12575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6858000" cy="307777"/>
          </a:xfrm>
          <a:prstGeom prst="rect">
            <a:avLst/>
          </a:prstGeom>
          <a:noFill/>
        </p:spPr>
        <p:txBody>
          <a:bodyPr wrap="square" rtlCol="0">
            <a:spAutoFit/>
          </a:bodyPr>
          <a:lstStyle/>
          <a:p>
            <a:pPr algn="ctr"/>
            <a:r>
              <a:rPr kumimoji="1" lang="ja-JP" altLang="en-US" sz="1400" dirty="0" smtClean="0"/>
              <a:t>チェックリスト（例）　</a:t>
            </a:r>
            <a:r>
              <a:rPr kumimoji="1" lang="ja-JP" altLang="en-US" sz="1400" dirty="0" err="1" smtClean="0"/>
              <a:t>ー</a:t>
            </a:r>
            <a:r>
              <a:rPr kumimoji="1" lang="ja-JP" altLang="en-US" sz="1400" dirty="0" smtClean="0"/>
              <a:t>屋内貯蔵所</a:t>
            </a:r>
            <a:r>
              <a:rPr kumimoji="1" lang="ja-JP" altLang="en-US" sz="1400" dirty="0" err="1" smtClean="0"/>
              <a:t>ー</a:t>
            </a:r>
            <a:endParaRPr kumimoji="1" lang="ja-JP" altLang="en-US" sz="1400" dirty="0"/>
          </a:p>
        </p:txBody>
      </p:sp>
      <p:graphicFrame>
        <p:nvGraphicFramePr>
          <p:cNvPr id="5" name="表 4"/>
          <p:cNvGraphicFramePr>
            <a:graphicFrameLocks noGrp="1"/>
          </p:cNvGraphicFramePr>
          <p:nvPr>
            <p:extLst>
              <p:ext uri="{D42A27DB-BD31-4B8C-83A1-F6EECF244321}">
                <p14:modId xmlns:p14="http://schemas.microsoft.com/office/powerpoint/2010/main" val="3835696698"/>
              </p:ext>
            </p:extLst>
          </p:nvPr>
        </p:nvGraphicFramePr>
        <p:xfrm>
          <a:off x="121920" y="379365"/>
          <a:ext cx="6653180" cy="8693773"/>
        </p:xfrm>
        <a:graphic>
          <a:graphicData uri="http://schemas.openxmlformats.org/drawingml/2006/table">
            <a:tbl>
              <a:tblPr firstRow="1" bandRow="1">
                <a:tableStyleId>{5940675A-B579-460E-94D1-54222C63F5DA}</a:tableStyleId>
              </a:tblPr>
              <a:tblGrid>
                <a:gridCol w="239936">
                  <a:extLst>
                    <a:ext uri="{9D8B030D-6E8A-4147-A177-3AD203B41FA5}">
                      <a16:colId xmlns:a16="http://schemas.microsoft.com/office/drawing/2014/main" val="2790528853"/>
                    </a:ext>
                  </a:extLst>
                </a:gridCol>
                <a:gridCol w="601589">
                  <a:extLst>
                    <a:ext uri="{9D8B030D-6E8A-4147-A177-3AD203B41FA5}">
                      <a16:colId xmlns:a16="http://schemas.microsoft.com/office/drawing/2014/main" val="3762869829"/>
                    </a:ext>
                  </a:extLst>
                </a:gridCol>
                <a:gridCol w="1340695">
                  <a:extLst>
                    <a:ext uri="{9D8B030D-6E8A-4147-A177-3AD203B41FA5}">
                      <a16:colId xmlns:a16="http://schemas.microsoft.com/office/drawing/2014/main" val="2793245442"/>
                    </a:ext>
                  </a:extLst>
                </a:gridCol>
                <a:gridCol w="1473927">
                  <a:extLst>
                    <a:ext uri="{9D8B030D-6E8A-4147-A177-3AD203B41FA5}">
                      <a16:colId xmlns:a16="http://schemas.microsoft.com/office/drawing/2014/main" val="4114062654"/>
                    </a:ext>
                  </a:extLst>
                </a:gridCol>
                <a:gridCol w="1490320">
                  <a:extLst>
                    <a:ext uri="{9D8B030D-6E8A-4147-A177-3AD203B41FA5}">
                      <a16:colId xmlns:a16="http://schemas.microsoft.com/office/drawing/2014/main" val="2781597271"/>
                    </a:ext>
                  </a:extLst>
                </a:gridCol>
                <a:gridCol w="1506713">
                  <a:extLst>
                    <a:ext uri="{9D8B030D-6E8A-4147-A177-3AD203B41FA5}">
                      <a16:colId xmlns:a16="http://schemas.microsoft.com/office/drawing/2014/main" val="3493234953"/>
                    </a:ext>
                  </a:extLst>
                </a:gridCol>
              </a:tblGrid>
              <a:tr h="317748">
                <a:tc gridSpan="2">
                  <a:txBody>
                    <a:bodyPr/>
                    <a:lstStyle/>
                    <a:p>
                      <a:pPr algn="ctr"/>
                      <a:r>
                        <a:rPr kumimoji="1" lang="ja-JP" altLang="en-US" sz="1050" b="1" dirty="0" smtClean="0"/>
                        <a:t>フェーズ</a:t>
                      </a:r>
                      <a:endParaRPr kumimoji="1" lang="ja-JP" altLang="en-US" sz="1050" b="1" dirty="0"/>
                    </a:p>
                  </a:txBody>
                  <a:tcPr anchor="ctr">
                    <a:solidFill>
                      <a:schemeClr val="accent1">
                        <a:lumMod val="20000"/>
                        <a:lumOff val="80000"/>
                      </a:schemeClr>
                    </a:solidFill>
                  </a:tcPr>
                </a:tc>
                <a:tc hMerge="1">
                  <a:txBody>
                    <a:bodyPr/>
                    <a:lstStyle/>
                    <a:p>
                      <a:endParaRPr kumimoji="1" lang="ja-JP" altLang="en-US"/>
                    </a:p>
                  </a:txBody>
                  <a:tcPr/>
                </a:tc>
                <a:tc>
                  <a:txBody>
                    <a:bodyPr/>
                    <a:lstStyle/>
                    <a:p>
                      <a:pPr algn="ctr"/>
                      <a:r>
                        <a:rPr kumimoji="1" lang="ja-JP" altLang="en-US" sz="1050" b="1" dirty="0" smtClean="0"/>
                        <a:t>浸水・高潮対策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土砂対策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強風対策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停電対策</a:t>
                      </a:r>
                      <a:endParaRPr kumimoji="1" lang="ja-JP" altLang="en-US" sz="1050" b="1" dirty="0"/>
                    </a:p>
                  </a:txBody>
                  <a:tcPr anchor="ctr">
                    <a:solidFill>
                      <a:schemeClr val="accent1">
                        <a:lumMod val="20000"/>
                        <a:lumOff val="80000"/>
                      </a:schemeClr>
                    </a:solidFill>
                  </a:tcPr>
                </a:tc>
                <a:extLst>
                  <a:ext uri="{0D108BD9-81ED-4DB2-BD59-A6C34878D82A}">
                    <a16:rowId xmlns:a16="http://schemas.microsoft.com/office/drawing/2014/main" val="3227123628"/>
                  </a:ext>
                </a:extLst>
              </a:tr>
              <a:tr h="656479">
                <a:tc rowSpan="4">
                  <a:txBody>
                    <a:bodyPr/>
                    <a:lstStyle/>
                    <a:p>
                      <a:pPr algn="ctr"/>
                      <a:r>
                        <a:rPr kumimoji="1" lang="ja-JP" altLang="en-US" sz="900" b="1" dirty="0" smtClean="0"/>
                        <a:t>平時からの事前の備え</a:t>
                      </a:r>
                      <a:endParaRPr kumimoji="1" lang="ja-JP" altLang="en-US" sz="900" b="1" dirty="0"/>
                    </a:p>
                  </a:txBody>
                  <a:tcPr vert="eaVert" anchor="ctr">
                    <a:solidFill>
                      <a:schemeClr val="accent2">
                        <a:lumMod val="20000"/>
                        <a:lumOff val="80000"/>
                      </a:schemeClr>
                    </a:solidFill>
                  </a:tcPr>
                </a:tc>
                <a:tc>
                  <a:txBody>
                    <a:bodyPr/>
                    <a:lstStyle/>
                    <a:p>
                      <a:pPr algn="ctr"/>
                      <a:r>
                        <a:rPr kumimoji="1" lang="ja-JP" altLang="en-US" sz="600" b="1" dirty="0" smtClean="0"/>
                        <a:t>災害リスクの確認</a:t>
                      </a:r>
                      <a:endParaRPr kumimoji="1" lang="ja-JP" altLang="en-US" sz="600" b="1" dirty="0"/>
                    </a:p>
                  </a:txBody>
                  <a:tcPr anchor="ctr">
                    <a:solidFill>
                      <a:schemeClr val="accent2">
                        <a:lumMod val="20000"/>
                        <a:lumOff val="80000"/>
                      </a:schemeClr>
                    </a:solidFill>
                  </a:tcPr>
                </a:tc>
                <a:tc gridSpan="4">
                  <a:txBody>
                    <a:bodyPr/>
                    <a:lstStyle/>
                    <a:p>
                      <a:pPr marL="268288" indent="-268288" algn="just"/>
                      <a:r>
                        <a:rPr kumimoji="1" lang="ja-JP" altLang="en-US" sz="900" b="0" dirty="0" smtClean="0"/>
                        <a:t>□</a:t>
                      </a:r>
                      <a:r>
                        <a:rPr kumimoji="1" lang="ja-JP" altLang="en-US" sz="900" dirty="0" smtClean="0"/>
                        <a:t>　地域のハザードマップを参照し、当該施設が浸水想定区域や土砂災害警戒区域に入っているかどうかや、降雨や高潮に伴う浸水高さ等を確認する。また、ハザードマップが更新された場合には、当該施設に係る変更の有無や内容を都度確認する。</a:t>
                      </a:r>
                      <a:endParaRPr kumimoji="1" lang="en-US" altLang="ja-JP" sz="900" dirty="0" smtClean="0"/>
                    </a:p>
                    <a:p>
                      <a:pPr marL="268288" indent="-268288" algn="just"/>
                      <a:r>
                        <a:rPr kumimoji="1" lang="ja-JP" altLang="en-US" sz="900" dirty="0" smtClean="0"/>
                        <a:t>□　浸水想定区域に該当する場合、想定される降雨量と浸水高、避難先を確認する。</a:t>
                      </a:r>
                      <a:endParaRPr kumimoji="1" lang="en-US" altLang="ja-JP" sz="900" dirty="0" smtClean="0"/>
                    </a:p>
                  </a:txBody>
                  <a:tcPr anchor="ctr"/>
                </a:tc>
                <a:tc hMerge="1">
                  <a:txBody>
                    <a:bodyPr/>
                    <a:lstStyle/>
                    <a:p>
                      <a:endParaRPr kumimoji="1" lang="ja-JP" altLang="en-US" sz="1050" dirty="0"/>
                    </a:p>
                  </a:txBody>
                  <a:tcP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2768697511"/>
                  </a:ext>
                </a:extLst>
              </a:tr>
              <a:tr h="1359851">
                <a:tc vMerge="1">
                  <a:txBody>
                    <a:bodyPr/>
                    <a:lstStyle/>
                    <a:p>
                      <a:endParaRPr kumimoji="1" lang="ja-JP" altLang="en-US" sz="1050" dirty="0"/>
                    </a:p>
                  </a:txBody>
                  <a:tcPr/>
                </a:tc>
                <a:tc>
                  <a:txBody>
                    <a:bodyPr/>
                    <a:lstStyle/>
                    <a:p>
                      <a:pPr algn="ctr"/>
                      <a:r>
                        <a:rPr kumimoji="1" lang="ja-JP" altLang="en-US" sz="900" b="1" dirty="0" smtClean="0"/>
                        <a:t>計画等の策定</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長雨や台風の接近に</a:t>
                      </a:r>
                      <a:r>
                        <a:rPr kumimoji="1" lang="ja-JP" altLang="en-US" sz="900" dirty="0" smtClean="0"/>
                        <a:t>伴い被害の</a:t>
                      </a:r>
                      <a:r>
                        <a:rPr kumimoji="1" lang="ja-JP" altLang="en-US" sz="900" dirty="0" smtClean="0"/>
                        <a:t>発生が想定される場合には、被害発生の危険性を回避・低減するために必要な措置を検討し、計画を策定する。</a:t>
                      </a:r>
                      <a:endParaRPr kumimoji="1" lang="en-US" altLang="ja-JP" sz="900" dirty="0" smtClean="0"/>
                    </a:p>
                    <a:p>
                      <a:pPr marL="268288" indent="-268288"/>
                      <a:r>
                        <a:rPr kumimoji="1" lang="ja-JP" altLang="en-US" sz="900" dirty="0" smtClean="0"/>
                        <a:t>□　タイムラインを考慮し、気象庁や地方公共団体等が発表する防災情報の警戒レベル等に応じた判断基準や実施要領を策定する。</a:t>
                      </a:r>
                      <a:endParaRPr kumimoji="1" lang="en-US" altLang="ja-JP" sz="900" dirty="0" smtClean="0"/>
                    </a:p>
                    <a:p>
                      <a:pPr marL="268288" indent="-268288"/>
                      <a:r>
                        <a:rPr kumimoji="1" lang="ja-JP" altLang="en-US" sz="900" dirty="0" smtClean="0"/>
                        <a:t>□　計画的な操業の停止、規模縮小の判断基準や実施要領を策定する。</a:t>
                      </a:r>
                      <a:endParaRPr kumimoji="1" lang="en-US" altLang="ja-JP" sz="900" dirty="0" smtClean="0"/>
                    </a:p>
                    <a:p>
                      <a:pPr marL="268288" indent="-268288"/>
                      <a:r>
                        <a:rPr kumimoji="1" lang="ja-JP" altLang="en-US" sz="900" dirty="0" smtClean="0"/>
                        <a:t>□　危険物の搬入・搬出の時期や経路の変更等の判断基準や実施要領を策定する。</a:t>
                      </a:r>
                      <a:endParaRPr kumimoji="1" lang="en-US" altLang="ja-JP" sz="900" dirty="0" smtClean="0"/>
                    </a:p>
                    <a:p>
                      <a:pPr marL="268288" indent="-268288"/>
                      <a:r>
                        <a:rPr kumimoji="1" lang="ja-JP" altLang="en-US" sz="900" dirty="0" smtClean="0"/>
                        <a:t>□　天候回復後の施設の復旧に当たり、自家発電設備等への円滑な燃料供給等のため、危険物の仮貯蔵・仮取扱いを行うことが想定される場合</a:t>
                      </a:r>
                      <a:r>
                        <a:rPr kumimoji="1" lang="ja-JP" altLang="en-US" sz="900" dirty="0" smtClean="0"/>
                        <a:t>、仮貯蔵・仮取扱いの実施</a:t>
                      </a:r>
                      <a:r>
                        <a:rPr kumimoji="1" lang="ja-JP" altLang="en-US" sz="900" dirty="0" smtClean="0"/>
                        <a:t>計画を作成し、消防機関と協議する。</a:t>
                      </a:r>
                      <a:endParaRPr kumimoji="1" lang="en-US" altLang="ja-JP" sz="900" dirty="0" smtClean="0"/>
                    </a:p>
                    <a:p>
                      <a:pPr marL="268288" indent="-268288"/>
                      <a:r>
                        <a:rPr kumimoji="1" lang="ja-JP" altLang="en-US" sz="900" dirty="0" smtClean="0"/>
                        <a:t>□　計画や実施要領等を予防規程の関連文書又は社内規定等に位置づける。</a:t>
                      </a:r>
                      <a:endParaRPr kumimoji="1" lang="en-US" altLang="ja-JP" sz="900" dirty="0" smtClean="0"/>
                    </a:p>
                  </a:txBody>
                  <a:tcPr anchor="ctr"/>
                </a:tc>
                <a:tc hMerge="1">
                  <a:txBody>
                    <a:bodyPr/>
                    <a:lstStyle/>
                    <a:p>
                      <a:endParaRPr kumimoji="1" lang="ja-JP" altLang="en-US" sz="1050" dirty="0"/>
                    </a:p>
                  </a:txBody>
                  <a:tcP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979982385"/>
                  </a:ext>
                </a:extLst>
              </a:tr>
              <a:tr h="1078503">
                <a:tc vMerge="1">
                  <a:txBody>
                    <a:bodyPr/>
                    <a:lstStyle/>
                    <a:p>
                      <a:pPr algn="ctr"/>
                      <a:endParaRPr kumimoji="1" lang="ja-JP" altLang="en-US" sz="900" dirty="0"/>
                    </a:p>
                  </a:txBody>
                  <a:tcPr vert="eaVert" anchor="ctr"/>
                </a:tc>
                <a:tc>
                  <a:txBody>
                    <a:bodyPr/>
                    <a:lstStyle/>
                    <a:p>
                      <a:pPr algn="ctr"/>
                      <a:r>
                        <a:rPr kumimoji="1" lang="ja-JP" altLang="en-US" sz="900" b="1" dirty="0" smtClean="0"/>
                        <a:t>対策の準備</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a:t>
                      </a:r>
                      <a:r>
                        <a:rPr kumimoji="1" lang="ja-JP" altLang="en-US" sz="900" dirty="0" smtClean="0"/>
                        <a:t>温度</a:t>
                      </a:r>
                      <a:r>
                        <a:rPr kumimoji="1" lang="ja-JP" altLang="en-US" sz="900" dirty="0" smtClean="0"/>
                        <a:t>や圧力等の管理を継続することが必要な物品については</a:t>
                      </a:r>
                      <a:r>
                        <a:rPr kumimoji="1" lang="ja-JP" altLang="en-US" sz="900" dirty="0" smtClean="0"/>
                        <a:t>、停電に備え自家</a:t>
                      </a:r>
                      <a:r>
                        <a:rPr kumimoji="1" lang="ja-JP" altLang="en-US" sz="900" dirty="0" smtClean="0"/>
                        <a:t>発電設備等のバックアップ電源及び当該電源に必要な燃料等を確保する。また、これらの危険物保安上必要な設備等についても、浸水等により必要な機能を損なうことのないよう措置する。</a:t>
                      </a:r>
                      <a:endParaRPr kumimoji="1" lang="en-US" altLang="ja-JP" sz="900" dirty="0" smtClean="0"/>
                    </a:p>
                    <a:p>
                      <a:pPr marL="268288" indent="-268288"/>
                      <a:r>
                        <a:rPr kumimoji="1" lang="ja-JP" altLang="en-US" sz="900" dirty="0" smtClean="0"/>
                        <a:t>□　建築物や電気設備等における浸水を防止するため浸水を危険物保安上防止する必要がある場合には、土の</a:t>
                      </a:r>
                      <a:r>
                        <a:rPr kumimoji="1" lang="ja-JP" altLang="en-US" sz="900" dirty="0" err="1" smtClean="0"/>
                        <a:t>う</a:t>
                      </a:r>
                      <a:r>
                        <a:rPr kumimoji="1" lang="ja-JP" altLang="en-US" sz="900" dirty="0" smtClean="0"/>
                        <a:t>、止水板、水密性のあるシャッターやドア（建具型の浸水防止用設備）等を準備する。</a:t>
                      </a:r>
                      <a:endParaRPr kumimoji="1" lang="en-US" altLang="ja-JP" sz="900" baseline="0" dirty="0" smtClean="0"/>
                    </a:p>
                    <a:p>
                      <a:pPr marL="268288" indent="-268288"/>
                      <a:r>
                        <a:rPr kumimoji="1" lang="ja-JP" altLang="en-US" sz="900" dirty="0" smtClean="0"/>
                        <a:t>□　浸水等により危険物が流出するおそれがある場合には、オイルフェンス、油吸着材、土の</a:t>
                      </a:r>
                      <a:r>
                        <a:rPr kumimoji="1" lang="ja-JP" altLang="en-US" sz="900" dirty="0" err="1" smtClean="0"/>
                        <a:t>う</a:t>
                      </a:r>
                      <a:r>
                        <a:rPr kumimoji="1" lang="ja-JP" altLang="en-US" sz="900" dirty="0" smtClean="0"/>
                        <a:t>等の必要な資機材を準備する。</a:t>
                      </a:r>
                      <a:endParaRPr kumimoji="1" lang="en-US" altLang="ja-JP" sz="900" dirty="0" smtClean="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1390949"/>
                  </a:ext>
                </a:extLst>
              </a:tr>
              <a:tr h="656479">
                <a:tc vMerge="1">
                  <a:txBody>
                    <a:bodyPr/>
                    <a:lstStyle/>
                    <a:p>
                      <a:pPr algn="ctr"/>
                      <a:endParaRPr kumimoji="1" lang="ja-JP" altLang="en-US" sz="900" dirty="0"/>
                    </a:p>
                  </a:txBody>
                  <a:tcPr vert="eaVert" anchor="ctr"/>
                </a:tc>
                <a:tc>
                  <a:txBody>
                    <a:bodyPr/>
                    <a:lstStyle/>
                    <a:p>
                      <a:pPr algn="ctr"/>
                      <a:r>
                        <a:rPr kumimoji="1" lang="ja-JP" altLang="en-US" sz="900" b="1" dirty="0" smtClean="0"/>
                        <a:t>訓練等の実施</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実施要領等に基づき教育訓練を行い、従業者等の習熟を図るとともに、対策実施に必要な時間を確認してタイムラインとの整合性を確保する。</a:t>
                      </a:r>
                      <a:endParaRPr kumimoji="1" lang="en-US" altLang="ja-JP" sz="900" dirty="0" smtClean="0"/>
                    </a:p>
                    <a:p>
                      <a:pPr marL="268288" indent="-268288"/>
                      <a:r>
                        <a:rPr kumimoji="1" lang="ja-JP" altLang="en-US" sz="900" dirty="0" smtClean="0"/>
                        <a:t>□　各地方公共団体の地域防災計画に基づく水質汚濁防止連絡協議会等の関係機関と連携を図るため、これら関係行政機関への連絡体制を確立するとともに、積極的に訓練に参画する。</a:t>
                      </a:r>
                      <a:endParaRPr kumimoji="1" lang="en-US" altLang="ja-JP" sz="900" dirty="0" smtClean="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37238379"/>
                  </a:ext>
                </a:extLst>
              </a:tr>
              <a:tr h="1707348">
                <a:tc rowSpan="4" gridSpan="2">
                  <a:txBody>
                    <a:bodyPr/>
                    <a:lstStyle/>
                    <a:p>
                      <a:pPr algn="ctr"/>
                      <a:r>
                        <a:rPr kumimoji="1" lang="ja-JP" altLang="en-US" sz="900" b="1" dirty="0" smtClean="0"/>
                        <a:t>風水害の危険性が高まってきた場合の応急対策</a:t>
                      </a:r>
                      <a:endParaRPr kumimoji="1" lang="ja-JP" altLang="en-US" sz="900" b="1" dirty="0"/>
                    </a:p>
                  </a:txBody>
                  <a:tcPr vert="eaVert" anchor="ctr">
                    <a:solidFill>
                      <a:schemeClr val="accent2">
                        <a:lumMod val="20000"/>
                        <a:lumOff val="80000"/>
                      </a:schemeClr>
                    </a:solidFill>
                  </a:tcPr>
                </a:tc>
                <a:tc rowSpan="4" hMerge="1">
                  <a:txBody>
                    <a:bodyPr/>
                    <a:lstStyle/>
                    <a:p>
                      <a:pPr algn="ctr"/>
                      <a:endParaRPr kumimoji="1" lang="ja-JP" altLang="en-US" sz="900" dirty="0"/>
                    </a:p>
                  </a:txBody>
                  <a:tcPr anchor="ctr"/>
                </a:tc>
                <a:tc gridSpan="4">
                  <a:txBody>
                    <a:bodyPr/>
                    <a:lstStyle/>
                    <a:p>
                      <a:pPr marL="268288" indent="-268288"/>
                      <a:r>
                        <a:rPr kumimoji="1" lang="ja-JP" altLang="en-US" sz="900" dirty="0" smtClean="0"/>
                        <a:t>□　危険物施設等における被害の防止・軽減を図るため、気象庁や地方公共団体等が発表する防災情報を注視し、浸水、高潮、土砂流入、強風、停電等による危険性に応じた措置を講ずる。（予想される降雨量、風速、河川の水位、土砂災害危険性等の確認、避難先や避難経路の確認等）</a:t>
                      </a:r>
                      <a:endParaRPr kumimoji="1" lang="en-US" altLang="ja-JP" sz="900" dirty="0" smtClean="0"/>
                    </a:p>
                    <a:p>
                      <a:pPr marL="268288" indent="-268288"/>
                      <a:r>
                        <a:rPr kumimoji="1" lang="ja-JP" altLang="en-US" sz="900" dirty="0" smtClean="0"/>
                        <a:t>□　従業者等の避難安全を確保することが必要であり、十分な時間的余裕をもって作業を行う。</a:t>
                      </a:r>
                      <a:endParaRPr kumimoji="1" lang="en-US" altLang="ja-JP" sz="900" dirty="0" smtClean="0"/>
                    </a:p>
                    <a:p>
                      <a:pPr marL="268288" indent="-268288"/>
                      <a:r>
                        <a:rPr kumimoji="1" lang="ja-JP" altLang="en-US" sz="900" dirty="0" smtClean="0"/>
                        <a:t>□　浸水等に伴い、大規模な爆発や危険物の大量流出など周辺に危害を及ぼす事態に至る可能性がある場合には、速やかに消防機関等の関係機関に通報を行う。</a:t>
                      </a:r>
                      <a:endParaRPr kumimoji="1" lang="en-US" altLang="ja-JP" sz="900" dirty="0" smtClean="0"/>
                    </a:p>
                    <a:p>
                      <a:pPr marL="268288" marR="0" lvl="0" indent="-268288"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水と接触することで激しく燃焼する物品や有害なガスを発生させる物品が存する場合には、その物質の性状や保管状況等について関係機関に情報</a:t>
                      </a:r>
                      <a:r>
                        <a:rPr kumimoji="1" lang="ja-JP" altLang="en-US" sz="900" dirty="0" smtClean="0"/>
                        <a:t>提供を行う。</a:t>
                      </a:r>
                      <a:endParaRPr kumimoji="1" lang="en-US" altLang="ja-JP" sz="900" dirty="0" smtClean="0"/>
                    </a:p>
                    <a:p>
                      <a:pPr marL="268288" marR="0" lvl="0" indent="-268288"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施設外に危険物が流出しないよう、浸水防止用設備の閉鎖を確実に行う。</a:t>
                      </a:r>
                      <a:endParaRPr kumimoji="1" lang="en-US" altLang="ja-JP" sz="900" dirty="0" smtClean="0"/>
                    </a:p>
                    <a:p>
                      <a:pPr marL="268288" marR="0" lvl="0" indent="-268288"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危険物の流出を確認した場合は、油吸着材等により速やかに回収する。</a:t>
                      </a:r>
                      <a:endParaRPr kumimoji="1" lang="en-US" altLang="ja-JP" sz="900" dirty="0" smtClean="0"/>
                    </a:p>
                    <a:p>
                      <a:pPr marL="268288" indent="-268288"/>
                      <a:r>
                        <a:rPr kumimoji="1" lang="ja-JP" altLang="en-US" sz="900" dirty="0" smtClean="0"/>
                        <a:t>□　浸水等に伴い、河川や海洋へ危険物が流出した場合には、水質汚濁防止連絡協議会等の関係行政機関へ速やかに通報・連絡し、連携して応急対策を実施する。</a:t>
                      </a:r>
                      <a:endParaRPr kumimoji="1" lang="en-US" altLang="ja-JP" sz="900" dirty="0" smtClean="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167086716"/>
                  </a:ext>
                </a:extLst>
              </a:tr>
              <a:tr h="763813">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土のうや止水板等により施設内への浸水や土砂流入を防止・低減する。</a:t>
                      </a:r>
                      <a:endParaRPr kumimoji="1" lang="en-US" altLang="ja-JP" sz="900" dirty="0" smtClean="0"/>
                    </a:p>
                  </a:txBody>
                  <a:tcPr anchor="ctr"/>
                </a:tc>
                <a:tc hMerge="1">
                  <a:txBody>
                    <a:bodyPr/>
                    <a:lstStyle/>
                    <a:p>
                      <a:endParaRPr kumimoji="1" lang="ja-JP" altLang="en-US" dirty="0"/>
                    </a:p>
                  </a:txBody>
                  <a:tcPr/>
                </a:tc>
                <a:tc>
                  <a:txBody>
                    <a:bodyPr/>
                    <a:lstStyle/>
                    <a:p>
                      <a:pPr marL="92075" indent="-92075"/>
                      <a:r>
                        <a:rPr kumimoji="1" lang="ja-JP" altLang="en-US" sz="900" dirty="0" smtClean="0"/>
                        <a:t>□　強風により屋根が破損しないよう、耐風性能を再確認し、必要に応じてワイヤー等で強度を確保する。</a:t>
                      </a:r>
                      <a:endParaRPr kumimoji="1" lang="en-US" altLang="ja-JP" sz="900" dirty="0" smtClean="0"/>
                    </a:p>
                  </a:txBody>
                  <a:tcPr anchor="ctr"/>
                </a:tc>
                <a:tc rowSpan="3">
                  <a:txBody>
                    <a:bodyPr/>
                    <a:lstStyle/>
                    <a:p>
                      <a:pPr marL="182563" indent="-182563"/>
                      <a:r>
                        <a:rPr kumimoji="1" lang="ja-JP" altLang="en-US" sz="900" dirty="0" smtClean="0"/>
                        <a:t>□　自家発電設備等により所要の電力を確保する。</a:t>
                      </a:r>
                      <a:endParaRPr kumimoji="1" lang="ja-JP" altLang="en-US" sz="900" dirty="0"/>
                    </a:p>
                  </a:txBody>
                  <a:tcPr anchor="ctr"/>
                </a:tc>
                <a:extLst>
                  <a:ext uri="{0D108BD9-81ED-4DB2-BD59-A6C34878D82A}">
                    <a16:rowId xmlns:a16="http://schemas.microsoft.com/office/drawing/2014/main" val="1960742285"/>
                  </a:ext>
                </a:extLst>
              </a:tr>
              <a:tr h="515805">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禁水性物質等の水に触れると危険な物品は、高所への移動、水密性のある区画へ保管する。</a:t>
                      </a:r>
                      <a:endParaRPr kumimoji="1" lang="en-US" altLang="ja-JP" sz="900" dirty="0" smtClean="0"/>
                    </a:p>
                  </a:txBody>
                  <a:tcPr anchor="ctr"/>
                </a:tc>
                <a:tc hMerge="1">
                  <a:txBody>
                    <a:bodyPr/>
                    <a:lstStyle/>
                    <a:p>
                      <a:endParaRPr kumimoji="1" lang="ja-JP" altLang="en-US" dirty="0"/>
                    </a:p>
                  </a:txBody>
                  <a:tcPr/>
                </a:tc>
                <a:tc rowSpan="2">
                  <a:txBody>
                    <a:bodyPr/>
                    <a:lstStyle/>
                    <a:p>
                      <a:pPr marL="92075" indent="-92075"/>
                      <a:r>
                        <a:rPr kumimoji="1" lang="ja-JP" altLang="en-US" sz="900" dirty="0" smtClean="0"/>
                        <a:t>□　飛来物により建築物等が破損した場合における容器等の破損、危険物の流出等を最小限にするため、容器等をロープ・ワイヤー等で相互に緊結、重いものを下方に積む。</a:t>
                      </a:r>
                      <a:endParaRPr kumimoji="1" lang="ja-JP" altLang="en-US" sz="900" dirty="0"/>
                    </a:p>
                  </a:txBody>
                  <a:tcPr anchor="ctr"/>
                </a:tc>
                <a:tc vMerge="1">
                  <a:txBody>
                    <a:bodyPr/>
                    <a:lstStyle/>
                    <a:p>
                      <a:pPr marL="182563" indent="-182563"/>
                      <a:endParaRPr kumimoji="1" lang="ja-JP" altLang="en-US" sz="900" dirty="0"/>
                    </a:p>
                  </a:txBody>
                  <a:tcPr anchor="ctr"/>
                </a:tc>
                <a:extLst>
                  <a:ext uri="{0D108BD9-81ED-4DB2-BD59-A6C34878D82A}">
                    <a16:rowId xmlns:a16="http://schemas.microsoft.com/office/drawing/2014/main" val="3936493588"/>
                  </a:ext>
                </a:extLst>
              </a:tr>
              <a:tr h="797154">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容器やコンテナは、ロープ・ワイヤー等で相互に緊結、重いものを下方に積む等、浮き上がり等による破損や施設外への流出等を防止するための措置を講ずる。</a:t>
                      </a:r>
                      <a:endParaRPr kumimoji="1" lang="en-US" altLang="ja-JP" sz="900" dirty="0" smtClean="0"/>
                    </a:p>
                  </a:txBody>
                  <a:tcPr anchor="ctr"/>
                </a:tc>
                <a:tc hMerge="1">
                  <a:txBody>
                    <a:bodyPr/>
                    <a:lstStyle/>
                    <a:p>
                      <a:endParaRPr kumimoji="1" lang="ja-JP" altLang="en-US" dirty="0"/>
                    </a:p>
                  </a:txBody>
                  <a:tcPr/>
                </a:tc>
                <a:tc vMerge="1">
                  <a:txBody>
                    <a:bodyPr/>
                    <a:lstStyle/>
                    <a:p>
                      <a:pPr marL="92075" indent="-92075"/>
                      <a:endParaRPr kumimoji="1" lang="ja-JP" altLang="en-US" sz="900" dirty="0"/>
                    </a:p>
                  </a:txBody>
                  <a:tcPr anchor="ctr"/>
                </a:tc>
                <a:tc vMerge="1">
                  <a:txBody>
                    <a:bodyPr/>
                    <a:lstStyle/>
                    <a:p>
                      <a:endParaRPr kumimoji="1" lang="ja-JP" altLang="en-US" sz="900" dirty="0"/>
                    </a:p>
                  </a:txBody>
                  <a:tcPr/>
                </a:tc>
                <a:extLst>
                  <a:ext uri="{0D108BD9-81ED-4DB2-BD59-A6C34878D82A}">
                    <a16:rowId xmlns:a16="http://schemas.microsoft.com/office/drawing/2014/main" val="4234243428"/>
                  </a:ext>
                </a:extLst>
              </a:tr>
              <a:tr h="797154">
                <a:tc gridSpan="2">
                  <a:txBody>
                    <a:bodyPr/>
                    <a:lstStyle/>
                    <a:p>
                      <a:pPr algn="ctr"/>
                      <a:r>
                        <a:rPr kumimoji="1" lang="ja-JP" altLang="en-US" sz="800" b="1" dirty="0" smtClean="0"/>
                        <a:t>天候回復後の点検・復旧</a:t>
                      </a:r>
                      <a:endParaRPr kumimoji="1" lang="ja-JP" altLang="en-US" sz="800" b="1" dirty="0"/>
                    </a:p>
                  </a:txBody>
                  <a:tcPr anchor="ctr">
                    <a:solidFill>
                      <a:schemeClr val="accent2">
                        <a:lumMod val="20000"/>
                        <a:lumOff val="80000"/>
                      </a:schemeClr>
                    </a:solidFill>
                  </a:tcPr>
                </a:tc>
                <a:tc hMerge="1">
                  <a:txBody>
                    <a:bodyPr/>
                    <a:lstStyle/>
                    <a:p>
                      <a:pPr algn="ctr"/>
                      <a:endParaRPr kumimoji="1" lang="ja-JP" altLang="en-US" sz="900" dirty="0"/>
                    </a:p>
                  </a:txBody>
                  <a:tcPr anchor="ctr"/>
                </a:tc>
                <a:tc gridSpan="4">
                  <a:txBody>
                    <a:bodyPr/>
                    <a:lstStyle/>
                    <a:p>
                      <a:pPr marL="268288" indent="-268288"/>
                      <a:r>
                        <a:rPr kumimoji="1" lang="ja-JP" altLang="en-US" sz="900" dirty="0" smtClean="0"/>
                        <a:t>□　点検を行い、必要な補修を施した後で再稼働を行うこと。</a:t>
                      </a:r>
                      <a:endParaRPr kumimoji="1" lang="en-US" altLang="ja-JP" sz="900" dirty="0" smtClean="0"/>
                    </a:p>
                    <a:p>
                      <a:pPr marL="268288" indent="-268288"/>
                      <a:r>
                        <a:rPr kumimoji="1" lang="ja-JP" altLang="en-US" sz="900" dirty="0" smtClean="0"/>
                        <a:t>□　浸水した施設では、容器等の破損や危険物の流出の有無等を確認する。</a:t>
                      </a:r>
                      <a:endParaRPr kumimoji="1" lang="en-US" altLang="ja-JP" sz="900" dirty="0" smtClean="0"/>
                    </a:p>
                    <a:p>
                      <a:pPr marL="268288" indent="-268288"/>
                      <a:r>
                        <a:rPr kumimoji="1" lang="ja-JP" altLang="en-US" sz="900" dirty="0" smtClean="0"/>
                        <a:t>□　復旧に伴い、臨時的な危険物の貯蔵又は取扱いが必要となる場合は、危険物の仮貯蔵・仮取扱いに係る実施計画に基づき安全対策等を講ずる。</a:t>
                      </a:r>
                      <a:endParaRPr kumimoji="1" lang="en-US" altLang="ja-JP" sz="900" dirty="0" smtClean="0"/>
                    </a:p>
                    <a:p>
                      <a:pPr marL="268288" indent="-268288"/>
                      <a:r>
                        <a:rPr kumimoji="1" lang="ja-JP" altLang="en-US" sz="900" dirty="0" smtClean="0"/>
                        <a:t>□　電力復旧時の通電火災や漏電の防止のため、危険物施設内の電気設備や配線の健全性を確認する。</a:t>
                      </a:r>
                      <a:endParaRPr kumimoji="1" lang="en-US" altLang="ja-JP" sz="900" dirty="0" smtClean="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076873832"/>
                  </a:ext>
                </a:extLst>
              </a:tr>
            </a:tbl>
          </a:graphicData>
        </a:graphic>
      </p:graphicFrame>
      <p:cxnSp>
        <p:nvCxnSpPr>
          <p:cNvPr id="7" name="直線コネクタ 6"/>
          <p:cNvCxnSpPr/>
          <p:nvPr/>
        </p:nvCxnSpPr>
        <p:spPr>
          <a:xfrm>
            <a:off x="0" y="299228"/>
            <a:ext cx="68580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2597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12192"/>
            <a:ext cx="6858000" cy="307777"/>
          </a:xfrm>
          <a:prstGeom prst="rect">
            <a:avLst/>
          </a:prstGeom>
          <a:noFill/>
        </p:spPr>
        <p:txBody>
          <a:bodyPr wrap="square" rtlCol="0">
            <a:spAutoFit/>
          </a:bodyPr>
          <a:lstStyle/>
          <a:p>
            <a:pPr algn="ctr"/>
            <a:r>
              <a:rPr kumimoji="1" lang="ja-JP" altLang="en-US" sz="1400" dirty="0" smtClean="0"/>
              <a:t>チェックリスト（例）　</a:t>
            </a:r>
            <a:r>
              <a:rPr kumimoji="1" lang="ja-JP" altLang="en-US" sz="1400" dirty="0" err="1" smtClean="0"/>
              <a:t>ー</a:t>
            </a:r>
            <a:r>
              <a:rPr kumimoji="1" lang="ja-JP" altLang="en-US" sz="1400" dirty="0" smtClean="0"/>
              <a:t>屋外</a:t>
            </a:r>
            <a:r>
              <a:rPr kumimoji="1" lang="ja-JP" altLang="en-US" sz="1400" dirty="0" smtClean="0"/>
              <a:t>タンク</a:t>
            </a:r>
            <a:r>
              <a:rPr kumimoji="1" lang="ja-JP" altLang="en-US" sz="1400" dirty="0" smtClean="0"/>
              <a:t>貯蔵所</a:t>
            </a:r>
            <a:r>
              <a:rPr kumimoji="1" lang="ja-JP" altLang="en-US" sz="1400" dirty="0" err="1" smtClean="0"/>
              <a:t>ー</a:t>
            </a:r>
            <a:endParaRPr kumimoji="1" lang="ja-JP" altLang="en-US" sz="1400" dirty="0"/>
          </a:p>
        </p:txBody>
      </p:sp>
      <p:graphicFrame>
        <p:nvGraphicFramePr>
          <p:cNvPr id="5" name="表 4"/>
          <p:cNvGraphicFramePr>
            <a:graphicFrameLocks noGrp="1"/>
          </p:cNvGraphicFramePr>
          <p:nvPr>
            <p:extLst>
              <p:ext uri="{D42A27DB-BD31-4B8C-83A1-F6EECF244321}">
                <p14:modId xmlns:p14="http://schemas.microsoft.com/office/powerpoint/2010/main" val="753387829"/>
              </p:ext>
            </p:extLst>
          </p:nvPr>
        </p:nvGraphicFramePr>
        <p:xfrm>
          <a:off x="121920" y="380889"/>
          <a:ext cx="6653180" cy="8715549"/>
        </p:xfrm>
        <a:graphic>
          <a:graphicData uri="http://schemas.openxmlformats.org/drawingml/2006/table">
            <a:tbl>
              <a:tblPr firstRow="1" bandRow="1">
                <a:tableStyleId>{5940675A-B579-460E-94D1-54222C63F5DA}</a:tableStyleId>
              </a:tblPr>
              <a:tblGrid>
                <a:gridCol w="239936">
                  <a:extLst>
                    <a:ext uri="{9D8B030D-6E8A-4147-A177-3AD203B41FA5}">
                      <a16:colId xmlns:a16="http://schemas.microsoft.com/office/drawing/2014/main" val="2790528853"/>
                    </a:ext>
                  </a:extLst>
                </a:gridCol>
                <a:gridCol w="601589">
                  <a:extLst>
                    <a:ext uri="{9D8B030D-6E8A-4147-A177-3AD203B41FA5}">
                      <a16:colId xmlns:a16="http://schemas.microsoft.com/office/drawing/2014/main" val="3762869829"/>
                    </a:ext>
                  </a:extLst>
                </a:gridCol>
                <a:gridCol w="1340695">
                  <a:extLst>
                    <a:ext uri="{9D8B030D-6E8A-4147-A177-3AD203B41FA5}">
                      <a16:colId xmlns:a16="http://schemas.microsoft.com/office/drawing/2014/main" val="2793245442"/>
                    </a:ext>
                  </a:extLst>
                </a:gridCol>
                <a:gridCol w="1473927">
                  <a:extLst>
                    <a:ext uri="{9D8B030D-6E8A-4147-A177-3AD203B41FA5}">
                      <a16:colId xmlns:a16="http://schemas.microsoft.com/office/drawing/2014/main" val="4114062654"/>
                    </a:ext>
                  </a:extLst>
                </a:gridCol>
                <a:gridCol w="1490320">
                  <a:extLst>
                    <a:ext uri="{9D8B030D-6E8A-4147-A177-3AD203B41FA5}">
                      <a16:colId xmlns:a16="http://schemas.microsoft.com/office/drawing/2014/main" val="2781597271"/>
                    </a:ext>
                  </a:extLst>
                </a:gridCol>
                <a:gridCol w="1506713">
                  <a:extLst>
                    <a:ext uri="{9D8B030D-6E8A-4147-A177-3AD203B41FA5}">
                      <a16:colId xmlns:a16="http://schemas.microsoft.com/office/drawing/2014/main" val="3493234953"/>
                    </a:ext>
                  </a:extLst>
                </a:gridCol>
              </a:tblGrid>
              <a:tr h="310897">
                <a:tc gridSpan="2">
                  <a:txBody>
                    <a:bodyPr/>
                    <a:lstStyle/>
                    <a:p>
                      <a:pPr algn="ctr"/>
                      <a:r>
                        <a:rPr kumimoji="1" lang="ja-JP" altLang="en-US" sz="1050" b="1" dirty="0" smtClean="0"/>
                        <a:t>フェーズ</a:t>
                      </a:r>
                      <a:endParaRPr kumimoji="1" lang="ja-JP" altLang="en-US" sz="1050" b="1" dirty="0"/>
                    </a:p>
                  </a:txBody>
                  <a:tcPr anchor="ctr">
                    <a:solidFill>
                      <a:schemeClr val="accent1">
                        <a:lumMod val="20000"/>
                        <a:lumOff val="80000"/>
                      </a:schemeClr>
                    </a:solidFill>
                  </a:tcPr>
                </a:tc>
                <a:tc hMerge="1">
                  <a:txBody>
                    <a:bodyPr/>
                    <a:lstStyle/>
                    <a:p>
                      <a:endParaRPr kumimoji="1" lang="ja-JP" altLang="en-US"/>
                    </a:p>
                  </a:txBody>
                  <a:tcPr/>
                </a:tc>
                <a:tc>
                  <a:txBody>
                    <a:bodyPr/>
                    <a:lstStyle/>
                    <a:p>
                      <a:pPr algn="ctr"/>
                      <a:r>
                        <a:rPr kumimoji="1" lang="ja-JP" altLang="en-US" sz="1050" b="1" dirty="0" smtClean="0"/>
                        <a:t>浸水・高潮対策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土砂対策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強風対策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停電対策</a:t>
                      </a:r>
                      <a:endParaRPr kumimoji="1" lang="ja-JP" altLang="en-US" sz="1050" b="1" dirty="0"/>
                    </a:p>
                  </a:txBody>
                  <a:tcPr anchor="ctr">
                    <a:solidFill>
                      <a:schemeClr val="accent1">
                        <a:lumMod val="20000"/>
                        <a:lumOff val="80000"/>
                      </a:schemeClr>
                    </a:solidFill>
                  </a:tcPr>
                </a:tc>
                <a:extLst>
                  <a:ext uri="{0D108BD9-81ED-4DB2-BD59-A6C34878D82A}">
                    <a16:rowId xmlns:a16="http://schemas.microsoft.com/office/drawing/2014/main" val="3227123628"/>
                  </a:ext>
                </a:extLst>
              </a:tr>
              <a:tr h="642324">
                <a:tc rowSpan="4">
                  <a:txBody>
                    <a:bodyPr/>
                    <a:lstStyle/>
                    <a:p>
                      <a:pPr algn="ctr"/>
                      <a:r>
                        <a:rPr kumimoji="1" lang="ja-JP" altLang="en-US" sz="900" b="1" dirty="0" smtClean="0"/>
                        <a:t>平時からの事前の備え</a:t>
                      </a:r>
                      <a:endParaRPr kumimoji="1" lang="ja-JP" altLang="en-US" sz="900" b="1" dirty="0"/>
                    </a:p>
                  </a:txBody>
                  <a:tcPr vert="eaVert" anchor="ctr">
                    <a:solidFill>
                      <a:schemeClr val="accent2">
                        <a:lumMod val="20000"/>
                        <a:lumOff val="80000"/>
                      </a:schemeClr>
                    </a:solidFill>
                  </a:tcPr>
                </a:tc>
                <a:tc>
                  <a:txBody>
                    <a:bodyPr/>
                    <a:lstStyle/>
                    <a:p>
                      <a:pPr algn="ctr"/>
                      <a:r>
                        <a:rPr kumimoji="1" lang="ja-JP" altLang="en-US" sz="600" b="1" dirty="0" smtClean="0"/>
                        <a:t>災害リスクの確認</a:t>
                      </a:r>
                      <a:endParaRPr kumimoji="1" lang="ja-JP" altLang="en-US" sz="600" b="1" dirty="0"/>
                    </a:p>
                  </a:txBody>
                  <a:tcPr anchor="ctr">
                    <a:solidFill>
                      <a:schemeClr val="accent2">
                        <a:lumMod val="20000"/>
                        <a:lumOff val="80000"/>
                      </a:schemeClr>
                    </a:solidFill>
                  </a:tcPr>
                </a:tc>
                <a:tc gridSpan="4">
                  <a:txBody>
                    <a:bodyPr/>
                    <a:lstStyle/>
                    <a:p>
                      <a:pPr marL="268288" indent="-268288" algn="just"/>
                      <a:r>
                        <a:rPr kumimoji="1" lang="ja-JP" altLang="en-US" sz="900" b="0" dirty="0" smtClean="0"/>
                        <a:t>□</a:t>
                      </a:r>
                      <a:r>
                        <a:rPr kumimoji="1" lang="ja-JP" altLang="en-US" sz="900" dirty="0" smtClean="0"/>
                        <a:t>　地域のハザードマップを参照し、当該施設が浸水想定区域や土砂災害警戒区域に入っているかどうかや、降雨や高潮に伴う浸水高さ等を確認する。また、ハザードマップが更新された場合には、当該施設に係る変更の有無や内容を都度確認する。</a:t>
                      </a:r>
                      <a:endParaRPr kumimoji="1" lang="en-US" altLang="ja-JP" sz="900" dirty="0" smtClean="0"/>
                    </a:p>
                    <a:p>
                      <a:pPr marL="268288" indent="-268288" algn="just"/>
                      <a:r>
                        <a:rPr kumimoji="1" lang="ja-JP" altLang="en-US" sz="900" dirty="0" smtClean="0"/>
                        <a:t>□　浸水想定区域に該当する場合、想定される降雨量と浸水高、避難先を確認する。</a:t>
                      </a:r>
                      <a:endParaRPr kumimoji="1" lang="en-US" altLang="ja-JP" sz="900" dirty="0" smtClean="0"/>
                    </a:p>
                  </a:txBody>
                  <a:tcPr anchor="ctr"/>
                </a:tc>
                <a:tc hMerge="1">
                  <a:txBody>
                    <a:bodyPr/>
                    <a:lstStyle/>
                    <a:p>
                      <a:endParaRPr kumimoji="1" lang="ja-JP" altLang="en-US" sz="1050" dirty="0"/>
                    </a:p>
                  </a:txBody>
                  <a:tcP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2768697511"/>
                  </a:ext>
                </a:extLst>
              </a:tr>
              <a:tr h="1330529">
                <a:tc vMerge="1">
                  <a:txBody>
                    <a:bodyPr/>
                    <a:lstStyle/>
                    <a:p>
                      <a:endParaRPr kumimoji="1" lang="ja-JP" altLang="en-US" sz="1050" dirty="0"/>
                    </a:p>
                  </a:txBody>
                  <a:tcPr/>
                </a:tc>
                <a:tc>
                  <a:txBody>
                    <a:bodyPr/>
                    <a:lstStyle/>
                    <a:p>
                      <a:pPr algn="ctr"/>
                      <a:r>
                        <a:rPr kumimoji="1" lang="ja-JP" altLang="en-US" sz="900" b="1" dirty="0" smtClean="0"/>
                        <a:t>計画等の策定</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長雨や台風の接近に</a:t>
                      </a:r>
                      <a:r>
                        <a:rPr kumimoji="1" lang="ja-JP" altLang="en-US" sz="900" dirty="0" smtClean="0"/>
                        <a:t>伴い被害の</a:t>
                      </a:r>
                      <a:r>
                        <a:rPr kumimoji="1" lang="ja-JP" altLang="en-US" sz="900" dirty="0" smtClean="0"/>
                        <a:t>発生が想定される場合には、被害発生の危険性を回避・低減するために必要な措置を検討し、計画を策定する。</a:t>
                      </a:r>
                      <a:endParaRPr kumimoji="1" lang="en-US" altLang="ja-JP" sz="900" dirty="0" smtClean="0"/>
                    </a:p>
                    <a:p>
                      <a:pPr marL="268288" indent="-268288"/>
                      <a:r>
                        <a:rPr kumimoji="1" lang="ja-JP" altLang="en-US" sz="900" dirty="0" smtClean="0"/>
                        <a:t>□　タイムラインを考慮し、気象庁や地方公共団体等が発表する防災情報の警戒レベル等に応じた判断基準や実施要領を策定する。</a:t>
                      </a:r>
                      <a:endParaRPr kumimoji="1" lang="en-US" altLang="ja-JP" sz="900" dirty="0" smtClean="0"/>
                    </a:p>
                    <a:p>
                      <a:pPr marL="268288" indent="-268288"/>
                      <a:r>
                        <a:rPr kumimoji="1" lang="ja-JP" altLang="en-US" sz="900" dirty="0" smtClean="0"/>
                        <a:t>□　計画的な操業の停止、規模縮小の判断基準や実施要領を策定する。</a:t>
                      </a:r>
                      <a:endParaRPr kumimoji="1" lang="en-US" altLang="ja-JP" sz="900" dirty="0" smtClean="0"/>
                    </a:p>
                    <a:p>
                      <a:pPr marL="268288" indent="-268288"/>
                      <a:r>
                        <a:rPr kumimoji="1" lang="ja-JP" altLang="en-US" sz="900" dirty="0" smtClean="0"/>
                        <a:t>□　天候回復後の施設の復旧に当たり、自家発電設備等への円滑な燃料供給等のため、危険物の仮貯蔵・仮取扱いを行うことが想定される場合</a:t>
                      </a:r>
                      <a:r>
                        <a:rPr kumimoji="1" lang="ja-JP" altLang="en-US" sz="900" dirty="0" smtClean="0"/>
                        <a:t>、仮貯蔵・仮取扱いの実施</a:t>
                      </a:r>
                      <a:r>
                        <a:rPr kumimoji="1" lang="ja-JP" altLang="en-US" sz="900" dirty="0" smtClean="0"/>
                        <a:t>計画を作成し、消防機関と協議する。</a:t>
                      </a:r>
                      <a:endParaRPr kumimoji="1" lang="en-US" altLang="ja-JP" sz="900" dirty="0" smtClean="0"/>
                    </a:p>
                    <a:p>
                      <a:pPr marL="268288" indent="-268288"/>
                      <a:r>
                        <a:rPr kumimoji="1" lang="ja-JP" altLang="en-US" sz="900" dirty="0" smtClean="0"/>
                        <a:t>□　計画や実施要領等を予防規程の関連文書又は社内規定等に位置づける。</a:t>
                      </a:r>
                      <a:endParaRPr kumimoji="1" lang="en-US" altLang="ja-JP" sz="900" dirty="0" smtClean="0"/>
                    </a:p>
                  </a:txBody>
                  <a:tcPr anchor="ctr"/>
                </a:tc>
                <a:tc hMerge="1">
                  <a:txBody>
                    <a:bodyPr/>
                    <a:lstStyle/>
                    <a:p>
                      <a:endParaRPr kumimoji="1" lang="ja-JP" altLang="en-US" sz="1050" dirty="0"/>
                    </a:p>
                  </a:txBody>
                  <a:tcP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979982385"/>
                  </a:ext>
                </a:extLst>
              </a:tr>
              <a:tr h="1044196">
                <a:tc vMerge="1">
                  <a:txBody>
                    <a:bodyPr/>
                    <a:lstStyle/>
                    <a:p>
                      <a:pPr algn="ctr"/>
                      <a:endParaRPr kumimoji="1" lang="ja-JP" altLang="en-US" sz="900" dirty="0"/>
                    </a:p>
                  </a:txBody>
                  <a:tcPr vert="eaVert" anchor="ctr"/>
                </a:tc>
                <a:tc>
                  <a:txBody>
                    <a:bodyPr/>
                    <a:lstStyle/>
                    <a:p>
                      <a:pPr algn="ctr"/>
                      <a:r>
                        <a:rPr kumimoji="1" lang="ja-JP" altLang="en-US" sz="900" b="1" dirty="0" smtClean="0"/>
                        <a:t>対策の準備</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a:t>
                      </a:r>
                      <a:r>
                        <a:rPr kumimoji="1" lang="ja-JP" altLang="en-US" sz="900" dirty="0" smtClean="0"/>
                        <a:t>温度</a:t>
                      </a:r>
                      <a:r>
                        <a:rPr kumimoji="1" lang="ja-JP" altLang="en-US" sz="900" dirty="0" smtClean="0"/>
                        <a:t>や圧力等の管理を継続することが必要な物品については</a:t>
                      </a:r>
                      <a:r>
                        <a:rPr kumimoji="1" lang="ja-JP" altLang="en-US" sz="900" dirty="0" smtClean="0"/>
                        <a:t>、停電に備え自家</a:t>
                      </a:r>
                      <a:r>
                        <a:rPr kumimoji="1" lang="ja-JP" altLang="en-US" sz="900" dirty="0" smtClean="0"/>
                        <a:t>発電設備等のバックアップ電源及び当該電源に必要な燃料等を確保する。また、これらの危険物保安上必要な設備等についても、浸水等により必要な機能を損なうことのないよう措置する。</a:t>
                      </a:r>
                      <a:endParaRPr kumimoji="1" lang="en-US" altLang="ja-JP" sz="900" baseline="0" dirty="0" smtClean="0"/>
                    </a:p>
                    <a:p>
                      <a:pPr marL="268288" indent="-268288"/>
                      <a:r>
                        <a:rPr kumimoji="1" lang="ja-JP" altLang="en-US" sz="900" dirty="0" smtClean="0"/>
                        <a:t>□　浸水等により危険物が流出するおそれがある場合には、オイルフェンス、油吸着材、土の</a:t>
                      </a:r>
                      <a:r>
                        <a:rPr kumimoji="1" lang="ja-JP" altLang="en-US" sz="900" dirty="0" err="1" smtClean="0"/>
                        <a:t>う</a:t>
                      </a:r>
                      <a:r>
                        <a:rPr kumimoji="1" lang="ja-JP" altLang="en-US" sz="900" dirty="0" smtClean="0"/>
                        <a:t>等の必要な資機材を準備する。</a:t>
                      </a:r>
                      <a:endParaRPr kumimoji="1" lang="en-US" altLang="ja-JP" sz="900" dirty="0" smtClean="0"/>
                    </a:p>
                    <a:p>
                      <a:pPr marL="268288" indent="-268288"/>
                      <a:r>
                        <a:rPr kumimoji="1" lang="ja-JP" altLang="en-US" sz="900" dirty="0" smtClean="0"/>
                        <a:t>□　屋外貯蔵タンク津波被害シミュレーションツールを活用し、被害が生ずる可能性のあるタンクについては、緊急遮断弁の設置等を実施する。</a:t>
                      </a:r>
                      <a:endParaRPr kumimoji="1" lang="en-US" altLang="ja-JP" sz="900" dirty="0" smtClean="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1390949"/>
                  </a:ext>
                </a:extLst>
              </a:tr>
              <a:tr h="642324">
                <a:tc vMerge="1">
                  <a:txBody>
                    <a:bodyPr/>
                    <a:lstStyle/>
                    <a:p>
                      <a:pPr algn="ctr"/>
                      <a:endParaRPr kumimoji="1" lang="ja-JP" altLang="en-US" sz="900" dirty="0"/>
                    </a:p>
                  </a:txBody>
                  <a:tcPr vert="eaVert" anchor="ctr"/>
                </a:tc>
                <a:tc>
                  <a:txBody>
                    <a:bodyPr/>
                    <a:lstStyle/>
                    <a:p>
                      <a:pPr algn="ctr"/>
                      <a:r>
                        <a:rPr kumimoji="1" lang="ja-JP" altLang="en-US" sz="900" b="1" dirty="0" smtClean="0"/>
                        <a:t>訓練等の実施</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実施要領等に基づき教育訓練を行い、従業者等の習熟を図るとともに、対策実施に必要な時間を確認してタイムラインとの整合性を確保する。</a:t>
                      </a:r>
                      <a:endParaRPr kumimoji="1" lang="en-US" altLang="ja-JP" sz="900" dirty="0" smtClean="0"/>
                    </a:p>
                    <a:p>
                      <a:pPr marL="268288" indent="-268288"/>
                      <a:r>
                        <a:rPr kumimoji="1" lang="ja-JP" altLang="en-US" sz="900" dirty="0" smtClean="0"/>
                        <a:t>□　各地方公共団体の地域防災計画に基づく水質汚濁防止連絡協議会等の関係機関と連携を図るため、これら関係行政機関への連絡体制を確立するとともに、積極的に訓練に参画する。</a:t>
                      </a:r>
                      <a:endParaRPr kumimoji="1" lang="en-US" altLang="ja-JP" sz="900" dirty="0" smtClean="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37238379"/>
                  </a:ext>
                </a:extLst>
              </a:tr>
              <a:tr h="1725193">
                <a:tc rowSpan="4" gridSpan="2">
                  <a:txBody>
                    <a:bodyPr/>
                    <a:lstStyle/>
                    <a:p>
                      <a:pPr algn="ctr"/>
                      <a:r>
                        <a:rPr kumimoji="1" lang="ja-JP" altLang="en-US" sz="900" b="1" dirty="0" smtClean="0"/>
                        <a:t>風水害の危険性が高まってきた場合の応急対策</a:t>
                      </a:r>
                      <a:endParaRPr kumimoji="1" lang="ja-JP" altLang="en-US" sz="900" b="1" dirty="0"/>
                    </a:p>
                  </a:txBody>
                  <a:tcPr vert="eaVert" anchor="ctr">
                    <a:solidFill>
                      <a:schemeClr val="accent2">
                        <a:lumMod val="20000"/>
                        <a:lumOff val="80000"/>
                      </a:schemeClr>
                    </a:solidFill>
                  </a:tcPr>
                </a:tc>
                <a:tc rowSpan="4" hMerge="1">
                  <a:txBody>
                    <a:bodyPr/>
                    <a:lstStyle/>
                    <a:p>
                      <a:pPr algn="ctr"/>
                      <a:endParaRPr kumimoji="1" lang="ja-JP" altLang="en-US" sz="900" dirty="0"/>
                    </a:p>
                  </a:txBody>
                  <a:tcPr anchor="ctr"/>
                </a:tc>
                <a:tc gridSpan="4">
                  <a:txBody>
                    <a:bodyPr/>
                    <a:lstStyle/>
                    <a:p>
                      <a:pPr marL="268288" indent="-268288"/>
                      <a:r>
                        <a:rPr kumimoji="1" lang="ja-JP" altLang="en-US" sz="900" dirty="0" smtClean="0"/>
                        <a:t>□　危険物施設等における被害の防止・軽減を図るため、気象庁や地方公共団体等が発表する防災情報を注視し、浸水、高潮、土砂流入、強風、停電等による危険性に応じた措置を講ずる。（予想される降雨量、風速、河川の水位、土砂災害危険性等の確認、避難先や避難経路の確認等）</a:t>
                      </a:r>
                      <a:endParaRPr kumimoji="1" lang="en-US" altLang="ja-JP" sz="900" dirty="0" smtClean="0"/>
                    </a:p>
                    <a:p>
                      <a:pPr marL="268288" indent="-268288"/>
                      <a:r>
                        <a:rPr kumimoji="1" lang="ja-JP" altLang="en-US" sz="900" dirty="0" smtClean="0"/>
                        <a:t>□　従業者等の避難安全を確保することが必要であり、十分な時間的余裕をもって作業を行う。</a:t>
                      </a:r>
                      <a:endParaRPr kumimoji="1" lang="en-US" altLang="ja-JP" sz="900" dirty="0" smtClean="0"/>
                    </a:p>
                    <a:p>
                      <a:pPr marL="268288" indent="-268288"/>
                      <a:r>
                        <a:rPr kumimoji="1" lang="ja-JP" altLang="en-US" sz="900" dirty="0" smtClean="0"/>
                        <a:t>□　浸水等に伴い、大規模な爆発や危険物の大量流出など周辺に危害を及ぼす事態に至る可能性がある場合には、速やかに消防機関等の関係機関に通報を行う。</a:t>
                      </a:r>
                      <a:endParaRPr kumimoji="1" lang="en-US" altLang="ja-JP" sz="900" dirty="0" smtClean="0"/>
                    </a:p>
                    <a:p>
                      <a:pPr marL="268288" marR="0" lvl="0" indent="-268288"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水と接触することで激しく燃焼する物品や有害なガスを発生させる物品が存する場合には、その物質の性状や保管状況等について関係機関に情報</a:t>
                      </a:r>
                      <a:r>
                        <a:rPr kumimoji="1" lang="ja-JP" altLang="en-US" sz="900" dirty="0" smtClean="0"/>
                        <a:t>提供を行う。</a:t>
                      </a:r>
                      <a:endParaRPr kumimoji="1" lang="en-US" altLang="ja-JP" sz="900" dirty="0" smtClean="0"/>
                    </a:p>
                    <a:p>
                      <a:pPr marL="268288" marR="0" lvl="0" indent="-268288"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施設外に危険物が流出しないよう、オイルフェンスを適切な場所に設置する。</a:t>
                      </a:r>
                      <a:endParaRPr kumimoji="1" lang="en-US" altLang="ja-JP" sz="900" dirty="0" smtClean="0"/>
                    </a:p>
                    <a:p>
                      <a:pPr marL="268288" marR="0" lvl="0" indent="-268288"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危険物の流出を確認した場合は、油吸着材等により速やかに回収する。</a:t>
                      </a:r>
                      <a:endParaRPr kumimoji="1" lang="en-US" altLang="ja-JP" sz="900" dirty="0" smtClean="0"/>
                    </a:p>
                    <a:p>
                      <a:pPr marL="268288" indent="-268288"/>
                      <a:r>
                        <a:rPr kumimoji="1" lang="ja-JP" altLang="en-US" sz="900" dirty="0" smtClean="0"/>
                        <a:t>□　浸水等に伴い、河川や海洋へ危険物が流出した場合には、水質汚濁防止連絡協議会等の関係行政機関へ速やかに通報・連絡し、連携して応急対策を実施する。</a:t>
                      </a:r>
                      <a:endParaRPr kumimoji="1" lang="en-US" altLang="ja-JP" sz="900" dirty="0" smtClean="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167086716"/>
                  </a:ext>
                </a:extLst>
              </a:tr>
              <a:tr h="771797">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土のうや止水板等により施設内への浸水や土砂流入を防止・低減する。</a:t>
                      </a:r>
                      <a:endParaRPr kumimoji="1" lang="en-US" altLang="ja-JP" sz="900" dirty="0" smtClean="0"/>
                    </a:p>
                  </a:txBody>
                  <a:tcPr anchor="ctr"/>
                </a:tc>
                <a:tc hMerge="1">
                  <a:txBody>
                    <a:bodyPr/>
                    <a:lstStyle/>
                    <a:p>
                      <a:endParaRPr kumimoji="1" lang="ja-JP" altLang="en-US" dirty="0"/>
                    </a:p>
                  </a:txBody>
                  <a:tcPr/>
                </a:tc>
                <a:tc>
                  <a:txBody>
                    <a:bodyPr/>
                    <a:lstStyle/>
                    <a:p>
                      <a:pPr marL="92075" indent="-92075"/>
                      <a:r>
                        <a:rPr kumimoji="1" lang="ja-JP" altLang="en-US" sz="900" dirty="0" smtClean="0"/>
                        <a:t>□　飛来物により配管等が破損した場合における危険物の流出を最小限にするため、配管の弁等を閉鎖する。</a:t>
                      </a:r>
                      <a:endParaRPr kumimoji="1" lang="en-US" altLang="ja-JP" sz="900" dirty="0" smtClean="0"/>
                    </a:p>
                  </a:txBody>
                  <a:tcPr anchor="ctr"/>
                </a:tc>
                <a:tc rowSpan="3">
                  <a:txBody>
                    <a:bodyPr/>
                    <a:lstStyle/>
                    <a:p>
                      <a:pPr marL="182563" indent="-182563"/>
                      <a:r>
                        <a:rPr kumimoji="1" lang="ja-JP" altLang="en-US" sz="900" dirty="0" smtClean="0"/>
                        <a:t>□　温度や圧力等の管理を継続することが必要な物品については、自家発電設備等により所要の電力を確保する。</a:t>
                      </a:r>
                      <a:endParaRPr kumimoji="1" lang="ja-JP" altLang="en-US" sz="900" dirty="0"/>
                    </a:p>
                  </a:txBody>
                  <a:tcPr anchor="ctr"/>
                </a:tc>
                <a:extLst>
                  <a:ext uri="{0D108BD9-81ED-4DB2-BD59-A6C34878D82A}">
                    <a16:rowId xmlns:a16="http://schemas.microsoft.com/office/drawing/2014/main" val="1960742285"/>
                  </a:ext>
                </a:extLst>
              </a:tr>
              <a:tr h="907996">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配管の弁やマンホールを閉鎖し、危険物の流出防止とともに、タンクや配管への水や土砂の混入を防止する。</a:t>
                      </a:r>
                      <a:endParaRPr kumimoji="1" lang="en-US" altLang="ja-JP" sz="900" dirty="0" smtClean="0"/>
                    </a:p>
                    <a:p>
                      <a:pPr marL="268288" indent="-268288"/>
                      <a:r>
                        <a:rPr kumimoji="1" lang="ja-JP" altLang="en-US" sz="900" dirty="0" smtClean="0"/>
                        <a:t>□　高潮により配管等が破損した場合における危険物の流出を最小限にするため、タンク元弁等を閉鎖する。</a:t>
                      </a:r>
                      <a:endParaRPr kumimoji="1" lang="en-US" altLang="ja-JP" sz="900" dirty="0" smtClean="0"/>
                    </a:p>
                  </a:txBody>
                  <a:tcPr anchor="ctr"/>
                </a:tc>
                <a:tc hMerge="1">
                  <a:txBody>
                    <a:bodyPr/>
                    <a:lstStyle/>
                    <a:p>
                      <a:endParaRPr kumimoji="1" lang="ja-JP" altLang="en-US" dirty="0"/>
                    </a:p>
                  </a:txBody>
                  <a:tcPr/>
                </a:tc>
                <a:tc rowSpan="2">
                  <a:txBody>
                    <a:bodyPr/>
                    <a:lstStyle/>
                    <a:p>
                      <a:pPr marL="92075" indent="-92075"/>
                      <a:r>
                        <a:rPr kumimoji="1" lang="ja-JP" altLang="en-US" sz="900" dirty="0" smtClean="0"/>
                        <a:t>□　タンク本体や付属品の耐風性能（設計基準）を再確認する。</a:t>
                      </a:r>
                      <a:endParaRPr kumimoji="1" lang="ja-JP" altLang="en-US" sz="900" dirty="0"/>
                    </a:p>
                  </a:txBody>
                  <a:tcPr anchor="ctr"/>
                </a:tc>
                <a:tc vMerge="1">
                  <a:txBody>
                    <a:bodyPr/>
                    <a:lstStyle/>
                    <a:p>
                      <a:pPr marL="182563" indent="-182563"/>
                      <a:endParaRPr kumimoji="1" lang="ja-JP" altLang="en-US" sz="900" dirty="0"/>
                    </a:p>
                  </a:txBody>
                  <a:tcPr anchor="ctr"/>
                </a:tc>
                <a:extLst>
                  <a:ext uri="{0D108BD9-81ED-4DB2-BD59-A6C34878D82A}">
                    <a16:rowId xmlns:a16="http://schemas.microsoft.com/office/drawing/2014/main" val="3936493588"/>
                  </a:ext>
                </a:extLst>
              </a:tr>
              <a:tr h="394515">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ルーフドレーン等の排水機能を確認し、浮き屋根上の帯水を防止する。</a:t>
                      </a:r>
                      <a:endParaRPr kumimoji="1" lang="en-US" altLang="ja-JP" sz="900" dirty="0" smtClean="0"/>
                    </a:p>
                  </a:txBody>
                  <a:tcPr anchor="ctr"/>
                </a:tc>
                <a:tc hMerge="1">
                  <a:txBody>
                    <a:bodyPr/>
                    <a:lstStyle/>
                    <a:p>
                      <a:endParaRPr kumimoji="1" lang="ja-JP" altLang="en-US" dirty="0"/>
                    </a:p>
                  </a:txBody>
                  <a:tcPr/>
                </a:tc>
                <a:tc vMerge="1">
                  <a:txBody>
                    <a:bodyPr/>
                    <a:lstStyle/>
                    <a:p>
                      <a:pPr marL="92075" indent="-92075"/>
                      <a:endParaRPr kumimoji="1" lang="ja-JP" altLang="en-US" sz="900" dirty="0"/>
                    </a:p>
                  </a:txBody>
                  <a:tcPr anchor="ctr"/>
                </a:tc>
                <a:tc vMerge="1">
                  <a:txBody>
                    <a:bodyPr/>
                    <a:lstStyle/>
                    <a:p>
                      <a:endParaRPr kumimoji="1" lang="ja-JP" altLang="en-US" sz="900" dirty="0"/>
                    </a:p>
                  </a:txBody>
                  <a:tcPr/>
                </a:tc>
                <a:extLst>
                  <a:ext uri="{0D108BD9-81ED-4DB2-BD59-A6C34878D82A}">
                    <a16:rowId xmlns:a16="http://schemas.microsoft.com/office/drawing/2014/main" val="4234243428"/>
                  </a:ext>
                </a:extLst>
              </a:tr>
              <a:tr h="907996">
                <a:tc gridSpan="2">
                  <a:txBody>
                    <a:bodyPr/>
                    <a:lstStyle/>
                    <a:p>
                      <a:pPr algn="ctr"/>
                      <a:r>
                        <a:rPr kumimoji="1" lang="ja-JP" altLang="en-US" sz="800" b="1" dirty="0" smtClean="0"/>
                        <a:t>天候回復後の点検・復旧</a:t>
                      </a:r>
                      <a:endParaRPr kumimoji="1" lang="ja-JP" altLang="en-US" sz="800" b="1" dirty="0"/>
                    </a:p>
                  </a:txBody>
                  <a:tcPr anchor="ctr">
                    <a:solidFill>
                      <a:schemeClr val="accent2">
                        <a:lumMod val="20000"/>
                        <a:lumOff val="80000"/>
                      </a:schemeClr>
                    </a:solidFill>
                  </a:tcPr>
                </a:tc>
                <a:tc hMerge="1">
                  <a:txBody>
                    <a:bodyPr/>
                    <a:lstStyle/>
                    <a:p>
                      <a:pPr algn="ctr"/>
                      <a:endParaRPr kumimoji="1" lang="ja-JP" altLang="en-US" sz="900" dirty="0"/>
                    </a:p>
                  </a:txBody>
                  <a:tcPr anchor="ctr"/>
                </a:tc>
                <a:tc gridSpan="4">
                  <a:txBody>
                    <a:bodyPr/>
                    <a:lstStyle/>
                    <a:p>
                      <a:pPr marL="268288" indent="-268288"/>
                      <a:r>
                        <a:rPr kumimoji="1" lang="ja-JP" altLang="en-US" sz="900" dirty="0" smtClean="0"/>
                        <a:t>□　点検を行い、必要な補修を施した後で再稼働を行うこと。</a:t>
                      </a:r>
                      <a:endParaRPr kumimoji="1" lang="en-US" altLang="ja-JP" sz="900" dirty="0" smtClean="0"/>
                    </a:p>
                    <a:p>
                      <a:pPr marL="268288" indent="-268288"/>
                      <a:r>
                        <a:rPr kumimoji="1" lang="ja-JP" altLang="en-US" sz="900" dirty="0" smtClean="0"/>
                        <a:t>□　浮き屋根式屋外タンク貯蔵所では、「浮き屋根式屋外タンク貯蔵所の保安対策の徹底及び応急措置体制の整備について」（平成</a:t>
                      </a:r>
                      <a:r>
                        <a:rPr kumimoji="1" lang="en-US" altLang="ja-JP" sz="900" dirty="0" smtClean="0"/>
                        <a:t>25</a:t>
                      </a:r>
                      <a:r>
                        <a:rPr kumimoji="1" lang="ja-JP" altLang="en-US" sz="900" dirty="0" smtClean="0"/>
                        <a:t>年７月</a:t>
                      </a:r>
                      <a:r>
                        <a:rPr kumimoji="1" lang="en-US" altLang="ja-JP" sz="900" dirty="0" smtClean="0"/>
                        <a:t>31</a:t>
                      </a:r>
                      <a:r>
                        <a:rPr kumimoji="1" lang="ja-JP" altLang="en-US" sz="900" dirty="0" smtClean="0"/>
                        <a:t>日消防危第</a:t>
                      </a:r>
                      <a:r>
                        <a:rPr kumimoji="1" lang="en-US" altLang="ja-JP" sz="900" dirty="0" smtClean="0"/>
                        <a:t>141</a:t>
                      </a:r>
                      <a:r>
                        <a:rPr kumimoji="1" lang="ja-JP" altLang="en-US" sz="900" dirty="0" smtClean="0"/>
                        <a:t>号・消防特第</a:t>
                      </a:r>
                      <a:r>
                        <a:rPr kumimoji="1" lang="en-US" altLang="ja-JP" sz="900" dirty="0" smtClean="0"/>
                        <a:t>154</a:t>
                      </a:r>
                      <a:r>
                        <a:rPr kumimoji="1" lang="ja-JP" altLang="en-US" sz="900" dirty="0" smtClean="0"/>
                        <a:t>号）を参考として対応する。</a:t>
                      </a:r>
                      <a:endParaRPr kumimoji="1" lang="en-US" altLang="ja-JP" sz="900" dirty="0" smtClean="0"/>
                    </a:p>
                    <a:p>
                      <a:pPr marL="268288" indent="-268288"/>
                      <a:r>
                        <a:rPr kumimoji="1" lang="ja-JP" altLang="en-US" sz="900" dirty="0" smtClean="0"/>
                        <a:t>□　復旧に伴い、臨時的な危険物の貯蔵又は取扱いが必要となる場合は、危険物の仮貯蔵・仮取扱いに係る実施計画に基づき安全対策等を講ずる。</a:t>
                      </a:r>
                      <a:endParaRPr kumimoji="1" lang="en-US" altLang="ja-JP" sz="900" dirty="0" smtClean="0"/>
                    </a:p>
                    <a:p>
                      <a:pPr marL="268288" indent="-268288"/>
                      <a:r>
                        <a:rPr kumimoji="1" lang="ja-JP" altLang="en-US" sz="900" dirty="0" smtClean="0"/>
                        <a:t>□　電力復旧時の通電火災や漏電の防止のため、危険物施設内の電気設備や配線の健全性を確認する。</a:t>
                      </a:r>
                      <a:endParaRPr kumimoji="1" lang="en-US" altLang="ja-JP" sz="900" dirty="0" smtClean="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076873832"/>
                  </a:ext>
                </a:extLst>
              </a:tr>
            </a:tbl>
          </a:graphicData>
        </a:graphic>
      </p:graphicFrame>
      <p:cxnSp>
        <p:nvCxnSpPr>
          <p:cNvPr id="7" name="直線コネクタ 6"/>
          <p:cNvCxnSpPr/>
          <p:nvPr/>
        </p:nvCxnSpPr>
        <p:spPr>
          <a:xfrm>
            <a:off x="0" y="283988"/>
            <a:ext cx="68580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8191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38608"/>
            <a:ext cx="6858000" cy="307777"/>
          </a:xfrm>
          <a:prstGeom prst="rect">
            <a:avLst/>
          </a:prstGeom>
          <a:noFill/>
        </p:spPr>
        <p:txBody>
          <a:bodyPr wrap="square" rtlCol="0">
            <a:spAutoFit/>
          </a:bodyPr>
          <a:lstStyle/>
          <a:p>
            <a:pPr algn="ctr"/>
            <a:r>
              <a:rPr kumimoji="1" lang="ja-JP" altLang="en-US" sz="1400" dirty="0" smtClean="0"/>
              <a:t>チェックリスト（例）　</a:t>
            </a:r>
            <a:r>
              <a:rPr kumimoji="1" lang="ja-JP" altLang="en-US" sz="1400" dirty="0" err="1" smtClean="0"/>
              <a:t>ー</a:t>
            </a:r>
            <a:r>
              <a:rPr kumimoji="1" lang="ja-JP" altLang="en-US" sz="1400" dirty="0" smtClean="0"/>
              <a:t>屋内</a:t>
            </a:r>
            <a:r>
              <a:rPr kumimoji="1" lang="ja-JP" altLang="en-US" sz="1400" dirty="0" smtClean="0"/>
              <a:t>タンク</a:t>
            </a:r>
            <a:r>
              <a:rPr kumimoji="1" lang="ja-JP" altLang="en-US" sz="1400" dirty="0" smtClean="0"/>
              <a:t>貯蔵所</a:t>
            </a:r>
            <a:r>
              <a:rPr kumimoji="1" lang="ja-JP" altLang="en-US" sz="1400" dirty="0" err="1" smtClean="0"/>
              <a:t>ー</a:t>
            </a:r>
            <a:endParaRPr kumimoji="1" lang="ja-JP" altLang="en-US" sz="1400" dirty="0"/>
          </a:p>
        </p:txBody>
      </p:sp>
      <p:graphicFrame>
        <p:nvGraphicFramePr>
          <p:cNvPr id="5" name="表 4"/>
          <p:cNvGraphicFramePr>
            <a:graphicFrameLocks noGrp="1"/>
          </p:cNvGraphicFramePr>
          <p:nvPr>
            <p:extLst>
              <p:ext uri="{D42A27DB-BD31-4B8C-83A1-F6EECF244321}">
                <p14:modId xmlns:p14="http://schemas.microsoft.com/office/powerpoint/2010/main" val="2778283890"/>
              </p:ext>
            </p:extLst>
          </p:nvPr>
        </p:nvGraphicFramePr>
        <p:xfrm>
          <a:off x="121920" y="569865"/>
          <a:ext cx="6653180" cy="8035089"/>
        </p:xfrm>
        <a:graphic>
          <a:graphicData uri="http://schemas.openxmlformats.org/drawingml/2006/table">
            <a:tbl>
              <a:tblPr firstRow="1" bandRow="1">
                <a:tableStyleId>{5940675A-B579-460E-94D1-54222C63F5DA}</a:tableStyleId>
              </a:tblPr>
              <a:tblGrid>
                <a:gridCol w="239936">
                  <a:extLst>
                    <a:ext uri="{9D8B030D-6E8A-4147-A177-3AD203B41FA5}">
                      <a16:colId xmlns:a16="http://schemas.microsoft.com/office/drawing/2014/main" val="2790528853"/>
                    </a:ext>
                  </a:extLst>
                </a:gridCol>
                <a:gridCol w="601589">
                  <a:extLst>
                    <a:ext uri="{9D8B030D-6E8A-4147-A177-3AD203B41FA5}">
                      <a16:colId xmlns:a16="http://schemas.microsoft.com/office/drawing/2014/main" val="3762869829"/>
                    </a:ext>
                  </a:extLst>
                </a:gridCol>
                <a:gridCol w="1340695">
                  <a:extLst>
                    <a:ext uri="{9D8B030D-6E8A-4147-A177-3AD203B41FA5}">
                      <a16:colId xmlns:a16="http://schemas.microsoft.com/office/drawing/2014/main" val="2793245442"/>
                    </a:ext>
                  </a:extLst>
                </a:gridCol>
                <a:gridCol w="1473927">
                  <a:extLst>
                    <a:ext uri="{9D8B030D-6E8A-4147-A177-3AD203B41FA5}">
                      <a16:colId xmlns:a16="http://schemas.microsoft.com/office/drawing/2014/main" val="4114062654"/>
                    </a:ext>
                  </a:extLst>
                </a:gridCol>
                <a:gridCol w="1490320">
                  <a:extLst>
                    <a:ext uri="{9D8B030D-6E8A-4147-A177-3AD203B41FA5}">
                      <a16:colId xmlns:a16="http://schemas.microsoft.com/office/drawing/2014/main" val="2781597271"/>
                    </a:ext>
                  </a:extLst>
                </a:gridCol>
                <a:gridCol w="1506713">
                  <a:extLst>
                    <a:ext uri="{9D8B030D-6E8A-4147-A177-3AD203B41FA5}">
                      <a16:colId xmlns:a16="http://schemas.microsoft.com/office/drawing/2014/main" val="3493234953"/>
                    </a:ext>
                  </a:extLst>
                </a:gridCol>
              </a:tblGrid>
              <a:tr h="323334">
                <a:tc gridSpan="2">
                  <a:txBody>
                    <a:bodyPr/>
                    <a:lstStyle/>
                    <a:p>
                      <a:pPr algn="ctr"/>
                      <a:r>
                        <a:rPr kumimoji="1" lang="ja-JP" altLang="en-US" sz="1050" b="1" dirty="0" smtClean="0"/>
                        <a:t>フェーズ</a:t>
                      </a:r>
                      <a:endParaRPr kumimoji="1" lang="ja-JP" altLang="en-US" sz="1050" b="1" dirty="0"/>
                    </a:p>
                  </a:txBody>
                  <a:tcPr anchor="ctr">
                    <a:solidFill>
                      <a:schemeClr val="accent1">
                        <a:lumMod val="20000"/>
                        <a:lumOff val="80000"/>
                      </a:schemeClr>
                    </a:solidFill>
                  </a:tcPr>
                </a:tc>
                <a:tc hMerge="1">
                  <a:txBody>
                    <a:bodyPr/>
                    <a:lstStyle/>
                    <a:p>
                      <a:endParaRPr kumimoji="1" lang="ja-JP" altLang="en-US"/>
                    </a:p>
                  </a:txBody>
                  <a:tcPr/>
                </a:tc>
                <a:tc>
                  <a:txBody>
                    <a:bodyPr/>
                    <a:lstStyle/>
                    <a:p>
                      <a:pPr algn="ctr"/>
                      <a:r>
                        <a:rPr kumimoji="1" lang="ja-JP" altLang="en-US" sz="1050" b="1" dirty="0" smtClean="0"/>
                        <a:t>浸水・高潮対策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土砂対策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強風対策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停電対策</a:t>
                      </a:r>
                      <a:endParaRPr kumimoji="1" lang="ja-JP" altLang="en-US" sz="1050" b="1" dirty="0"/>
                    </a:p>
                  </a:txBody>
                  <a:tcPr anchor="ctr">
                    <a:solidFill>
                      <a:schemeClr val="accent1">
                        <a:lumMod val="20000"/>
                        <a:lumOff val="80000"/>
                      </a:schemeClr>
                    </a:solidFill>
                  </a:tcPr>
                </a:tc>
                <a:extLst>
                  <a:ext uri="{0D108BD9-81ED-4DB2-BD59-A6C34878D82A}">
                    <a16:rowId xmlns:a16="http://schemas.microsoft.com/office/drawing/2014/main" val="3227123628"/>
                  </a:ext>
                </a:extLst>
              </a:tr>
              <a:tr h="668019">
                <a:tc rowSpan="4">
                  <a:txBody>
                    <a:bodyPr/>
                    <a:lstStyle/>
                    <a:p>
                      <a:pPr algn="ctr"/>
                      <a:r>
                        <a:rPr kumimoji="1" lang="ja-JP" altLang="en-US" sz="900" b="1" dirty="0" smtClean="0"/>
                        <a:t>平時からの事前の備え</a:t>
                      </a:r>
                      <a:endParaRPr kumimoji="1" lang="ja-JP" altLang="en-US" sz="900" b="1" dirty="0"/>
                    </a:p>
                  </a:txBody>
                  <a:tcPr vert="eaVert" anchor="ctr">
                    <a:solidFill>
                      <a:schemeClr val="accent2">
                        <a:lumMod val="20000"/>
                        <a:lumOff val="80000"/>
                      </a:schemeClr>
                    </a:solidFill>
                  </a:tcPr>
                </a:tc>
                <a:tc>
                  <a:txBody>
                    <a:bodyPr/>
                    <a:lstStyle/>
                    <a:p>
                      <a:pPr algn="ctr"/>
                      <a:r>
                        <a:rPr kumimoji="1" lang="ja-JP" altLang="en-US" sz="600" b="1" dirty="0" smtClean="0"/>
                        <a:t>災害リスクの確認</a:t>
                      </a:r>
                      <a:endParaRPr kumimoji="1" lang="ja-JP" altLang="en-US" sz="600" b="1" dirty="0"/>
                    </a:p>
                  </a:txBody>
                  <a:tcPr anchor="ctr">
                    <a:solidFill>
                      <a:schemeClr val="accent2">
                        <a:lumMod val="20000"/>
                        <a:lumOff val="80000"/>
                      </a:schemeClr>
                    </a:solidFill>
                  </a:tcPr>
                </a:tc>
                <a:tc gridSpan="4">
                  <a:txBody>
                    <a:bodyPr/>
                    <a:lstStyle/>
                    <a:p>
                      <a:pPr marL="268288" indent="-268288" algn="just"/>
                      <a:r>
                        <a:rPr kumimoji="1" lang="ja-JP" altLang="en-US" sz="900" b="0" dirty="0" smtClean="0"/>
                        <a:t>□</a:t>
                      </a:r>
                      <a:r>
                        <a:rPr kumimoji="1" lang="ja-JP" altLang="en-US" sz="900" dirty="0" smtClean="0"/>
                        <a:t>　地域のハザードマップを参照し、当該施設が浸水想定区域や土砂災害警戒区域に入っているかどうかや、降雨や高潮に伴う浸水高さ等を確認する。また、ハザードマップが更新された場合には、当該施設に係る変更の有無や内容を都度確認する。</a:t>
                      </a:r>
                      <a:endParaRPr kumimoji="1" lang="en-US" altLang="ja-JP" sz="900" dirty="0" smtClean="0"/>
                    </a:p>
                    <a:p>
                      <a:pPr marL="268288" indent="-268288" algn="just"/>
                      <a:r>
                        <a:rPr kumimoji="1" lang="ja-JP" altLang="en-US" sz="900" dirty="0" smtClean="0"/>
                        <a:t>□　浸水想定区域に該当する場合、想定される降雨量と浸水高、避難先を確認する。</a:t>
                      </a:r>
                      <a:endParaRPr kumimoji="1" lang="en-US" altLang="ja-JP" sz="900" dirty="0" smtClean="0"/>
                    </a:p>
                  </a:txBody>
                  <a:tcPr anchor="ctr"/>
                </a:tc>
                <a:tc hMerge="1">
                  <a:txBody>
                    <a:bodyPr/>
                    <a:lstStyle/>
                    <a:p>
                      <a:endParaRPr kumimoji="1" lang="ja-JP" altLang="en-US" sz="1050" dirty="0"/>
                    </a:p>
                  </a:txBody>
                  <a:tcP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2768697511"/>
                  </a:ext>
                </a:extLst>
              </a:tr>
              <a:tr h="1383755">
                <a:tc vMerge="1">
                  <a:txBody>
                    <a:bodyPr/>
                    <a:lstStyle/>
                    <a:p>
                      <a:endParaRPr kumimoji="1" lang="ja-JP" altLang="en-US" sz="1050" dirty="0"/>
                    </a:p>
                  </a:txBody>
                  <a:tcPr/>
                </a:tc>
                <a:tc>
                  <a:txBody>
                    <a:bodyPr/>
                    <a:lstStyle/>
                    <a:p>
                      <a:pPr algn="ctr"/>
                      <a:r>
                        <a:rPr kumimoji="1" lang="ja-JP" altLang="en-US" sz="900" b="1" dirty="0" smtClean="0"/>
                        <a:t>計画等の策定</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長雨や台風の接近に</a:t>
                      </a:r>
                      <a:r>
                        <a:rPr kumimoji="1" lang="ja-JP" altLang="en-US" sz="900" dirty="0" smtClean="0"/>
                        <a:t>伴い被害の</a:t>
                      </a:r>
                      <a:r>
                        <a:rPr kumimoji="1" lang="ja-JP" altLang="en-US" sz="900" dirty="0" smtClean="0"/>
                        <a:t>発生が想定される場合には、被害発生の危険性を回避・低減するために必要な措置を検討し、計画を策定する。</a:t>
                      </a:r>
                      <a:endParaRPr kumimoji="1" lang="en-US" altLang="ja-JP" sz="900" dirty="0" smtClean="0"/>
                    </a:p>
                    <a:p>
                      <a:pPr marL="268288" indent="-268288"/>
                      <a:r>
                        <a:rPr kumimoji="1" lang="ja-JP" altLang="en-US" sz="900" dirty="0" smtClean="0"/>
                        <a:t>□　タイムラインを考慮し、気象庁や地方公共団体等が発表する防災情報の警戒レベル等に応じた判断基準や実施要領を策定する。</a:t>
                      </a:r>
                      <a:endParaRPr kumimoji="1" lang="en-US" altLang="ja-JP" sz="900" dirty="0" smtClean="0"/>
                    </a:p>
                    <a:p>
                      <a:pPr marL="268288" indent="-268288"/>
                      <a:r>
                        <a:rPr kumimoji="1" lang="ja-JP" altLang="en-US" sz="900" dirty="0" smtClean="0"/>
                        <a:t>□　計画的な操業の停止、規模縮小の判断基準や実施要領を策定する。</a:t>
                      </a:r>
                      <a:endParaRPr kumimoji="1" lang="en-US" altLang="ja-JP" sz="900" dirty="0" smtClean="0"/>
                    </a:p>
                    <a:p>
                      <a:pPr marL="268288" indent="-268288"/>
                      <a:r>
                        <a:rPr kumimoji="1" lang="ja-JP" altLang="en-US" sz="900" dirty="0" smtClean="0"/>
                        <a:t>□　危険物の搬入・搬出の時期や経路の変更等の判断基準や実施要領を策定する。</a:t>
                      </a:r>
                      <a:endParaRPr kumimoji="1" lang="en-US" altLang="ja-JP" sz="900" dirty="0" smtClean="0"/>
                    </a:p>
                    <a:p>
                      <a:pPr marL="268288" indent="-268288"/>
                      <a:r>
                        <a:rPr kumimoji="1" lang="ja-JP" altLang="en-US" sz="900" dirty="0" smtClean="0"/>
                        <a:t>□　天候回復後の施設の復旧に当たり、自家発電設備等への円滑な燃料供給等のため、危険物の仮貯蔵・仮取扱いを行うことが想定される場合</a:t>
                      </a:r>
                      <a:r>
                        <a:rPr kumimoji="1" lang="ja-JP" altLang="en-US" sz="900" dirty="0" smtClean="0"/>
                        <a:t>、仮貯蔵・仮取扱いの実施</a:t>
                      </a:r>
                      <a:r>
                        <a:rPr kumimoji="1" lang="ja-JP" altLang="en-US" sz="900" dirty="0" smtClean="0"/>
                        <a:t>計画を作成し、消防機関と協議する。</a:t>
                      </a:r>
                      <a:endParaRPr kumimoji="1" lang="en-US" altLang="ja-JP" sz="900" dirty="0" smtClean="0"/>
                    </a:p>
                    <a:p>
                      <a:pPr marL="268288" indent="-268288"/>
                      <a:r>
                        <a:rPr kumimoji="1" lang="ja-JP" altLang="en-US" sz="900" dirty="0" smtClean="0"/>
                        <a:t>□　計画や実施要領等を社内規定等に位置づけ、消防機関に資料提出を行う。</a:t>
                      </a:r>
                      <a:endParaRPr kumimoji="1" lang="en-US" altLang="ja-JP" sz="900" dirty="0" smtClean="0"/>
                    </a:p>
                  </a:txBody>
                  <a:tcPr anchor="ctr"/>
                </a:tc>
                <a:tc hMerge="1">
                  <a:txBody>
                    <a:bodyPr/>
                    <a:lstStyle/>
                    <a:p>
                      <a:endParaRPr kumimoji="1" lang="ja-JP" altLang="en-US" sz="1050" dirty="0"/>
                    </a:p>
                  </a:txBody>
                  <a:tcP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979982385"/>
                  </a:ext>
                </a:extLst>
              </a:tr>
              <a:tr h="1097461">
                <a:tc vMerge="1">
                  <a:txBody>
                    <a:bodyPr/>
                    <a:lstStyle/>
                    <a:p>
                      <a:pPr algn="ctr"/>
                      <a:endParaRPr kumimoji="1" lang="ja-JP" altLang="en-US" sz="900" dirty="0"/>
                    </a:p>
                  </a:txBody>
                  <a:tcPr vert="eaVert" anchor="ctr"/>
                </a:tc>
                <a:tc>
                  <a:txBody>
                    <a:bodyPr/>
                    <a:lstStyle/>
                    <a:p>
                      <a:pPr algn="ctr"/>
                      <a:r>
                        <a:rPr kumimoji="1" lang="ja-JP" altLang="en-US" sz="900" b="1" dirty="0" smtClean="0"/>
                        <a:t>対策の準備</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a:t>
                      </a:r>
                      <a:r>
                        <a:rPr kumimoji="1" lang="ja-JP" altLang="en-US" sz="900" dirty="0" smtClean="0"/>
                        <a:t>温度</a:t>
                      </a:r>
                      <a:r>
                        <a:rPr kumimoji="1" lang="ja-JP" altLang="en-US" sz="900" dirty="0" smtClean="0"/>
                        <a:t>や圧力等の管理を継続することが必要な物品については</a:t>
                      </a:r>
                      <a:r>
                        <a:rPr kumimoji="1" lang="ja-JP" altLang="en-US" sz="900" dirty="0" smtClean="0"/>
                        <a:t>、停電に備え自家</a:t>
                      </a:r>
                      <a:r>
                        <a:rPr kumimoji="1" lang="ja-JP" altLang="en-US" sz="900" dirty="0" smtClean="0"/>
                        <a:t>発電設備等のバックアップ電源及び当該電源に必要な燃料等を確保する。また、これらの危険物保安上必要な設備等についても、浸水等により必要な機能を損なうことのないよう措置する。</a:t>
                      </a:r>
                      <a:endParaRPr kumimoji="1" lang="en-US" altLang="ja-JP" sz="900" dirty="0" smtClean="0"/>
                    </a:p>
                    <a:p>
                      <a:pPr marL="268288" indent="-268288"/>
                      <a:r>
                        <a:rPr kumimoji="1" lang="ja-JP" altLang="en-US" sz="900" dirty="0" smtClean="0"/>
                        <a:t>□　建築物や電気設備等における浸水を危険物保安上防止する必要がある場合には、土の</a:t>
                      </a:r>
                      <a:r>
                        <a:rPr kumimoji="1" lang="ja-JP" altLang="en-US" sz="900" dirty="0" err="1" smtClean="0"/>
                        <a:t>う</a:t>
                      </a:r>
                      <a:r>
                        <a:rPr kumimoji="1" lang="ja-JP" altLang="en-US" sz="900" dirty="0" smtClean="0"/>
                        <a:t>、止水板、水密性のあるシャッターやドア（建具型の浸水防止用設備）等を準備する。</a:t>
                      </a:r>
                      <a:endParaRPr kumimoji="1" lang="en-US" altLang="ja-JP" sz="900" baseline="0" dirty="0" smtClean="0"/>
                    </a:p>
                    <a:p>
                      <a:pPr marL="268288" indent="-268288"/>
                      <a:r>
                        <a:rPr kumimoji="1" lang="ja-JP" altLang="en-US" sz="900" dirty="0" smtClean="0"/>
                        <a:t>□　浸水等により危険物が流出するおそれがある場合には、オイルフェンス、油吸着材、土の</a:t>
                      </a:r>
                      <a:r>
                        <a:rPr kumimoji="1" lang="ja-JP" altLang="en-US" sz="900" dirty="0" err="1" smtClean="0"/>
                        <a:t>う</a:t>
                      </a:r>
                      <a:r>
                        <a:rPr kumimoji="1" lang="ja-JP" altLang="en-US" sz="900" dirty="0" smtClean="0"/>
                        <a:t>等の必要な資機材を準備する。</a:t>
                      </a:r>
                      <a:endParaRPr kumimoji="1" lang="en-US" altLang="ja-JP" sz="900" dirty="0" smtClean="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1390949"/>
                  </a:ext>
                </a:extLst>
              </a:tr>
              <a:tr h="668019">
                <a:tc vMerge="1">
                  <a:txBody>
                    <a:bodyPr/>
                    <a:lstStyle/>
                    <a:p>
                      <a:pPr algn="ctr"/>
                      <a:endParaRPr kumimoji="1" lang="ja-JP" altLang="en-US" sz="900" dirty="0"/>
                    </a:p>
                  </a:txBody>
                  <a:tcPr vert="eaVert" anchor="ctr"/>
                </a:tc>
                <a:tc>
                  <a:txBody>
                    <a:bodyPr/>
                    <a:lstStyle/>
                    <a:p>
                      <a:pPr algn="ctr"/>
                      <a:r>
                        <a:rPr kumimoji="1" lang="ja-JP" altLang="en-US" sz="900" b="1" dirty="0" smtClean="0"/>
                        <a:t>訓練等の実施</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実施要領等に基づき教育訓練を行い、従業者等の習熟を図るとともに、対策実施に必要な時間を確認してタイムラインとの整合性を確保する。</a:t>
                      </a:r>
                      <a:endParaRPr kumimoji="1" lang="en-US" altLang="ja-JP" sz="900" dirty="0" smtClean="0"/>
                    </a:p>
                    <a:p>
                      <a:pPr marL="268288" indent="-268288"/>
                      <a:r>
                        <a:rPr kumimoji="1" lang="ja-JP" altLang="en-US" sz="900" dirty="0" smtClean="0"/>
                        <a:t>□　各地方公共団体の地域防災計画に基づく水質汚濁防止連絡協議会等の関係機関と連携を図るため、これら関係行政機関への連絡体制を確立するとともに、積極的に訓練に参画する。</a:t>
                      </a:r>
                      <a:endParaRPr kumimoji="1" lang="en-US" altLang="ja-JP" sz="900" dirty="0" smtClean="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37238379"/>
                  </a:ext>
                </a:extLst>
              </a:tr>
              <a:tr h="1240608">
                <a:tc rowSpan="3" gridSpan="2">
                  <a:txBody>
                    <a:bodyPr/>
                    <a:lstStyle/>
                    <a:p>
                      <a:pPr algn="ctr"/>
                      <a:r>
                        <a:rPr kumimoji="1" lang="ja-JP" altLang="en-US" sz="900" b="1" dirty="0" smtClean="0"/>
                        <a:t>風水害の危険性が高まってきた場合の応急対策</a:t>
                      </a:r>
                      <a:endParaRPr kumimoji="1" lang="ja-JP" altLang="en-US" sz="900" b="1" dirty="0"/>
                    </a:p>
                  </a:txBody>
                  <a:tcPr vert="eaVert" anchor="ctr">
                    <a:solidFill>
                      <a:schemeClr val="accent2">
                        <a:lumMod val="20000"/>
                        <a:lumOff val="80000"/>
                      </a:schemeClr>
                    </a:solidFill>
                  </a:tcPr>
                </a:tc>
                <a:tc rowSpan="3" hMerge="1">
                  <a:txBody>
                    <a:bodyPr/>
                    <a:lstStyle/>
                    <a:p>
                      <a:pPr algn="ctr"/>
                      <a:endParaRPr kumimoji="1" lang="ja-JP" altLang="en-US" sz="900" dirty="0"/>
                    </a:p>
                  </a:txBody>
                  <a:tcPr anchor="ctr"/>
                </a:tc>
                <a:tc gridSpan="4">
                  <a:txBody>
                    <a:bodyPr/>
                    <a:lstStyle/>
                    <a:p>
                      <a:pPr marL="268288" indent="-268288"/>
                      <a:r>
                        <a:rPr kumimoji="1" lang="ja-JP" altLang="en-US" sz="900" dirty="0" smtClean="0"/>
                        <a:t>□　危険物施設等における被害の防止・軽減を図るため、気象庁や地方公共団体等が発表する防災情報を注視し、浸水、高潮、土砂流入、強風、停電等による危険性に応じた措置を講ずる。（予想される降雨量、風速、河川の水位、土砂災害危険性等の確認、避難先や避難経路の確認等）</a:t>
                      </a:r>
                      <a:endParaRPr kumimoji="1" lang="en-US" altLang="ja-JP" sz="900" dirty="0" smtClean="0"/>
                    </a:p>
                    <a:p>
                      <a:pPr marL="268288" indent="-268288"/>
                      <a:r>
                        <a:rPr kumimoji="1" lang="ja-JP" altLang="en-US" sz="900" dirty="0" smtClean="0"/>
                        <a:t>□　従業者等の避難安全を確保することが必要であり、十分な時間的余裕をもって作業を行う。</a:t>
                      </a:r>
                      <a:endParaRPr kumimoji="1" lang="en-US" altLang="ja-JP" sz="900" dirty="0" smtClean="0"/>
                    </a:p>
                    <a:p>
                      <a:pPr marL="268288" indent="-268288"/>
                      <a:r>
                        <a:rPr kumimoji="1" lang="ja-JP" altLang="en-US" sz="900" dirty="0" smtClean="0"/>
                        <a:t>□　浸水等に伴い、大規模な爆発や危険物の大量流出など周辺に危害を及ぼす事態に至る可能性がある場合には、速やかに消防機関等の関係機関に通報を行う。</a:t>
                      </a:r>
                      <a:endParaRPr kumimoji="1" lang="en-US" altLang="ja-JP" sz="900" dirty="0" smtClean="0"/>
                    </a:p>
                    <a:p>
                      <a:pPr marL="268288" marR="0" lvl="0" indent="-268288"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水と接触することで激しく燃焼する物品や有害なガスを発生させる物品が存する場合には、その物質の性状や保管状況等について関係機関に情報</a:t>
                      </a:r>
                      <a:r>
                        <a:rPr kumimoji="1" lang="ja-JP" altLang="en-US" sz="900" dirty="0" smtClean="0"/>
                        <a:t>提供を行う。</a:t>
                      </a:r>
                      <a:endParaRPr kumimoji="1" lang="en-US" altLang="ja-JP" sz="900" dirty="0" smtClean="0"/>
                    </a:p>
                    <a:p>
                      <a:pPr marL="268288" marR="0" lvl="0" indent="-268288"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施設外に危険物が流出しないよう、浸水防止用設備の閉鎖を確実に行う。</a:t>
                      </a:r>
                      <a:endParaRPr kumimoji="1" lang="en-US" altLang="ja-JP" sz="900" dirty="0" smtClean="0"/>
                    </a:p>
                    <a:p>
                      <a:pPr marL="268288" marR="0" lvl="0" indent="-268288"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危険物の流出を確認した場合は、油吸着材等により速やかに回収する。</a:t>
                      </a:r>
                      <a:endParaRPr kumimoji="1" lang="en-US" altLang="ja-JP" sz="900" dirty="0" smtClean="0"/>
                    </a:p>
                    <a:p>
                      <a:pPr marL="268288" indent="-268288"/>
                      <a:r>
                        <a:rPr kumimoji="1" lang="ja-JP" altLang="en-US" sz="900" dirty="0" smtClean="0"/>
                        <a:t>□　浸水等に伴い、河川や海洋へ危険物が流出した場合には、水質汚濁防止連絡協議会等の関係行政機関へ速やかに通報・連絡し、連携して応急対策を実施する。</a:t>
                      </a:r>
                      <a:endParaRPr kumimoji="1" lang="en-US" altLang="ja-JP" sz="900" dirty="0" smtClean="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167086716"/>
                  </a:ext>
                </a:extLst>
              </a:tr>
              <a:tr h="786107">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土のうや止水板等により施設内への浸水や土砂流入を防止・低減する。</a:t>
                      </a:r>
                      <a:endParaRPr kumimoji="1" lang="en-US" altLang="ja-JP" sz="900" dirty="0" smtClean="0"/>
                    </a:p>
                  </a:txBody>
                  <a:tcPr anchor="ctr"/>
                </a:tc>
                <a:tc hMerge="1">
                  <a:txBody>
                    <a:bodyPr/>
                    <a:lstStyle/>
                    <a:p>
                      <a:endParaRPr kumimoji="1" lang="ja-JP" altLang="en-US" dirty="0"/>
                    </a:p>
                  </a:txBody>
                  <a:tcPr/>
                </a:tc>
                <a:tc rowSpan="2">
                  <a:txBody>
                    <a:bodyPr/>
                    <a:lstStyle/>
                    <a:p>
                      <a:pPr marL="92075" indent="-92075"/>
                      <a:r>
                        <a:rPr kumimoji="1" lang="ja-JP" altLang="en-US" sz="900" dirty="0" smtClean="0"/>
                        <a:t>□　強風により建築物（タンク専用室）が破損しないよう、耐風性能を再確認する。</a:t>
                      </a:r>
                      <a:endParaRPr kumimoji="1" lang="en-US" altLang="ja-JP" sz="900" dirty="0" smtClean="0"/>
                    </a:p>
                    <a:p>
                      <a:pPr marL="92075" indent="-92075"/>
                      <a:r>
                        <a:rPr kumimoji="1" lang="ja-JP" altLang="en-US" sz="900" dirty="0" smtClean="0"/>
                        <a:t>□　飛来物により建築物（窓ガラス）等が破損しないよう、シャッター等で保護する。</a:t>
                      </a:r>
                      <a:endParaRPr kumimoji="1" lang="en-US" altLang="ja-JP" sz="900" dirty="0" smtClean="0"/>
                    </a:p>
                  </a:txBody>
                  <a:tcPr anchor="ctr"/>
                </a:tc>
                <a:tc rowSpan="2">
                  <a:txBody>
                    <a:bodyPr/>
                    <a:lstStyle/>
                    <a:p>
                      <a:pPr marL="182563" indent="-182563"/>
                      <a:r>
                        <a:rPr kumimoji="1" lang="ja-JP" altLang="en-US" sz="900" dirty="0" smtClean="0"/>
                        <a:t>□　温度や圧力等の管理を継続することが必要な物品については、自家発電設備等により所要の電力を確保する。</a:t>
                      </a:r>
                      <a:endParaRPr kumimoji="1" lang="ja-JP" altLang="en-US" sz="900" dirty="0"/>
                    </a:p>
                  </a:txBody>
                  <a:tcPr anchor="ctr"/>
                </a:tc>
                <a:extLst>
                  <a:ext uri="{0D108BD9-81ED-4DB2-BD59-A6C34878D82A}">
                    <a16:rowId xmlns:a16="http://schemas.microsoft.com/office/drawing/2014/main" val="1960742285"/>
                  </a:ext>
                </a:extLst>
              </a:tr>
              <a:tr h="559867">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禁水性物質等の水に触れると危険な物品は、高所への移動、水密性のある区画へ保管する。</a:t>
                      </a:r>
                      <a:endParaRPr kumimoji="1" lang="en-US" altLang="ja-JP" sz="900" dirty="0" smtClean="0"/>
                    </a:p>
                  </a:txBody>
                  <a:tcPr anchor="ctr"/>
                </a:tc>
                <a:tc hMerge="1">
                  <a:txBody>
                    <a:bodyPr/>
                    <a:lstStyle/>
                    <a:p>
                      <a:endParaRPr kumimoji="1" lang="ja-JP" altLang="en-US" dirty="0"/>
                    </a:p>
                  </a:txBody>
                  <a:tcPr/>
                </a:tc>
                <a:tc vMerge="1">
                  <a:txBody>
                    <a:bodyPr/>
                    <a:lstStyle/>
                    <a:p>
                      <a:pPr marL="92075" indent="-92075"/>
                      <a:endParaRPr kumimoji="1" lang="ja-JP" altLang="en-US" sz="900" dirty="0"/>
                    </a:p>
                  </a:txBody>
                  <a:tcPr anchor="ctr"/>
                </a:tc>
                <a:tc vMerge="1">
                  <a:txBody>
                    <a:bodyPr/>
                    <a:lstStyle/>
                    <a:p>
                      <a:pPr marL="182563" indent="-182563"/>
                      <a:endParaRPr kumimoji="1" lang="ja-JP" altLang="en-US" sz="900" dirty="0"/>
                    </a:p>
                  </a:txBody>
                  <a:tcPr anchor="ctr"/>
                </a:tc>
                <a:extLst>
                  <a:ext uri="{0D108BD9-81ED-4DB2-BD59-A6C34878D82A}">
                    <a16:rowId xmlns:a16="http://schemas.microsoft.com/office/drawing/2014/main" val="3936493588"/>
                  </a:ext>
                </a:extLst>
              </a:tr>
              <a:tr h="811167">
                <a:tc gridSpan="2">
                  <a:txBody>
                    <a:bodyPr/>
                    <a:lstStyle/>
                    <a:p>
                      <a:pPr algn="ctr"/>
                      <a:r>
                        <a:rPr kumimoji="1" lang="ja-JP" altLang="en-US" sz="800" b="1" dirty="0" smtClean="0"/>
                        <a:t>天候回復後の点検・復旧</a:t>
                      </a:r>
                      <a:endParaRPr kumimoji="1" lang="ja-JP" altLang="en-US" sz="800" b="1" dirty="0"/>
                    </a:p>
                  </a:txBody>
                  <a:tcPr anchor="ctr">
                    <a:solidFill>
                      <a:schemeClr val="accent2">
                        <a:lumMod val="20000"/>
                        <a:lumOff val="80000"/>
                      </a:schemeClr>
                    </a:solidFill>
                  </a:tcPr>
                </a:tc>
                <a:tc hMerge="1">
                  <a:txBody>
                    <a:bodyPr/>
                    <a:lstStyle/>
                    <a:p>
                      <a:pPr algn="ctr"/>
                      <a:endParaRPr kumimoji="1" lang="ja-JP" altLang="en-US" sz="900" dirty="0"/>
                    </a:p>
                  </a:txBody>
                  <a:tcPr anchor="ctr"/>
                </a:tc>
                <a:tc gridSpan="4">
                  <a:txBody>
                    <a:bodyPr/>
                    <a:lstStyle/>
                    <a:p>
                      <a:pPr marL="268288" indent="-268288"/>
                      <a:r>
                        <a:rPr kumimoji="1" lang="ja-JP" altLang="en-US" sz="900" dirty="0" smtClean="0"/>
                        <a:t>□　点検を行い、必要な補修を施した後で再稼働を行うこと。</a:t>
                      </a:r>
                      <a:endParaRPr kumimoji="1" lang="en-US" altLang="ja-JP" sz="900" dirty="0" smtClean="0"/>
                    </a:p>
                    <a:p>
                      <a:pPr marL="268288" indent="-268288"/>
                      <a:r>
                        <a:rPr kumimoji="1" lang="ja-JP" altLang="en-US" sz="900" dirty="0" smtClean="0"/>
                        <a:t>□　浸水した施設では、危険物の流出の有無等を確認する。</a:t>
                      </a:r>
                      <a:endParaRPr kumimoji="1" lang="en-US" altLang="ja-JP" sz="900" dirty="0" smtClean="0"/>
                    </a:p>
                    <a:p>
                      <a:pPr marL="268288" indent="-268288"/>
                      <a:r>
                        <a:rPr kumimoji="1" lang="ja-JP" altLang="en-US" sz="900" dirty="0" smtClean="0"/>
                        <a:t>□　復旧に伴い、臨時的な危険物の貯蔵又は取扱いが必要となる場合は、危険物の仮貯蔵・仮取扱いに係る実施計画に基づき安全対策等を講ずる。</a:t>
                      </a:r>
                      <a:endParaRPr kumimoji="1" lang="en-US" altLang="ja-JP" sz="900" dirty="0" smtClean="0"/>
                    </a:p>
                    <a:p>
                      <a:pPr marL="268288" indent="-268288"/>
                      <a:r>
                        <a:rPr kumimoji="1" lang="ja-JP" altLang="en-US" sz="900" dirty="0" smtClean="0"/>
                        <a:t>□　電力復旧時の通電火災や漏電の防止のため、危険物施設内の電気設備や配線の健全性を確認する。</a:t>
                      </a:r>
                      <a:endParaRPr kumimoji="1" lang="en-US" altLang="ja-JP" sz="900" dirty="0" smtClean="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076873832"/>
                  </a:ext>
                </a:extLst>
              </a:tr>
            </a:tbl>
          </a:graphicData>
        </a:graphic>
      </p:graphicFrame>
      <p:cxnSp>
        <p:nvCxnSpPr>
          <p:cNvPr id="7" name="直線コネクタ 6"/>
          <p:cNvCxnSpPr/>
          <p:nvPr/>
        </p:nvCxnSpPr>
        <p:spPr>
          <a:xfrm>
            <a:off x="0" y="385588"/>
            <a:ext cx="68580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0170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6858000" cy="307777"/>
          </a:xfrm>
          <a:prstGeom prst="rect">
            <a:avLst/>
          </a:prstGeom>
          <a:noFill/>
        </p:spPr>
        <p:txBody>
          <a:bodyPr wrap="square" rtlCol="0">
            <a:spAutoFit/>
          </a:bodyPr>
          <a:lstStyle/>
          <a:p>
            <a:pPr algn="ctr"/>
            <a:r>
              <a:rPr kumimoji="1" lang="ja-JP" altLang="en-US" sz="1400" dirty="0" smtClean="0"/>
              <a:t>チェックリスト（例）　</a:t>
            </a:r>
            <a:r>
              <a:rPr kumimoji="1" lang="ja-JP" altLang="en-US" sz="1400" dirty="0" err="1" smtClean="0"/>
              <a:t>ー</a:t>
            </a:r>
            <a:r>
              <a:rPr kumimoji="1" lang="ja-JP" altLang="en-US" sz="1400" dirty="0" smtClean="0"/>
              <a:t>地下</a:t>
            </a:r>
            <a:r>
              <a:rPr kumimoji="1" lang="ja-JP" altLang="en-US" sz="1400" dirty="0" smtClean="0"/>
              <a:t>タンク</a:t>
            </a:r>
            <a:r>
              <a:rPr kumimoji="1" lang="ja-JP" altLang="en-US" sz="1400" dirty="0" smtClean="0"/>
              <a:t>貯蔵所</a:t>
            </a:r>
            <a:r>
              <a:rPr kumimoji="1" lang="ja-JP" altLang="en-US" sz="1400" dirty="0" err="1" smtClean="0"/>
              <a:t>ー</a:t>
            </a:r>
            <a:endParaRPr kumimoji="1" lang="ja-JP" altLang="en-US" sz="1400" dirty="0"/>
          </a:p>
        </p:txBody>
      </p:sp>
      <p:graphicFrame>
        <p:nvGraphicFramePr>
          <p:cNvPr id="5" name="表 4"/>
          <p:cNvGraphicFramePr>
            <a:graphicFrameLocks noGrp="1"/>
          </p:cNvGraphicFramePr>
          <p:nvPr>
            <p:extLst>
              <p:ext uri="{D42A27DB-BD31-4B8C-83A1-F6EECF244321}">
                <p14:modId xmlns:p14="http://schemas.microsoft.com/office/powerpoint/2010/main" val="3018938631"/>
              </p:ext>
            </p:extLst>
          </p:nvPr>
        </p:nvGraphicFramePr>
        <p:xfrm>
          <a:off x="121920" y="569865"/>
          <a:ext cx="6653180" cy="7538142"/>
        </p:xfrm>
        <a:graphic>
          <a:graphicData uri="http://schemas.openxmlformats.org/drawingml/2006/table">
            <a:tbl>
              <a:tblPr firstRow="1" bandRow="1">
                <a:tableStyleId>{5940675A-B579-460E-94D1-54222C63F5DA}</a:tableStyleId>
              </a:tblPr>
              <a:tblGrid>
                <a:gridCol w="239936">
                  <a:extLst>
                    <a:ext uri="{9D8B030D-6E8A-4147-A177-3AD203B41FA5}">
                      <a16:colId xmlns:a16="http://schemas.microsoft.com/office/drawing/2014/main" val="2790528853"/>
                    </a:ext>
                  </a:extLst>
                </a:gridCol>
                <a:gridCol w="601589">
                  <a:extLst>
                    <a:ext uri="{9D8B030D-6E8A-4147-A177-3AD203B41FA5}">
                      <a16:colId xmlns:a16="http://schemas.microsoft.com/office/drawing/2014/main" val="3762869829"/>
                    </a:ext>
                  </a:extLst>
                </a:gridCol>
                <a:gridCol w="1340695">
                  <a:extLst>
                    <a:ext uri="{9D8B030D-6E8A-4147-A177-3AD203B41FA5}">
                      <a16:colId xmlns:a16="http://schemas.microsoft.com/office/drawing/2014/main" val="2793245442"/>
                    </a:ext>
                  </a:extLst>
                </a:gridCol>
                <a:gridCol w="1473927">
                  <a:extLst>
                    <a:ext uri="{9D8B030D-6E8A-4147-A177-3AD203B41FA5}">
                      <a16:colId xmlns:a16="http://schemas.microsoft.com/office/drawing/2014/main" val="4114062654"/>
                    </a:ext>
                  </a:extLst>
                </a:gridCol>
                <a:gridCol w="1490320">
                  <a:extLst>
                    <a:ext uri="{9D8B030D-6E8A-4147-A177-3AD203B41FA5}">
                      <a16:colId xmlns:a16="http://schemas.microsoft.com/office/drawing/2014/main" val="2781597271"/>
                    </a:ext>
                  </a:extLst>
                </a:gridCol>
                <a:gridCol w="1506713">
                  <a:extLst>
                    <a:ext uri="{9D8B030D-6E8A-4147-A177-3AD203B41FA5}">
                      <a16:colId xmlns:a16="http://schemas.microsoft.com/office/drawing/2014/main" val="3493234953"/>
                    </a:ext>
                  </a:extLst>
                </a:gridCol>
              </a:tblGrid>
              <a:tr h="323334">
                <a:tc gridSpan="2">
                  <a:txBody>
                    <a:bodyPr/>
                    <a:lstStyle/>
                    <a:p>
                      <a:pPr algn="ctr"/>
                      <a:r>
                        <a:rPr kumimoji="1" lang="ja-JP" altLang="en-US" sz="1050" b="1" dirty="0" smtClean="0"/>
                        <a:t>フェーズ</a:t>
                      </a:r>
                      <a:endParaRPr kumimoji="1" lang="ja-JP" altLang="en-US" sz="1050" b="1" dirty="0"/>
                    </a:p>
                  </a:txBody>
                  <a:tcPr anchor="ctr">
                    <a:solidFill>
                      <a:schemeClr val="accent1">
                        <a:lumMod val="20000"/>
                        <a:lumOff val="80000"/>
                      </a:schemeClr>
                    </a:solidFill>
                  </a:tcPr>
                </a:tc>
                <a:tc hMerge="1">
                  <a:txBody>
                    <a:bodyPr/>
                    <a:lstStyle/>
                    <a:p>
                      <a:endParaRPr kumimoji="1" lang="ja-JP" altLang="en-US"/>
                    </a:p>
                  </a:txBody>
                  <a:tcPr/>
                </a:tc>
                <a:tc>
                  <a:txBody>
                    <a:bodyPr/>
                    <a:lstStyle/>
                    <a:p>
                      <a:pPr algn="ctr"/>
                      <a:r>
                        <a:rPr kumimoji="1" lang="ja-JP" altLang="en-US" sz="1050" b="1" dirty="0" smtClean="0"/>
                        <a:t>浸水・高潮対策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土砂対策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強風対策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停電対策</a:t>
                      </a:r>
                      <a:endParaRPr kumimoji="1" lang="ja-JP" altLang="en-US" sz="1050" b="1" dirty="0"/>
                    </a:p>
                  </a:txBody>
                  <a:tcPr anchor="ctr">
                    <a:solidFill>
                      <a:schemeClr val="accent1">
                        <a:lumMod val="20000"/>
                        <a:lumOff val="80000"/>
                      </a:schemeClr>
                    </a:solidFill>
                  </a:tcPr>
                </a:tc>
                <a:extLst>
                  <a:ext uri="{0D108BD9-81ED-4DB2-BD59-A6C34878D82A}">
                    <a16:rowId xmlns:a16="http://schemas.microsoft.com/office/drawing/2014/main" val="3227123628"/>
                  </a:ext>
                </a:extLst>
              </a:tr>
              <a:tr h="668019">
                <a:tc rowSpan="4">
                  <a:txBody>
                    <a:bodyPr/>
                    <a:lstStyle/>
                    <a:p>
                      <a:pPr algn="ctr"/>
                      <a:r>
                        <a:rPr kumimoji="1" lang="ja-JP" altLang="en-US" sz="900" b="1" dirty="0" smtClean="0"/>
                        <a:t>平時からの事前の備え</a:t>
                      </a:r>
                      <a:endParaRPr kumimoji="1" lang="ja-JP" altLang="en-US" sz="900" b="1" dirty="0"/>
                    </a:p>
                  </a:txBody>
                  <a:tcPr vert="eaVert" anchor="ctr">
                    <a:solidFill>
                      <a:schemeClr val="accent2">
                        <a:lumMod val="20000"/>
                        <a:lumOff val="80000"/>
                      </a:schemeClr>
                    </a:solidFill>
                  </a:tcPr>
                </a:tc>
                <a:tc>
                  <a:txBody>
                    <a:bodyPr/>
                    <a:lstStyle/>
                    <a:p>
                      <a:pPr algn="ctr"/>
                      <a:r>
                        <a:rPr kumimoji="1" lang="ja-JP" altLang="en-US" sz="600" b="1" dirty="0" smtClean="0"/>
                        <a:t>災害リスクの確認</a:t>
                      </a:r>
                      <a:endParaRPr kumimoji="1" lang="ja-JP" altLang="en-US" sz="600" b="1" dirty="0"/>
                    </a:p>
                  </a:txBody>
                  <a:tcPr anchor="ctr">
                    <a:solidFill>
                      <a:schemeClr val="accent2">
                        <a:lumMod val="20000"/>
                        <a:lumOff val="80000"/>
                      </a:schemeClr>
                    </a:solidFill>
                  </a:tcPr>
                </a:tc>
                <a:tc gridSpan="4">
                  <a:txBody>
                    <a:bodyPr/>
                    <a:lstStyle/>
                    <a:p>
                      <a:pPr marL="268288" indent="-268288" algn="just"/>
                      <a:r>
                        <a:rPr kumimoji="1" lang="ja-JP" altLang="en-US" sz="900" b="0" dirty="0" smtClean="0"/>
                        <a:t>□</a:t>
                      </a:r>
                      <a:r>
                        <a:rPr kumimoji="1" lang="ja-JP" altLang="en-US" sz="900" dirty="0" smtClean="0"/>
                        <a:t>　地域のハザードマップを参照し、当該施設が浸水想定区域や土砂災害警戒区域に入っているかどうかや、降雨や高潮に伴う浸水高さ等を確認する。また、ハザードマップが更新された場合には、当該施設に係る変更の有無や内容を都度確認する。</a:t>
                      </a:r>
                      <a:endParaRPr kumimoji="1" lang="en-US" altLang="ja-JP" sz="900" dirty="0" smtClean="0"/>
                    </a:p>
                    <a:p>
                      <a:pPr marL="268288" indent="-268288" algn="just"/>
                      <a:r>
                        <a:rPr kumimoji="1" lang="ja-JP" altLang="en-US" sz="900" dirty="0" smtClean="0"/>
                        <a:t>□　浸水想定区域に該当する場合、想定される降雨量と浸水高、避難先を確認する。</a:t>
                      </a:r>
                      <a:endParaRPr kumimoji="1" lang="en-US" altLang="ja-JP" sz="900" dirty="0" smtClean="0"/>
                    </a:p>
                  </a:txBody>
                  <a:tcPr anchor="ctr"/>
                </a:tc>
                <a:tc hMerge="1">
                  <a:txBody>
                    <a:bodyPr/>
                    <a:lstStyle/>
                    <a:p>
                      <a:endParaRPr kumimoji="1" lang="ja-JP" altLang="en-US" sz="1050" dirty="0"/>
                    </a:p>
                  </a:txBody>
                  <a:tcP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2768697511"/>
                  </a:ext>
                </a:extLst>
              </a:tr>
              <a:tr h="1383755">
                <a:tc vMerge="1">
                  <a:txBody>
                    <a:bodyPr/>
                    <a:lstStyle/>
                    <a:p>
                      <a:endParaRPr kumimoji="1" lang="ja-JP" altLang="en-US" sz="1050" dirty="0"/>
                    </a:p>
                  </a:txBody>
                  <a:tcPr/>
                </a:tc>
                <a:tc>
                  <a:txBody>
                    <a:bodyPr/>
                    <a:lstStyle/>
                    <a:p>
                      <a:pPr algn="ctr"/>
                      <a:r>
                        <a:rPr kumimoji="1" lang="ja-JP" altLang="en-US" sz="900" b="1" dirty="0" smtClean="0"/>
                        <a:t>計画等の策定</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長雨や台風の接近に</a:t>
                      </a:r>
                      <a:r>
                        <a:rPr kumimoji="1" lang="ja-JP" altLang="en-US" sz="900" dirty="0" smtClean="0"/>
                        <a:t>伴い被害の</a:t>
                      </a:r>
                      <a:r>
                        <a:rPr kumimoji="1" lang="ja-JP" altLang="en-US" sz="900" dirty="0" smtClean="0"/>
                        <a:t>発生が想定される場合には、被害発生の危険性を回避・低減するために必要な措置を検討し、計画を策定する。</a:t>
                      </a:r>
                      <a:endParaRPr kumimoji="1" lang="en-US" altLang="ja-JP" sz="900" dirty="0" smtClean="0"/>
                    </a:p>
                    <a:p>
                      <a:pPr marL="268288" indent="-268288"/>
                      <a:r>
                        <a:rPr kumimoji="1" lang="ja-JP" altLang="en-US" sz="900" dirty="0" smtClean="0"/>
                        <a:t>□　タイムラインを考慮し、気象庁や地方公共団体等が発表する防災情報の警戒レベル等に応じた判断基準や実施要領を策定する。</a:t>
                      </a:r>
                      <a:endParaRPr kumimoji="1" lang="en-US" altLang="ja-JP" sz="900" dirty="0" smtClean="0"/>
                    </a:p>
                    <a:p>
                      <a:pPr marL="268288" indent="-268288"/>
                      <a:r>
                        <a:rPr kumimoji="1" lang="ja-JP" altLang="en-US" sz="900" dirty="0" smtClean="0"/>
                        <a:t>□　計画的な操業の停止、規模縮小の判断基準や実施要領を策定する。</a:t>
                      </a:r>
                      <a:endParaRPr kumimoji="1" lang="en-US" altLang="ja-JP" sz="900" dirty="0" smtClean="0"/>
                    </a:p>
                    <a:p>
                      <a:pPr marL="268288" indent="-268288"/>
                      <a:r>
                        <a:rPr kumimoji="1" lang="ja-JP" altLang="en-US" sz="900" dirty="0" smtClean="0"/>
                        <a:t>□　危険物の搬入・搬出の時期や経路の変更等の判断基準や実施要領を策定する。</a:t>
                      </a:r>
                      <a:endParaRPr kumimoji="1" lang="en-US" altLang="ja-JP" sz="900" dirty="0" smtClean="0"/>
                    </a:p>
                    <a:p>
                      <a:pPr marL="268288" indent="-268288"/>
                      <a:r>
                        <a:rPr kumimoji="1" lang="ja-JP" altLang="en-US" sz="900" dirty="0" smtClean="0"/>
                        <a:t>□　天候回復後の施設の復旧に当たり、自家発電設備等への円滑な燃料供給等のため、危険物の仮貯蔵・仮取扱いを行うことが想定される場合</a:t>
                      </a:r>
                      <a:r>
                        <a:rPr kumimoji="1" lang="ja-JP" altLang="en-US" sz="900" dirty="0" smtClean="0"/>
                        <a:t>、仮貯蔵・仮取扱いの実施</a:t>
                      </a:r>
                      <a:r>
                        <a:rPr kumimoji="1" lang="ja-JP" altLang="en-US" sz="900" dirty="0" smtClean="0"/>
                        <a:t>計画を作成し、消防機関と協議する。</a:t>
                      </a:r>
                      <a:endParaRPr kumimoji="1" lang="en-US" altLang="ja-JP" sz="900" dirty="0" smtClean="0"/>
                    </a:p>
                    <a:p>
                      <a:pPr marL="268288" indent="-268288"/>
                      <a:r>
                        <a:rPr kumimoji="1" lang="ja-JP" altLang="en-US" sz="900" dirty="0" smtClean="0"/>
                        <a:t>□　計画や実施要領等を社内規定等に位置づけ、消防機関に資料提出する。</a:t>
                      </a:r>
                      <a:endParaRPr kumimoji="1" lang="en-US" altLang="ja-JP" sz="900" dirty="0" smtClean="0"/>
                    </a:p>
                  </a:txBody>
                  <a:tcPr anchor="ctr"/>
                </a:tc>
                <a:tc hMerge="1">
                  <a:txBody>
                    <a:bodyPr/>
                    <a:lstStyle/>
                    <a:p>
                      <a:endParaRPr kumimoji="1" lang="ja-JP" altLang="en-US" sz="1050" dirty="0"/>
                    </a:p>
                  </a:txBody>
                  <a:tcP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979982385"/>
                  </a:ext>
                </a:extLst>
              </a:tr>
              <a:tr h="925987">
                <a:tc vMerge="1">
                  <a:txBody>
                    <a:bodyPr/>
                    <a:lstStyle/>
                    <a:p>
                      <a:pPr algn="ctr"/>
                      <a:endParaRPr kumimoji="1" lang="ja-JP" altLang="en-US" sz="900" dirty="0"/>
                    </a:p>
                  </a:txBody>
                  <a:tcPr vert="eaVert" anchor="ctr"/>
                </a:tc>
                <a:tc>
                  <a:txBody>
                    <a:bodyPr/>
                    <a:lstStyle/>
                    <a:p>
                      <a:pPr algn="ctr"/>
                      <a:r>
                        <a:rPr kumimoji="1" lang="ja-JP" altLang="en-US" sz="900" b="1" dirty="0" smtClean="0"/>
                        <a:t>対策の準備</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a:t>
                      </a:r>
                      <a:r>
                        <a:rPr kumimoji="1" lang="ja-JP" altLang="en-US" sz="900" dirty="0" smtClean="0"/>
                        <a:t>温度</a:t>
                      </a:r>
                      <a:r>
                        <a:rPr kumimoji="1" lang="ja-JP" altLang="en-US" sz="900" dirty="0" smtClean="0"/>
                        <a:t>や圧力等の管理を継続することが必要な物品については</a:t>
                      </a:r>
                      <a:r>
                        <a:rPr kumimoji="1" lang="ja-JP" altLang="en-US" sz="900" dirty="0" smtClean="0"/>
                        <a:t>、停電に備え自家</a:t>
                      </a:r>
                      <a:r>
                        <a:rPr kumimoji="1" lang="ja-JP" altLang="en-US" sz="900" dirty="0" smtClean="0"/>
                        <a:t>発電設備等のバックアップ電源及び当該電源に必要な燃料等を確保する。また、これらの危険物保安上必要な設備等についても、浸水等により必要な機能を損なうことのないよう措置する。</a:t>
                      </a:r>
                      <a:endParaRPr kumimoji="1" lang="en-US" altLang="ja-JP" sz="900" dirty="0" smtClean="0"/>
                    </a:p>
                    <a:p>
                      <a:pPr marL="268288" indent="-268288"/>
                      <a:r>
                        <a:rPr kumimoji="1" lang="ja-JP" altLang="en-US" sz="900" dirty="0" smtClean="0"/>
                        <a:t>□　浸水等により危険物が流出するおそれがある場合には、オイルフェンス、油吸着材、土の</a:t>
                      </a:r>
                      <a:r>
                        <a:rPr kumimoji="1" lang="ja-JP" altLang="en-US" sz="900" dirty="0" err="1" smtClean="0"/>
                        <a:t>う</a:t>
                      </a:r>
                      <a:r>
                        <a:rPr kumimoji="1" lang="ja-JP" altLang="en-US" sz="900" dirty="0" smtClean="0"/>
                        <a:t>等の必要な資機材を準備する。</a:t>
                      </a:r>
                      <a:endParaRPr kumimoji="1" lang="en-US" altLang="ja-JP" sz="900" dirty="0" smtClean="0"/>
                    </a:p>
                    <a:p>
                      <a:pPr marL="268288" marR="0" lvl="0" indent="-268288"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地下タンクへの水混入の有無を確認するための資機材を準備する。</a:t>
                      </a:r>
                      <a:endParaRPr kumimoji="1" lang="en-US" altLang="ja-JP" sz="900" baseline="0" dirty="0" smtClean="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1390949"/>
                  </a:ext>
                </a:extLst>
              </a:tr>
              <a:tr h="668019">
                <a:tc vMerge="1">
                  <a:txBody>
                    <a:bodyPr/>
                    <a:lstStyle/>
                    <a:p>
                      <a:pPr algn="ctr"/>
                      <a:endParaRPr kumimoji="1" lang="ja-JP" altLang="en-US" sz="900" dirty="0"/>
                    </a:p>
                  </a:txBody>
                  <a:tcPr vert="eaVert" anchor="ctr"/>
                </a:tc>
                <a:tc>
                  <a:txBody>
                    <a:bodyPr/>
                    <a:lstStyle/>
                    <a:p>
                      <a:pPr algn="ctr"/>
                      <a:r>
                        <a:rPr kumimoji="1" lang="ja-JP" altLang="en-US" sz="900" b="1" dirty="0" smtClean="0"/>
                        <a:t>訓練等の実施</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実施要領等に基づき教育訓練を行い、従業者等の習熟を図るとともに、対策実施に必要な時間を確認してタイムラインとの整合性を確保する。</a:t>
                      </a:r>
                      <a:endParaRPr kumimoji="1" lang="en-US" altLang="ja-JP" sz="900" dirty="0" smtClean="0"/>
                    </a:p>
                    <a:p>
                      <a:pPr marL="268288" indent="-268288"/>
                      <a:r>
                        <a:rPr kumimoji="1" lang="ja-JP" altLang="en-US" sz="900" dirty="0" smtClean="0"/>
                        <a:t>□　各地方公共団体の地域防災計画に基づく水質汚濁防止連絡協議会等の関係機関と連携を図るため、これら関係行政機関への連絡体制を確立するとともに、積極的に訓練に参画する。</a:t>
                      </a:r>
                      <a:endParaRPr kumimoji="1" lang="en-US" altLang="ja-JP" sz="900" dirty="0" smtClean="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37238379"/>
                  </a:ext>
                </a:extLst>
              </a:tr>
              <a:tr h="1240608">
                <a:tc rowSpan="3" gridSpan="2">
                  <a:txBody>
                    <a:bodyPr/>
                    <a:lstStyle/>
                    <a:p>
                      <a:pPr algn="ctr"/>
                      <a:r>
                        <a:rPr kumimoji="1" lang="ja-JP" altLang="en-US" sz="900" b="1" dirty="0" smtClean="0"/>
                        <a:t>風水害の危険性が高まってきた場合の応急対策</a:t>
                      </a:r>
                      <a:endParaRPr kumimoji="1" lang="ja-JP" altLang="en-US" sz="900" b="1" dirty="0"/>
                    </a:p>
                  </a:txBody>
                  <a:tcPr vert="eaVert" anchor="ctr">
                    <a:solidFill>
                      <a:schemeClr val="accent2">
                        <a:lumMod val="20000"/>
                        <a:lumOff val="80000"/>
                      </a:schemeClr>
                    </a:solidFill>
                  </a:tcPr>
                </a:tc>
                <a:tc rowSpan="3" hMerge="1">
                  <a:txBody>
                    <a:bodyPr/>
                    <a:lstStyle/>
                    <a:p>
                      <a:pPr algn="ctr"/>
                      <a:endParaRPr kumimoji="1" lang="ja-JP" altLang="en-US" sz="900" dirty="0"/>
                    </a:p>
                  </a:txBody>
                  <a:tcPr anchor="ctr"/>
                </a:tc>
                <a:tc gridSpan="4">
                  <a:txBody>
                    <a:bodyPr/>
                    <a:lstStyle/>
                    <a:p>
                      <a:pPr marL="268288" indent="-268288"/>
                      <a:r>
                        <a:rPr kumimoji="1" lang="ja-JP" altLang="en-US" sz="900" dirty="0" smtClean="0"/>
                        <a:t>□　危険物施設等における被害の防止・軽減を図るため、気象庁や地方公共団体等が発表する防災情報を注視し、浸水、高潮、土砂流入、強風、停電等による危険性に応じた措置を講ずる。（予想される降雨量、風速、河川の水位、土砂災害危険性等の確認、避難先や避難経路の確認等）</a:t>
                      </a:r>
                      <a:endParaRPr kumimoji="1" lang="en-US" altLang="ja-JP" sz="900" dirty="0" smtClean="0"/>
                    </a:p>
                    <a:p>
                      <a:pPr marL="268288" indent="-268288"/>
                      <a:r>
                        <a:rPr kumimoji="1" lang="ja-JP" altLang="en-US" sz="900" dirty="0" smtClean="0"/>
                        <a:t>□　従業者等の避難安全を確保することが必要であり、十分な時間的余裕をもって作業を行う。</a:t>
                      </a:r>
                      <a:endParaRPr kumimoji="1" lang="en-US" altLang="ja-JP" sz="900" dirty="0" smtClean="0"/>
                    </a:p>
                    <a:p>
                      <a:pPr marL="268288" indent="-268288"/>
                      <a:r>
                        <a:rPr kumimoji="1" lang="ja-JP" altLang="en-US" sz="900" dirty="0" smtClean="0"/>
                        <a:t>□　浸水等に伴い、大規模な爆発や危険物の大量流出など周辺に危害を及ぼす事態に至る可能性がある場合には、速やかに消防機関等の関係機関に通報を行う。</a:t>
                      </a:r>
                      <a:endParaRPr kumimoji="1" lang="en-US" altLang="ja-JP" sz="900" dirty="0" smtClean="0"/>
                    </a:p>
                    <a:p>
                      <a:pPr marL="268288" marR="0" lvl="0" indent="-268288"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水と接触することで激しく燃焼する物品や有害なガスを発生させる物品が存する場合には、その物質の性状や保管状況等について関係機関に情報</a:t>
                      </a:r>
                      <a:r>
                        <a:rPr kumimoji="1" lang="ja-JP" altLang="en-US" sz="900" dirty="0" smtClean="0"/>
                        <a:t>提供を行う。</a:t>
                      </a:r>
                      <a:endParaRPr kumimoji="1" lang="en-US" altLang="ja-JP" sz="900" dirty="0" smtClean="0"/>
                    </a:p>
                    <a:p>
                      <a:pPr marL="268288" marR="0" lvl="0" indent="-268288"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危険物の流出を確認した場合は、油吸着材等により速やかに回収する。</a:t>
                      </a:r>
                      <a:endParaRPr kumimoji="1" lang="en-US" altLang="ja-JP" sz="900" dirty="0" smtClean="0"/>
                    </a:p>
                    <a:p>
                      <a:pPr marL="268288" indent="-268288"/>
                      <a:r>
                        <a:rPr kumimoji="1" lang="ja-JP" altLang="en-US" sz="900" dirty="0" smtClean="0"/>
                        <a:t>□　浸水等に伴い、河川や海洋へ危険物が流出した場合には、水質汚濁防止連絡協議会等の関係行政機関へ速やかに通報・連絡し、連携して応急対策を実施する。</a:t>
                      </a:r>
                      <a:endParaRPr kumimoji="1" lang="en-US" altLang="ja-JP" sz="900" dirty="0" smtClean="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167086716"/>
                  </a:ext>
                </a:extLst>
              </a:tr>
              <a:tr h="524872">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土のうや止水板等によりポンプ設備等への浸水や土砂流入を防止・低減する。</a:t>
                      </a:r>
                      <a:endParaRPr kumimoji="1" lang="en-US" altLang="ja-JP" sz="900" dirty="0" smtClean="0"/>
                    </a:p>
                  </a:txBody>
                  <a:tcPr anchor="ctr"/>
                </a:tc>
                <a:tc hMerge="1">
                  <a:txBody>
                    <a:bodyPr/>
                    <a:lstStyle/>
                    <a:p>
                      <a:endParaRPr kumimoji="1" lang="ja-JP" altLang="en-US" dirty="0"/>
                    </a:p>
                  </a:txBody>
                  <a:tcPr/>
                </a:tc>
                <a:tc rowSpan="2">
                  <a:txBody>
                    <a:bodyPr/>
                    <a:lstStyle/>
                    <a:p>
                      <a:pPr marL="92075" indent="-92075" algn="just"/>
                      <a:r>
                        <a:rPr kumimoji="1" lang="ja-JP" altLang="en-US" sz="900" dirty="0" smtClean="0"/>
                        <a:t>□　飛来物により配管やポンプ設備等が破損した場合における危険物の流出を最小限とするため、配管の弁等を閉鎖、ポンプ設備の稼働を停止する。</a:t>
                      </a:r>
                      <a:endParaRPr kumimoji="1" lang="en-US" altLang="ja-JP" sz="900" dirty="0" smtClean="0"/>
                    </a:p>
                  </a:txBody>
                  <a:tcPr anchor="ctr"/>
                </a:tc>
                <a:tc rowSpan="2">
                  <a:txBody>
                    <a:bodyPr/>
                    <a:lstStyle/>
                    <a:p>
                      <a:pPr marL="182563" marR="0" lvl="0" indent="-182563" algn="just"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温度や圧力等の管理を継続することが必要な物品については、自家発電設備等により所要の電力を確保する。</a:t>
                      </a:r>
                    </a:p>
                    <a:p>
                      <a:pPr marL="182563" indent="-182563"/>
                      <a:endParaRPr kumimoji="1" lang="ja-JP" altLang="en-US" sz="900" dirty="0"/>
                    </a:p>
                  </a:txBody>
                  <a:tcPr anchor="ctr"/>
                </a:tc>
                <a:extLst>
                  <a:ext uri="{0D108BD9-81ED-4DB2-BD59-A6C34878D82A}">
                    <a16:rowId xmlns:a16="http://schemas.microsoft.com/office/drawing/2014/main" val="1960742285"/>
                  </a:ext>
                </a:extLst>
              </a:tr>
              <a:tr h="632789">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マンホール、通気管、注入口等を閉鎖し、危険物の流出防止とともに、地下タンクや配管への水や土砂の混入を防止する。</a:t>
                      </a:r>
                      <a:endParaRPr kumimoji="1" lang="en-US" altLang="ja-JP" sz="900" dirty="0" smtClean="0"/>
                    </a:p>
                  </a:txBody>
                  <a:tcPr anchor="ctr"/>
                </a:tc>
                <a:tc hMerge="1">
                  <a:txBody>
                    <a:bodyPr/>
                    <a:lstStyle/>
                    <a:p>
                      <a:endParaRPr kumimoji="1" lang="ja-JP" altLang="en-US" dirty="0"/>
                    </a:p>
                  </a:txBody>
                  <a:tcPr/>
                </a:tc>
                <a:tc vMerge="1">
                  <a:txBody>
                    <a:bodyPr/>
                    <a:lstStyle/>
                    <a:p>
                      <a:pPr marL="92075" indent="-92075"/>
                      <a:endParaRPr kumimoji="1" lang="ja-JP" altLang="en-US" sz="900" dirty="0"/>
                    </a:p>
                  </a:txBody>
                  <a:tcPr anchor="ctr"/>
                </a:tc>
                <a:tc vMerge="1">
                  <a:txBody>
                    <a:bodyPr/>
                    <a:lstStyle/>
                    <a:p>
                      <a:pPr marL="182563" indent="-182563"/>
                      <a:endParaRPr kumimoji="1" lang="ja-JP" altLang="en-US" sz="900" dirty="0"/>
                    </a:p>
                  </a:txBody>
                  <a:tcPr anchor="ctr"/>
                </a:tc>
                <a:extLst>
                  <a:ext uri="{0D108BD9-81ED-4DB2-BD59-A6C34878D82A}">
                    <a16:rowId xmlns:a16="http://schemas.microsoft.com/office/drawing/2014/main" val="3936493588"/>
                  </a:ext>
                </a:extLst>
              </a:tr>
              <a:tr h="811167">
                <a:tc gridSpan="2">
                  <a:txBody>
                    <a:bodyPr/>
                    <a:lstStyle/>
                    <a:p>
                      <a:pPr algn="ctr"/>
                      <a:r>
                        <a:rPr kumimoji="1" lang="ja-JP" altLang="en-US" sz="800" b="1" dirty="0" smtClean="0"/>
                        <a:t>天候回復後の点検・復旧</a:t>
                      </a:r>
                      <a:endParaRPr kumimoji="1" lang="ja-JP" altLang="en-US" sz="800" b="1" dirty="0"/>
                    </a:p>
                  </a:txBody>
                  <a:tcPr anchor="ctr">
                    <a:solidFill>
                      <a:schemeClr val="accent2">
                        <a:lumMod val="20000"/>
                        <a:lumOff val="80000"/>
                      </a:schemeClr>
                    </a:solidFill>
                  </a:tcPr>
                </a:tc>
                <a:tc hMerge="1">
                  <a:txBody>
                    <a:bodyPr/>
                    <a:lstStyle/>
                    <a:p>
                      <a:pPr algn="ctr"/>
                      <a:endParaRPr kumimoji="1" lang="ja-JP" altLang="en-US" sz="900" dirty="0"/>
                    </a:p>
                  </a:txBody>
                  <a:tcPr anchor="ctr"/>
                </a:tc>
                <a:tc gridSpan="4">
                  <a:txBody>
                    <a:bodyPr/>
                    <a:lstStyle/>
                    <a:p>
                      <a:pPr marL="268288" indent="-268288"/>
                      <a:r>
                        <a:rPr kumimoji="1" lang="ja-JP" altLang="en-US" sz="900" dirty="0" smtClean="0"/>
                        <a:t>□　点検を行い、必要な補修を施した後で再稼働を行うこと。</a:t>
                      </a:r>
                      <a:endParaRPr kumimoji="1" lang="en-US" altLang="ja-JP" sz="900" dirty="0" smtClean="0"/>
                    </a:p>
                    <a:p>
                      <a:pPr marL="268288" indent="-268288"/>
                      <a:r>
                        <a:rPr kumimoji="1" lang="ja-JP" altLang="en-US" sz="900" dirty="0" smtClean="0"/>
                        <a:t>□　浸水した施設では、地下タンクへの水の混入の有無等を確認する。</a:t>
                      </a:r>
                      <a:endParaRPr kumimoji="1" lang="en-US" altLang="ja-JP" sz="900" dirty="0" smtClean="0"/>
                    </a:p>
                    <a:p>
                      <a:pPr marL="268288" indent="-268288"/>
                      <a:r>
                        <a:rPr kumimoji="1" lang="ja-JP" altLang="en-US" sz="900" dirty="0" smtClean="0"/>
                        <a:t>□　復旧に伴い、臨時的な危険物の貯蔵又は取扱いが必要となる場合は、危険物の仮貯蔵・仮取扱いに係る実施計画に基づき安全対策等を講ずる。</a:t>
                      </a:r>
                      <a:endParaRPr kumimoji="1" lang="en-US" altLang="ja-JP" sz="900" dirty="0" smtClean="0"/>
                    </a:p>
                    <a:p>
                      <a:pPr marL="268288" indent="-268288"/>
                      <a:r>
                        <a:rPr kumimoji="1" lang="ja-JP" altLang="en-US" sz="900" dirty="0" smtClean="0"/>
                        <a:t>□　電力復旧時の通電火災や漏電の防止のため、危険物施設内の電気設備や配線の健全性を確認する。</a:t>
                      </a:r>
                      <a:endParaRPr kumimoji="1" lang="en-US" altLang="ja-JP" sz="900" dirty="0" smtClean="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076873832"/>
                  </a:ext>
                </a:extLst>
              </a:tr>
            </a:tbl>
          </a:graphicData>
        </a:graphic>
      </p:graphicFrame>
      <p:cxnSp>
        <p:nvCxnSpPr>
          <p:cNvPr id="7" name="直線コネクタ 6"/>
          <p:cNvCxnSpPr/>
          <p:nvPr/>
        </p:nvCxnSpPr>
        <p:spPr>
          <a:xfrm>
            <a:off x="0" y="344948"/>
            <a:ext cx="68580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0001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6858000" cy="307777"/>
          </a:xfrm>
          <a:prstGeom prst="rect">
            <a:avLst/>
          </a:prstGeom>
          <a:noFill/>
        </p:spPr>
        <p:txBody>
          <a:bodyPr wrap="square" rtlCol="0">
            <a:spAutoFit/>
          </a:bodyPr>
          <a:lstStyle/>
          <a:p>
            <a:pPr algn="ctr"/>
            <a:r>
              <a:rPr kumimoji="1" lang="ja-JP" altLang="en-US" sz="1400" dirty="0" smtClean="0"/>
              <a:t>チェックリスト（例）　</a:t>
            </a:r>
            <a:r>
              <a:rPr kumimoji="1" lang="ja-JP" altLang="en-US" sz="1400" dirty="0" err="1" smtClean="0"/>
              <a:t>ー</a:t>
            </a:r>
            <a:r>
              <a:rPr kumimoji="1" lang="ja-JP" altLang="en-US" sz="1400" dirty="0" smtClean="0"/>
              <a:t>簡易</a:t>
            </a:r>
            <a:r>
              <a:rPr kumimoji="1" lang="ja-JP" altLang="en-US" sz="1400" dirty="0" smtClean="0"/>
              <a:t>タンク</a:t>
            </a:r>
            <a:r>
              <a:rPr kumimoji="1" lang="ja-JP" altLang="en-US" sz="1400" dirty="0" smtClean="0"/>
              <a:t>貯蔵所</a:t>
            </a:r>
            <a:r>
              <a:rPr kumimoji="1" lang="ja-JP" altLang="en-US" sz="1400" dirty="0" err="1" smtClean="0"/>
              <a:t>ー</a:t>
            </a:r>
            <a:endParaRPr kumimoji="1" lang="ja-JP" altLang="en-US" sz="1400" dirty="0"/>
          </a:p>
        </p:txBody>
      </p:sp>
      <p:graphicFrame>
        <p:nvGraphicFramePr>
          <p:cNvPr id="5" name="表 4"/>
          <p:cNvGraphicFramePr>
            <a:graphicFrameLocks noGrp="1"/>
          </p:cNvGraphicFramePr>
          <p:nvPr>
            <p:extLst>
              <p:ext uri="{D42A27DB-BD31-4B8C-83A1-F6EECF244321}">
                <p14:modId xmlns:p14="http://schemas.microsoft.com/office/powerpoint/2010/main" val="2295138325"/>
              </p:ext>
            </p:extLst>
          </p:nvPr>
        </p:nvGraphicFramePr>
        <p:xfrm>
          <a:off x="121920" y="478424"/>
          <a:ext cx="6653180" cy="8590110"/>
        </p:xfrm>
        <a:graphic>
          <a:graphicData uri="http://schemas.openxmlformats.org/drawingml/2006/table">
            <a:tbl>
              <a:tblPr firstRow="1" bandRow="1">
                <a:tableStyleId>{5940675A-B579-460E-94D1-54222C63F5DA}</a:tableStyleId>
              </a:tblPr>
              <a:tblGrid>
                <a:gridCol w="239936">
                  <a:extLst>
                    <a:ext uri="{9D8B030D-6E8A-4147-A177-3AD203B41FA5}">
                      <a16:colId xmlns:a16="http://schemas.microsoft.com/office/drawing/2014/main" val="2790528853"/>
                    </a:ext>
                  </a:extLst>
                </a:gridCol>
                <a:gridCol w="601589">
                  <a:extLst>
                    <a:ext uri="{9D8B030D-6E8A-4147-A177-3AD203B41FA5}">
                      <a16:colId xmlns:a16="http://schemas.microsoft.com/office/drawing/2014/main" val="3762869829"/>
                    </a:ext>
                  </a:extLst>
                </a:gridCol>
                <a:gridCol w="1340695">
                  <a:extLst>
                    <a:ext uri="{9D8B030D-6E8A-4147-A177-3AD203B41FA5}">
                      <a16:colId xmlns:a16="http://schemas.microsoft.com/office/drawing/2014/main" val="2793245442"/>
                    </a:ext>
                  </a:extLst>
                </a:gridCol>
                <a:gridCol w="1473927">
                  <a:extLst>
                    <a:ext uri="{9D8B030D-6E8A-4147-A177-3AD203B41FA5}">
                      <a16:colId xmlns:a16="http://schemas.microsoft.com/office/drawing/2014/main" val="4114062654"/>
                    </a:ext>
                  </a:extLst>
                </a:gridCol>
                <a:gridCol w="1490320">
                  <a:extLst>
                    <a:ext uri="{9D8B030D-6E8A-4147-A177-3AD203B41FA5}">
                      <a16:colId xmlns:a16="http://schemas.microsoft.com/office/drawing/2014/main" val="2781597271"/>
                    </a:ext>
                  </a:extLst>
                </a:gridCol>
                <a:gridCol w="1506713">
                  <a:extLst>
                    <a:ext uri="{9D8B030D-6E8A-4147-A177-3AD203B41FA5}">
                      <a16:colId xmlns:a16="http://schemas.microsoft.com/office/drawing/2014/main" val="3493234953"/>
                    </a:ext>
                  </a:extLst>
                </a:gridCol>
              </a:tblGrid>
              <a:tr h="327508">
                <a:tc gridSpan="2">
                  <a:txBody>
                    <a:bodyPr/>
                    <a:lstStyle/>
                    <a:p>
                      <a:pPr algn="ctr"/>
                      <a:r>
                        <a:rPr kumimoji="1" lang="ja-JP" altLang="en-US" sz="1050" b="1" dirty="0" smtClean="0"/>
                        <a:t>フェーズ</a:t>
                      </a:r>
                      <a:endParaRPr kumimoji="1" lang="ja-JP" altLang="en-US" sz="1050" b="1" dirty="0"/>
                    </a:p>
                  </a:txBody>
                  <a:tcPr anchor="ctr">
                    <a:solidFill>
                      <a:schemeClr val="accent1">
                        <a:lumMod val="20000"/>
                        <a:lumOff val="80000"/>
                      </a:schemeClr>
                    </a:solidFill>
                  </a:tcPr>
                </a:tc>
                <a:tc hMerge="1">
                  <a:txBody>
                    <a:bodyPr/>
                    <a:lstStyle/>
                    <a:p>
                      <a:endParaRPr kumimoji="1" lang="ja-JP" altLang="en-US"/>
                    </a:p>
                  </a:txBody>
                  <a:tcPr/>
                </a:tc>
                <a:tc>
                  <a:txBody>
                    <a:bodyPr/>
                    <a:lstStyle/>
                    <a:p>
                      <a:pPr algn="ctr"/>
                      <a:r>
                        <a:rPr kumimoji="1" lang="ja-JP" altLang="en-US" sz="1050" b="1" dirty="0" smtClean="0"/>
                        <a:t>浸水・高潮対策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土砂対策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強風対策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停電対策</a:t>
                      </a:r>
                      <a:endParaRPr kumimoji="1" lang="ja-JP" altLang="en-US" sz="1050" b="1" dirty="0"/>
                    </a:p>
                  </a:txBody>
                  <a:tcPr anchor="ctr">
                    <a:solidFill>
                      <a:schemeClr val="accent1">
                        <a:lumMod val="20000"/>
                        <a:lumOff val="80000"/>
                      </a:schemeClr>
                    </a:solidFill>
                  </a:tcPr>
                </a:tc>
                <a:extLst>
                  <a:ext uri="{0D108BD9-81ED-4DB2-BD59-A6C34878D82A}">
                    <a16:rowId xmlns:a16="http://schemas.microsoft.com/office/drawing/2014/main" val="3227123628"/>
                  </a:ext>
                </a:extLst>
              </a:tr>
              <a:tr h="676644">
                <a:tc rowSpan="4">
                  <a:txBody>
                    <a:bodyPr/>
                    <a:lstStyle/>
                    <a:p>
                      <a:pPr algn="ctr"/>
                      <a:r>
                        <a:rPr kumimoji="1" lang="ja-JP" altLang="en-US" sz="900" b="1" dirty="0" smtClean="0"/>
                        <a:t>平時からの事前の備え</a:t>
                      </a:r>
                      <a:endParaRPr kumimoji="1" lang="ja-JP" altLang="en-US" sz="900" b="1" dirty="0"/>
                    </a:p>
                  </a:txBody>
                  <a:tcPr vert="eaVert" anchor="ctr">
                    <a:solidFill>
                      <a:schemeClr val="accent2">
                        <a:lumMod val="20000"/>
                        <a:lumOff val="80000"/>
                      </a:schemeClr>
                    </a:solidFill>
                  </a:tcPr>
                </a:tc>
                <a:tc>
                  <a:txBody>
                    <a:bodyPr/>
                    <a:lstStyle/>
                    <a:p>
                      <a:pPr algn="ctr"/>
                      <a:r>
                        <a:rPr kumimoji="1" lang="ja-JP" altLang="en-US" sz="600" b="1" dirty="0" smtClean="0"/>
                        <a:t>災害リスクの確認</a:t>
                      </a:r>
                      <a:endParaRPr kumimoji="1" lang="ja-JP" altLang="en-US" sz="600" b="1" dirty="0"/>
                    </a:p>
                  </a:txBody>
                  <a:tcPr anchor="ctr">
                    <a:solidFill>
                      <a:schemeClr val="accent2">
                        <a:lumMod val="20000"/>
                        <a:lumOff val="80000"/>
                      </a:schemeClr>
                    </a:solidFill>
                  </a:tcPr>
                </a:tc>
                <a:tc gridSpan="4">
                  <a:txBody>
                    <a:bodyPr/>
                    <a:lstStyle/>
                    <a:p>
                      <a:pPr marL="268288" indent="-268288" algn="just"/>
                      <a:r>
                        <a:rPr kumimoji="1" lang="ja-JP" altLang="en-US" sz="900" b="0" dirty="0" smtClean="0"/>
                        <a:t>□</a:t>
                      </a:r>
                      <a:r>
                        <a:rPr kumimoji="1" lang="ja-JP" altLang="en-US" sz="900" dirty="0" smtClean="0"/>
                        <a:t>　地域のハザードマップを参照し、当該施設が浸水想定区域や土砂災害警戒区域に入っているかどうかや、降雨や高潮に伴う浸水高さ等を確認する。また、ハザードマップが更新された場合には、当該施設に係る変更の有無や内容を都度確認する。</a:t>
                      </a:r>
                      <a:endParaRPr kumimoji="1" lang="en-US" altLang="ja-JP" sz="900" dirty="0" smtClean="0"/>
                    </a:p>
                    <a:p>
                      <a:pPr marL="268288" indent="-268288" algn="just"/>
                      <a:r>
                        <a:rPr kumimoji="1" lang="ja-JP" altLang="en-US" sz="900" dirty="0" smtClean="0"/>
                        <a:t>□　浸水想定区域に該当する場合、想定される降雨量と浸水高、避難先を確認する。</a:t>
                      </a:r>
                      <a:endParaRPr kumimoji="1" lang="en-US" altLang="ja-JP" sz="900" dirty="0" smtClean="0"/>
                    </a:p>
                  </a:txBody>
                  <a:tcPr anchor="ctr"/>
                </a:tc>
                <a:tc hMerge="1">
                  <a:txBody>
                    <a:bodyPr/>
                    <a:lstStyle/>
                    <a:p>
                      <a:endParaRPr kumimoji="1" lang="ja-JP" altLang="en-US" sz="1050" dirty="0"/>
                    </a:p>
                  </a:txBody>
                  <a:tcP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2768697511"/>
                  </a:ext>
                </a:extLst>
              </a:tr>
              <a:tr h="1401620">
                <a:tc vMerge="1">
                  <a:txBody>
                    <a:bodyPr/>
                    <a:lstStyle/>
                    <a:p>
                      <a:endParaRPr kumimoji="1" lang="ja-JP" altLang="en-US" sz="1050" dirty="0"/>
                    </a:p>
                  </a:txBody>
                  <a:tcPr/>
                </a:tc>
                <a:tc>
                  <a:txBody>
                    <a:bodyPr/>
                    <a:lstStyle/>
                    <a:p>
                      <a:pPr algn="ctr"/>
                      <a:r>
                        <a:rPr kumimoji="1" lang="ja-JP" altLang="en-US" sz="900" b="1" dirty="0" smtClean="0"/>
                        <a:t>計画等の策定</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長雨や台風の接近に</a:t>
                      </a:r>
                      <a:r>
                        <a:rPr kumimoji="1" lang="ja-JP" altLang="en-US" sz="900" dirty="0" smtClean="0"/>
                        <a:t>伴い被害の</a:t>
                      </a:r>
                      <a:r>
                        <a:rPr kumimoji="1" lang="ja-JP" altLang="en-US" sz="900" dirty="0" smtClean="0"/>
                        <a:t>発生が想定される場合には、被害発生の危険性を回避・低減するために必要な措置を検討し、計画を策定する。</a:t>
                      </a:r>
                      <a:endParaRPr kumimoji="1" lang="en-US" altLang="ja-JP" sz="900" dirty="0" smtClean="0"/>
                    </a:p>
                    <a:p>
                      <a:pPr marL="268288" indent="-268288"/>
                      <a:r>
                        <a:rPr kumimoji="1" lang="ja-JP" altLang="en-US" sz="900" dirty="0" smtClean="0"/>
                        <a:t>□　タイムラインを考慮し、気象庁や地方公共団体等が発表する防災情報の警戒レベル等に応じた判断基準や実施要領を策定する。</a:t>
                      </a:r>
                      <a:endParaRPr kumimoji="1" lang="en-US" altLang="ja-JP" sz="900" dirty="0" smtClean="0"/>
                    </a:p>
                    <a:p>
                      <a:pPr marL="268288" indent="-268288"/>
                      <a:r>
                        <a:rPr kumimoji="1" lang="ja-JP" altLang="en-US" sz="900" dirty="0" smtClean="0"/>
                        <a:t>□　計画的な操業の停止、規模縮小の判断基準や実施要領を策定する。</a:t>
                      </a:r>
                      <a:endParaRPr kumimoji="1" lang="en-US" altLang="ja-JP" sz="900" dirty="0" smtClean="0"/>
                    </a:p>
                    <a:p>
                      <a:pPr marL="268288" indent="-268288"/>
                      <a:r>
                        <a:rPr kumimoji="1" lang="ja-JP" altLang="en-US" sz="900" dirty="0" smtClean="0"/>
                        <a:t>□　危険物の搬入・搬出の時期や経路の変更等の判断基準や実施要領を策定する。</a:t>
                      </a:r>
                      <a:endParaRPr kumimoji="1" lang="en-US" altLang="ja-JP" sz="900" dirty="0" smtClean="0"/>
                    </a:p>
                    <a:p>
                      <a:pPr marL="268288" indent="-268288"/>
                      <a:r>
                        <a:rPr kumimoji="1" lang="ja-JP" altLang="en-US" sz="900" dirty="0" smtClean="0"/>
                        <a:t>□　天候回復後の施設の復旧に当たり、自家発電設備等への円滑な燃料供給等のため、危険物の仮貯蔵・仮取扱いを行うことが想定される場合</a:t>
                      </a:r>
                      <a:r>
                        <a:rPr kumimoji="1" lang="ja-JP" altLang="en-US" sz="900" dirty="0" smtClean="0"/>
                        <a:t>、仮貯蔵・仮取扱いの実施</a:t>
                      </a:r>
                      <a:r>
                        <a:rPr kumimoji="1" lang="ja-JP" altLang="en-US" sz="900" dirty="0" smtClean="0"/>
                        <a:t>計画を作成し、消防機関と協議する。</a:t>
                      </a:r>
                      <a:endParaRPr kumimoji="1" lang="en-US" altLang="ja-JP" sz="900" dirty="0" smtClean="0"/>
                    </a:p>
                    <a:p>
                      <a:pPr marL="268288" indent="-268288"/>
                      <a:r>
                        <a:rPr kumimoji="1" lang="ja-JP" altLang="en-US" sz="900" dirty="0" smtClean="0"/>
                        <a:t>□　計画や実施要領等を社内規定等に位置づけ、消防機関に資料提出を行う。</a:t>
                      </a:r>
                      <a:endParaRPr kumimoji="1" lang="en-US" altLang="ja-JP" sz="900" dirty="0" smtClean="0"/>
                    </a:p>
                  </a:txBody>
                  <a:tcPr anchor="ctr"/>
                </a:tc>
                <a:tc hMerge="1">
                  <a:txBody>
                    <a:bodyPr/>
                    <a:lstStyle/>
                    <a:p>
                      <a:endParaRPr kumimoji="1" lang="ja-JP" altLang="en-US" sz="1050" dirty="0"/>
                    </a:p>
                  </a:txBody>
                  <a:tcP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979982385"/>
                  </a:ext>
                </a:extLst>
              </a:tr>
              <a:tr h="1111630">
                <a:tc vMerge="1">
                  <a:txBody>
                    <a:bodyPr/>
                    <a:lstStyle/>
                    <a:p>
                      <a:pPr algn="ctr"/>
                      <a:endParaRPr kumimoji="1" lang="ja-JP" altLang="en-US" sz="900" dirty="0"/>
                    </a:p>
                  </a:txBody>
                  <a:tcPr vert="eaVert" anchor="ctr"/>
                </a:tc>
                <a:tc>
                  <a:txBody>
                    <a:bodyPr/>
                    <a:lstStyle/>
                    <a:p>
                      <a:pPr algn="ctr"/>
                      <a:r>
                        <a:rPr kumimoji="1" lang="ja-JP" altLang="en-US" sz="900" b="1" dirty="0" smtClean="0"/>
                        <a:t>対策の準備</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a:t>
                      </a:r>
                      <a:r>
                        <a:rPr kumimoji="1" lang="ja-JP" altLang="en-US" sz="900" dirty="0" smtClean="0"/>
                        <a:t>温度</a:t>
                      </a:r>
                      <a:r>
                        <a:rPr kumimoji="1" lang="ja-JP" altLang="en-US" sz="900" dirty="0" smtClean="0"/>
                        <a:t>や圧力等の管理を継続することが必要な物品については</a:t>
                      </a:r>
                      <a:r>
                        <a:rPr kumimoji="1" lang="ja-JP" altLang="en-US" sz="900" dirty="0" smtClean="0"/>
                        <a:t>、停電に備え自家</a:t>
                      </a:r>
                      <a:r>
                        <a:rPr kumimoji="1" lang="ja-JP" altLang="en-US" sz="900" dirty="0" smtClean="0"/>
                        <a:t>発電設備等のバックアップ電源及び当該電源に必要な燃料等を確保する。また、これらの危険物保安上必要な設備等についても、浸水等により必要な機能を損なうことのないよう措置する。</a:t>
                      </a:r>
                      <a:endParaRPr kumimoji="1" lang="en-US" altLang="ja-JP" sz="900" dirty="0" smtClean="0"/>
                    </a:p>
                    <a:p>
                      <a:pPr marL="268288" indent="-268288"/>
                      <a:r>
                        <a:rPr kumimoji="1" lang="ja-JP" altLang="en-US" sz="900" dirty="0" smtClean="0"/>
                        <a:t>□　建築物や電気設備等における浸水を危険物保安上防止する必要がある場合には、土の</a:t>
                      </a:r>
                      <a:r>
                        <a:rPr kumimoji="1" lang="ja-JP" altLang="en-US" sz="900" dirty="0" err="1" smtClean="0"/>
                        <a:t>う</a:t>
                      </a:r>
                      <a:r>
                        <a:rPr kumimoji="1" lang="ja-JP" altLang="en-US" sz="900" dirty="0" smtClean="0"/>
                        <a:t>、止水板、水密性のあるシャッターやドア（建具型の浸水防止用設備）等を準備する。</a:t>
                      </a:r>
                      <a:endParaRPr kumimoji="1" lang="en-US" altLang="ja-JP" sz="900" baseline="0" dirty="0" smtClean="0"/>
                    </a:p>
                    <a:p>
                      <a:pPr marL="268288" indent="-268288"/>
                      <a:r>
                        <a:rPr kumimoji="1" lang="ja-JP" altLang="en-US" sz="900" dirty="0" smtClean="0"/>
                        <a:t>□　浸水等により危険物が流出するおそれがある場合には、オイルフェンス、油吸着材、土の</a:t>
                      </a:r>
                      <a:r>
                        <a:rPr kumimoji="1" lang="ja-JP" altLang="en-US" sz="900" dirty="0" err="1" smtClean="0"/>
                        <a:t>う</a:t>
                      </a:r>
                      <a:r>
                        <a:rPr kumimoji="1" lang="ja-JP" altLang="en-US" sz="900" dirty="0" smtClean="0"/>
                        <a:t>等の必要な資機材を準備する。</a:t>
                      </a:r>
                      <a:endParaRPr kumimoji="1" lang="en-US" altLang="ja-JP" sz="900" dirty="0" smtClean="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1390949"/>
                  </a:ext>
                </a:extLst>
              </a:tr>
              <a:tr h="676644">
                <a:tc vMerge="1">
                  <a:txBody>
                    <a:bodyPr/>
                    <a:lstStyle/>
                    <a:p>
                      <a:pPr algn="ctr"/>
                      <a:endParaRPr kumimoji="1" lang="ja-JP" altLang="en-US" sz="900" dirty="0"/>
                    </a:p>
                  </a:txBody>
                  <a:tcPr vert="eaVert" anchor="ctr"/>
                </a:tc>
                <a:tc>
                  <a:txBody>
                    <a:bodyPr/>
                    <a:lstStyle/>
                    <a:p>
                      <a:pPr algn="ctr"/>
                      <a:r>
                        <a:rPr kumimoji="1" lang="ja-JP" altLang="en-US" sz="900" b="1" dirty="0" smtClean="0"/>
                        <a:t>訓練等の実施</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実施要領等に基づき教育訓練を行い、従業者等の習熟を図るとともに、対策実施に必要な時間を確認し、計画の実効性を確保する。</a:t>
                      </a:r>
                      <a:endParaRPr kumimoji="1" lang="en-US" altLang="ja-JP" sz="900" dirty="0" smtClean="0"/>
                    </a:p>
                    <a:p>
                      <a:pPr marL="268288" indent="-268288"/>
                      <a:r>
                        <a:rPr kumimoji="1" lang="ja-JP" altLang="en-US" sz="900" dirty="0" smtClean="0"/>
                        <a:t>□　各地方公共団体の地域防災計画に基づく水質汚濁防止連絡協議会等の関係機関と連携を図るため、これら関係行政機関への連絡体制を確立するとともに、積極的に訓練に参画する。</a:t>
                      </a:r>
                      <a:endParaRPr kumimoji="1" lang="en-US" altLang="ja-JP" sz="900" dirty="0" smtClean="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37238379"/>
                  </a:ext>
                </a:extLst>
              </a:tr>
              <a:tr h="1256625">
                <a:tc rowSpan="3" gridSpan="2">
                  <a:txBody>
                    <a:bodyPr/>
                    <a:lstStyle/>
                    <a:p>
                      <a:pPr algn="ctr"/>
                      <a:r>
                        <a:rPr kumimoji="1" lang="ja-JP" altLang="en-US" sz="900" b="1" dirty="0" smtClean="0"/>
                        <a:t>風水害の危険性が高まってきた場合の応急対策</a:t>
                      </a:r>
                      <a:endParaRPr kumimoji="1" lang="ja-JP" altLang="en-US" sz="900" b="1" dirty="0"/>
                    </a:p>
                  </a:txBody>
                  <a:tcPr vert="eaVert" anchor="ctr">
                    <a:solidFill>
                      <a:schemeClr val="accent2">
                        <a:lumMod val="20000"/>
                        <a:lumOff val="80000"/>
                      </a:schemeClr>
                    </a:solidFill>
                  </a:tcPr>
                </a:tc>
                <a:tc rowSpan="3" hMerge="1">
                  <a:txBody>
                    <a:bodyPr/>
                    <a:lstStyle/>
                    <a:p>
                      <a:pPr algn="ctr"/>
                      <a:endParaRPr kumimoji="1" lang="ja-JP" altLang="en-US" sz="900" dirty="0"/>
                    </a:p>
                  </a:txBody>
                  <a:tcPr anchor="ctr"/>
                </a:tc>
                <a:tc gridSpan="4">
                  <a:txBody>
                    <a:bodyPr/>
                    <a:lstStyle/>
                    <a:p>
                      <a:pPr marL="268288" indent="-268288"/>
                      <a:r>
                        <a:rPr kumimoji="1" lang="ja-JP" altLang="en-US" sz="900" dirty="0" smtClean="0"/>
                        <a:t>□　危険物施設等における被害の防止・軽減を図るため、気象庁や地方公共団体等が発表する防災情報を注視し、浸水、高潮、土砂流入、強風、停電等による危険性に応じた措置を講ずる。（予想される降雨量、風速、河川の水位、土砂災害危険性等の確認、避難先や避難経路の確認等）</a:t>
                      </a:r>
                      <a:endParaRPr kumimoji="1" lang="en-US" altLang="ja-JP" sz="900" dirty="0" smtClean="0"/>
                    </a:p>
                    <a:p>
                      <a:pPr marL="268288" indent="-268288"/>
                      <a:r>
                        <a:rPr kumimoji="1" lang="ja-JP" altLang="en-US" sz="900" dirty="0" smtClean="0"/>
                        <a:t>□　従業者等の避難安全を確保することが必要であり、十分な時間的余裕をもって作業を行う。</a:t>
                      </a:r>
                      <a:endParaRPr kumimoji="1" lang="en-US" altLang="ja-JP" sz="900" dirty="0" smtClean="0"/>
                    </a:p>
                    <a:p>
                      <a:pPr marL="268288" indent="-268288"/>
                      <a:r>
                        <a:rPr kumimoji="1" lang="ja-JP" altLang="en-US" sz="900" dirty="0" smtClean="0"/>
                        <a:t>□　浸水等に伴い、大規模な爆発や危険物の大量流出など周辺に危害を及ぼす事態に至る可能性がある場合には、速やかに消防機関等の関係機関に通報を行う。</a:t>
                      </a:r>
                      <a:endParaRPr kumimoji="1" lang="en-US" altLang="ja-JP" sz="900" dirty="0" smtClean="0"/>
                    </a:p>
                    <a:p>
                      <a:pPr marL="268288" marR="0" lvl="0" indent="-268288"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水と接触することで激しく燃焼する物品や有害なガスを発生させる物品を存する場合には、その物質の性状や保管状況等について関係機関に情報</a:t>
                      </a:r>
                      <a:r>
                        <a:rPr kumimoji="1" lang="ja-JP" altLang="en-US" sz="900" dirty="0" smtClean="0"/>
                        <a:t>提供を行う。</a:t>
                      </a:r>
                      <a:endParaRPr kumimoji="1" lang="en-US" altLang="ja-JP" sz="900" dirty="0" smtClean="0"/>
                    </a:p>
                    <a:p>
                      <a:pPr marL="268288" marR="0" lvl="0" indent="-268288"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施設外に危険物が流出しないよう、浸水防止用設備の閉鎖を確実に行う。</a:t>
                      </a:r>
                      <a:endParaRPr kumimoji="1" lang="en-US" altLang="ja-JP" sz="900" dirty="0" smtClean="0"/>
                    </a:p>
                    <a:p>
                      <a:pPr marL="268288" marR="0" lvl="0" indent="-268288"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危険物の流出を確認した場合は、油吸着材等により速やかに回収する。</a:t>
                      </a:r>
                      <a:endParaRPr kumimoji="1" lang="en-US" altLang="ja-JP" sz="900" dirty="0" smtClean="0"/>
                    </a:p>
                    <a:p>
                      <a:pPr marL="268288" indent="-268288"/>
                      <a:r>
                        <a:rPr kumimoji="1" lang="ja-JP" altLang="en-US" sz="900" dirty="0" smtClean="0"/>
                        <a:t>□　浸水等に伴い、河川や海洋へ危険物が流出した場合には、水質汚濁防止連絡協議会等の関係行政機関へ速やかに通報・連絡し、連携して応急対策を実施する。</a:t>
                      </a:r>
                      <a:endParaRPr kumimoji="1" lang="en-US" altLang="ja-JP" sz="900" dirty="0" smtClean="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167086716"/>
                  </a:ext>
                </a:extLst>
              </a:tr>
              <a:tr h="1098744">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土のうや止水板等により施設内への浸水や土砂流入を防止・低減する。</a:t>
                      </a:r>
                      <a:endParaRPr kumimoji="1" lang="en-US" altLang="ja-JP" sz="900" dirty="0" smtClean="0"/>
                    </a:p>
                    <a:p>
                      <a:pPr marL="268288" indent="-268288"/>
                      <a:r>
                        <a:rPr kumimoji="1" lang="ja-JP" altLang="en-US" sz="900" dirty="0" smtClean="0"/>
                        <a:t>□　施設外への危険物の流出防止のため、浸水防止用設備を閉鎖、オイルフェンスを設置する。</a:t>
                      </a:r>
                      <a:endParaRPr kumimoji="1" lang="en-US" altLang="ja-JP" sz="900" dirty="0" smtClean="0"/>
                    </a:p>
                  </a:txBody>
                  <a:tcPr anchor="ctr"/>
                </a:tc>
                <a:tc hMerge="1">
                  <a:txBody>
                    <a:bodyPr/>
                    <a:lstStyle/>
                    <a:p>
                      <a:endParaRPr kumimoji="1" lang="ja-JP" altLang="en-US" dirty="0"/>
                    </a:p>
                  </a:txBody>
                  <a:tcPr/>
                </a:tc>
                <a:tc>
                  <a:txBody>
                    <a:bodyPr/>
                    <a:lstStyle/>
                    <a:p>
                      <a:pPr marL="92075" indent="-92075"/>
                      <a:r>
                        <a:rPr kumimoji="1" lang="ja-JP" altLang="en-US" sz="900" dirty="0" smtClean="0"/>
                        <a:t>□　強風により建築物（タンク専用室）が破損しないよう、耐風性能を再確認する。</a:t>
                      </a:r>
                      <a:endParaRPr kumimoji="1" lang="en-US" altLang="ja-JP" sz="900" dirty="0" smtClean="0"/>
                    </a:p>
                    <a:p>
                      <a:pPr marL="92075" indent="-92075"/>
                      <a:r>
                        <a:rPr kumimoji="1" lang="ja-JP" altLang="en-US" sz="900" dirty="0" smtClean="0"/>
                        <a:t>□　飛来物により建築物（窓ガラス）等が破損しないよう、シャッター等で保護する。</a:t>
                      </a:r>
                      <a:endParaRPr kumimoji="1" lang="en-US" altLang="ja-JP" sz="900" dirty="0" smtClean="0"/>
                    </a:p>
                  </a:txBody>
                  <a:tcPr anchor="ctr"/>
                </a:tc>
                <a:tc rowSpan="2">
                  <a:txBody>
                    <a:bodyPr/>
                    <a:lstStyle/>
                    <a:p>
                      <a:pPr marL="182563" indent="-182563"/>
                      <a:r>
                        <a:rPr kumimoji="1" lang="ja-JP" altLang="en-US" sz="900" dirty="0" smtClean="0"/>
                        <a:t>□　自家発電設備等により所要の電力を確保する。</a:t>
                      </a:r>
                      <a:endParaRPr kumimoji="1" lang="ja-JP" altLang="en-US" sz="900" dirty="0"/>
                    </a:p>
                  </a:txBody>
                  <a:tcPr anchor="ctr"/>
                </a:tc>
                <a:extLst>
                  <a:ext uri="{0D108BD9-81ED-4DB2-BD59-A6C34878D82A}">
                    <a16:rowId xmlns:a16="http://schemas.microsoft.com/office/drawing/2014/main" val="1960742285"/>
                  </a:ext>
                </a:extLst>
              </a:tr>
              <a:tr h="648344">
                <a:tc gridSpan="2" vMerge="1">
                  <a:txBody>
                    <a:bodyPr/>
                    <a:lstStyle/>
                    <a:p>
                      <a:pPr algn="ctr"/>
                      <a:endParaRPr kumimoji="1" lang="ja-JP" altLang="en-US" sz="900" b="1" dirty="0"/>
                    </a:p>
                  </a:txBody>
                  <a:tcPr vert="eaVert" anchor="ctr">
                    <a:solidFill>
                      <a:schemeClr val="accent2">
                        <a:lumMod val="20000"/>
                        <a:lumOff val="80000"/>
                      </a:schemeClr>
                    </a:solidFill>
                  </a:tcPr>
                </a:tc>
                <a:tc hMerge="1" vMerge="1">
                  <a:txBody>
                    <a:bodyPr/>
                    <a:lstStyle/>
                    <a:p>
                      <a:endParaRPr kumimoji="1" lang="ja-JP" altLang="en-US"/>
                    </a:p>
                  </a:txBody>
                  <a:tcPr/>
                </a:tc>
                <a:tc gridSpan="2">
                  <a:txBody>
                    <a:bodyPr/>
                    <a:lstStyle/>
                    <a:p>
                      <a:pPr marL="268288" indent="-268288"/>
                      <a:r>
                        <a:rPr kumimoji="1" lang="ja-JP" altLang="en-US" sz="900" dirty="0" smtClean="0"/>
                        <a:t>□　配管の弁、通気管を閉鎖し、危険物の流出防止とともに、タンクへの水や土砂の混入を防止する。</a:t>
                      </a:r>
                      <a:endParaRPr kumimoji="1" lang="en-US" altLang="ja-JP" sz="900" dirty="0" smtClean="0"/>
                    </a:p>
                  </a:txBody>
                  <a:tcPr anchor="ctr"/>
                </a:tc>
                <a:tc hMerge="1">
                  <a:txBody>
                    <a:bodyPr/>
                    <a:lstStyle/>
                    <a:p>
                      <a:endParaRPr kumimoji="1" lang="ja-JP" altLang="en-US"/>
                    </a:p>
                  </a:txBody>
                  <a:tcPr/>
                </a:tc>
                <a:tc>
                  <a:txBody>
                    <a:bodyPr/>
                    <a:lstStyle/>
                    <a:p>
                      <a:pPr marL="92075" indent="-92075"/>
                      <a:r>
                        <a:rPr kumimoji="1" lang="ja-JP" altLang="en-US" sz="900" dirty="0" smtClean="0"/>
                        <a:t>□　簡易貯蔵タンクの転倒防止のため、ロープ・ワイヤー等で緊結する。</a:t>
                      </a:r>
                      <a:endParaRPr kumimoji="1" lang="en-US" altLang="ja-JP" sz="900" dirty="0" smtClean="0"/>
                    </a:p>
                  </a:txBody>
                  <a:tcPr anchor="ctr"/>
                </a:tc>
                <a:tc vMerge="1">
                  <a:txBody>
                    <a:bodyPr/>
                    <a:lstStyle/>
                    <a:p>
                      <a:pPr marL="182563" indent="-182563"/>
                      <a:endParaRPr kumimoji="1" lang="ja-JP" altLang="en-US" sz="900" dirty="0"/>
                    </a:p>
                  </a:txBody>
                  <a:tcPr anchor="ctr"/>
                </a:tc>
                <a:extLst>
                  <a:ext uri="{0D108BD9-81ED-4DB2-BD59-A6C34878D82A}">
                    <a16:rowId xmlns:a16="http://schemas.microsoft.com/office/drawing/2014/main" val="82758829"/>
                  </a:ext>
                </a:extLst>
              </a:tr>
              <a:tr h="821640">
                <a:tc gridSpan="2">
                  <a:txBody>
                    <a:bodyPr/>
                    <a:lstStyle/>
                    <a:p>
                      <a:pPr algn="ctr"/>
                      <a:r>
                        <a:rPr kumimoji="1" lang="ja-JP" altLang="en-US" sz="800" b="1" dirty="0" smtClean="0"/>
                        <a:t>天候回復後の点検・復旧</a:t>
                      </a:r>
                      <a:endParaRPr kumimoji="1" lang="ja-JP" altLang="en-US" sz="800" b="1" dirty="0"/>
                    </a:p>
                  </a:txBody>
                  <a:tcPr anchor="ctr">
                    <a:solidFill>
                      <a:schemeClr val="accent2">
                        <a:lumMod val="20000"/>
                        <a:lumOff val="80000"/>
                      </a:schemeClr>
                    </a:solidFill>
                  </a:tcPr>
                </a:tc>
                <a:tc hMerge="1">
                  <a:txBody>
                    <a:bodyPr/>
                    <a:lstStyle/>
                    <a:p>
                      <a:pPr algn="ctr"/>
                      <a:endParaRPr kumimoji="1" lang="ja-JP" altLang="en-US" sz="900" dirty="0"/>
                    </a:p>
                  </a:txBody>
                  <a:tcPr anchor="ctr"/>
                </a:tc>
                <a:tc gridSpan="4">
                  <a:txBody>
                    <a:bodyPr/>
                    <a:lstStyle/>
                    <a:p>
                      <a:pPr marL="268288" indent="-268288"/>
                      <a:r>
                        <a:rPr kumimoji="1" lang="ja-JP" altLang="en-US" sz="900" dirty="0" smtClean="0"/>
                        <a:t>□　点検を行い、必要な補修を施した後で再稼働を行うこと。</a:t>
                      </a:r>
                      <a:endParaRPr kumimoji="1" lang="en-US" altLang="ja-JP" sz="900" dirty="0" smtClean="0"/>
                    </a:p>
                    <a:p>
                      <a:pPr marL="268288" indent="-268288"/>
                      <a:r>
                        <a:rPr kumimoji="1" lang="ja-JP" altLang="en-US" sz="900" dirty="0" smtClean="0"/>
                        <a:t>□　浸水した施設では、作動状況やタンクへの水混入の有無等を確認する。</a:t>
                      </a:r>
                      <a:endParaRPr kumimoji="1" lang="en-US" altLang="ja-JP" sz="900" dirty="0" smtClean="0"/>
                    </a:p>
                    <a:p>
                      <a:pPr marL="268288" indent="-268288"/>
                      <a:r>
                        <a:rPr kumimoji="1" lang="ja-JP" altLang="en-US" sz="900" dirty="0" smtClean="0"/>
                        <a:t>□　復旧に伴い、臨時的な危険物の貯蔵又は取扱いが必要となる場合は、危険物の仮貯蔵・仮取扱いに係る実施計画に基づき安全対策等を講ずる。</a:t>
                      </a:r>
                      <a:endParaRPr kumimoji="1" lang="en-US" altLang="ja-JP" sz="900" dirty="0" smtClean="0"/>
                    </a:p>
                    <a:p>
                      <a:pPr marL="268288" indent="-268288"/>
                      <a:r>
                        <a:rPr kumimoji="1" lang="ja-JP" altLang="en-US" sz="900" dirty="0" smtClean="0"/>
                        <a:t>□　電力復旧時の通電火災や漏電の防止のため、危険物施設内の電気設備や配線の健全性を確認する。</a:t>
                      </a:r>
                      <a:endParaRPr kumimoji="1" lang="en-US" altLang="ja-JP" sz="900" dirty="0" smtClean="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076873832"/>
                  </a:ext>
                </a:extLst>
              </a:tr>
            </a:tbl>
          </a:graphicData>
        </a:graphic>
      </p:graphicFrame>
      <p:cxnSp>
        <p:nvCxnSpPr>
          <p:cNvPr id="7" name="直線コネクタ 6"/>
          <p:cNvCxnSpPr/>
          <p:nvPr/>
        </p:nvCxnSpPr>
        <p:spPr>
          <a:xfrm>
            <a:off x="0" y="344948"/>
            <a:ext cx="68580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98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6858000" cy="307777"/>
          </a:xfrm>
          <a:prstGeom prst="rect">
            <a:avLst/>
          </a:prstGeom>
          <a:noFill/>
        </p:spPr>
        <p:txBody>
          <a:bodyPr wrap="square" rtlCol="0">
            <a:spAutoFit/>
          </a:bodyPr>
          <a:lstStyle/>
          <a:p>
            <a:pPr algn="ctr"/>
            <a:r>
              <a:rPr kumimoji="1" lang="ja-JP" altLang="en-US" sz="1400" dirty="0" smtClean="0"/>
              <a:t>チェックリスト（例）　</a:t>
            </a:r>
            <a:r>
              <a:rPr kumimoji="1" lang="ja-JP" altLang="en-US" sz="1400" dirty="0" err="1" smtClean="0"/>
              <a:t>ー</a:t>
            </a:r>
            <a:r>
              <a:rPr kumimoji="1" lang="ja-JP" altLang="en-US" sz="1400" dirty="0" smtClean="0"/>
              <a:t>移動</a:t>
            </a:r>
            <a:r>
              <a:rPr kumimoji="1" lang="ja-JP" altLang="en-US" sz="1400" dirty="0" smtClean="0"/>
              <a:t>タンク</a:t>
            </a:r>
            <a:r>
              <a:rPr kumimoji="1" lang="ja-JP" altLang="en-US" sz="1400" dirty="0" smtClean="0"/>
              <a:t>貯蔵所</a:t>
            </a:r>
            <a:r>
              <a:rPr kumimoji="1" lang="ja-JP" altLang="en-US" sz="1400" dirty="0" err="1" smtClean="0"/>
              <a:t>ー</a:t>
            </a:r>
            <a:endParaRPr kumimoji="1" lang="ja-JP" altLang="en-US" sz="1400" dirty="0"/>
          </a:p>
        </p:txBody>
      </p:sp>
      <p:graphicFrame>
        <p:nvGraphicFramePr>
          <p:cNvPr id="5" name="表 4"/>
          <p:cNvGraphicFramePr>
            <a:graphicFrameLocks noGrp="1"/>
          </p:cNvGraphicFramePr>
          <p:nvPr>
            <p:extLst>
              <p:ext uri="{D42A27DB-BD31-4B8C-83A1-F6EECF244321}">
                <p14:modId xmlns:p14="http://schemas.microsoft.com/office/powerpoint/2010/main" val="2038459198"/>
              </p:ext>
            </p:extLst>
          </p:nvPr>
        </p:nvGraphicFramePr>
        <p:xfrm>
          <a:off x="121920" y="569864"/>
          <a:ext cx="6653179" cy="7164559"/>
        </p:xfrm>
        <a:graphic>
          <a:graphicData uri="http://schemas.openxmlformats.org/drawingml/2006/table">
            <a:tbl>
              <a:tblPr firstRow="1" bandRow="1">
                <a:tableStyleId>{5940675A-B579-460E-94D1-54222C63F5DA}</a:tableStyleId>
              </a:tblPr>
              <a:tblGrid>
                <a:gridCol w="239936">
                  <a:extLst>
                    <a:ext uri="{9D8B030D-6E8A-4147-A177-3AD203B41FA5}">
                      <a16:colId xmlns:a16="http://schemas.microsoft.com/office/drawing/2014/main" val="2790528853"/>
                    </a:ext>
                  </a:extLst>
                </a:gridCol>
                <a:gridCol w="601589">
                  <a:extLst>
                    <a:ext uri="{9D8B030D-6E8A-4147-A177-3AD203B41FA5}">
                      <a16:colId xmlns:a16="http://schemas.microsoft.com/office/drawing/2014/main" val="3762869829"/>
                    </a:ext>
                  </a:extLst>
                </a:gridCol>
                <a:gridCol w="1937218">
                  <a:extLst>
                    <a:ext uri="{9D8B030D-6E8A-4147-A177-3AD203B41FA5}">
                      <a16:colId xmlns:a16="http://schemas.microsoft.com/office/drawing/2014/main" val="2793245442"/>
                    </a:ext>
                  </a:extLst>
                </a:gridCol>
                <a:gridCol w="1937218">
                  <a:extLst>
                    <a:ext uri="{9D8B030D-6E8A-4147-A177-3AD203B41FA5}">
                      <a16:colId xmlns:a16="http://schemas.microsoft.com/office/drawing/2014/main" val="4114062654"/>
                    </a:ext>
                  </a:extLst>
                </a:gridCol>
                <a:gridCol w="1937218">
                  <a:extLst>
                    <a:ext uri="{9D8B030D-6E8A-4147-A177-3AD203B41FA5}">
                      <a16:colId xmlns:a16="http://schemas.microsoft.com/office/drawing/2014/main" val="2781597271"/>
                    </a:ext>
                  </a:extLst>
                </a:gridCol>
              </a:tblGrid>
              <a:tr h="333212">
                <a:tc gridSpan="2">
                  <a:txBody>
                    <a:bodyPr/>
                    <a:lstStyle/>
                    <a:p>
                      <a:pPr algn="ctr"/>
                      <a:r>
                        <a:rPr kumimoji="1" lang="ja-JP" altLang="en-US" sz="1050" b="1" dirty="0" smtClean="0"/>
                        <a:t>フェーズ</a:t>
                      </a:r>
                      <a:endParaRPr kumimoji="1" lang="ja-JP" altLang="en-US" sz="1050" b="1" dirty="0"/>
                    </a:p>
                  </a:txBody>
                  <a:tcPr anchor="ctr">
                    <a:solidFill>
                      <a:schemeClr val="accent1">
                        <a:lumMod val="20000"/>
                        <a:lumOff val="80000"/>
                      </a:schemeClr>
                    </a:solidFill>
                  </a:tcPr>
                </a:tc>
                <a:tc hMerge="1">
                  <a:txBody>
                    <a:bodyPr/>
                    <a:lstStyle/>
                    <a:p>
                      <a:endParaRPr kumimoji="1" lang="ja-JP" altLang="en-US"/>
                    </a:p>
                  </a:txBody>
                  <a:tcPr/>
                </a:tc>
                <a:tc>
                  <a:txBody>
                    <a:bodyPr/>
                    <a:lstStyle/>
                    <a:p>
                      <a:pPr algn="ctr"/>
                      <a:r>
                        <a:rPr kumimoji="1" lang="ja-JP" altLang="en-US" sz="1050" b="1" dirty="0" smtClean="0"/>
                        <a:t>浸水・高潮対策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土砂対策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強風対策</a:t>
                      </a:r>
                      <a:endParaRPr kumimoji="1" lang="ja-JP" altLang="en-US" sz="1050" b="1" dirty="0"/>
                    </a:p>
                  </a:txBody>
                  <a:tcPr anchor="ctr">
                    <a:solidFill>
                      <a:schemeClr val="accent1">
                        <a:lumMod val="20000"/>
                        <a:lumOff val="80000"/>
                      </a:schemeClr>
                    </a:solidFill>
                  </a:tcPr>
                </a:tc>
                <a:extLst>
                  <a:ext uri="{0D108BD9-81ED-4DB2-BD59-A6C34878D82A}">
                    <a16:rowId xmlns:a16="http://schemas.microsoft.com/office/drawing/2014/main" val="3227123628"/>
                  </a:ext>
                </a:extLst>
              </a:tr>
              <a:tr h="688429">
                <a:tc rowSpan="4">
                  <a:txBody>
                    <a:bodyPr/>
                    <a:lstStyle/>
                    <a:p>
                      <a:pPr algn="ctr"/>
                      <a:r>
                        <a:rPr kumimoji="1" lang="ja-JP" altLang="en-US" sz="900" b="1" dirty="0" smtClean="0"/>
                        <a:t>平時からの事前の備え</a:t>
                      </a:r>
                      <a:endParaRPr kumimoji="1" lang="ja-JP" altLang="en-US" sz="900" b="1" dirty="0"/>
                    </a:p>
                  </a:txBody>
                  <a:tcPr vert="eaVert" anchor="ctr">
                    <a:solidFill>
                      <a:schemeClr val="accent2">
                        <a:lumMod val="20000"/>
                        <a:lumOff val="80000"/>
                      </a:schemeClr>
                    </a:solidFill>
                  </a:tcPr>
                </a:tc>
                <a:tc>
                  <a:txBody>
                    <a:bodyPr/>
                    <a:lstStyle/>
                    <a:p>
                      <a:pPr algn="ctr"/>
                      <a:r>
                        <a:rPr kumimoji="1" lang="ja-JP" altLang="en-US" sz="600" b="1" dirty="0" smtClean="0"/>
                        <a:t>災害リスクの確認</a:t>
                      </a:r>
                      <a:endParaRPr kumimoji="1" lang="ja-JP" altLang="en-US" sz="600" b="1" dirty="0"/>
                    </a:p>
                  </a:txBody>
                  <a:tcPr anchor="ctr">
                    <a:solidFill>
                      <a:schemeClr val="accent2">
                        <a:lumMod val="20000"/>
                        <a:lumOff val="80000"/>
                      </a:schemeClr>
                    </a:solidFill>
                  </a:tcPr>
                </a:tc>
                <a:tc gridSpan="3">
                  <a:txBody>
                    <a:bodyPr/>
                    <a:lstStyle/>
                    <a:p>
                      <a:pPr marL="268288" indent="-268288" algn="just"/>
                      <a:r>
                        <a:rPr kumimoji="1" lang="ja-JP" altLang="en-US" sz="900" b="0" dirty="0" smtClean="0"/>
                        <a:t>□</a:t>
                      </a:r>
                      <a:r>
                        <a:rPr kumimoji="1" lang="ja-JP" altLang="en-US" sz="900" dirty="0" smtClean="0"/>
                        <a:t>　地域のハザードマップを参照し、当該施設が浸水想定区域や土砂災害警戒区域に入っているかどうかや、降雨や高潮に伴う浸水高さ等を確認する。また、ハザードマップが更新された場合には、当該施設に係る変更の有無や内容を都度確認する。</a:t>
                      </a:r>
                      <a:endParaRPr kumimoji="1" lang="en-US" altLang="ja-JP" sz="900" dirty="0" smtClean="0"/>
                    </a:p>
                    <a:p>
                      <a:pPr marL="268288" indent="-268288" algn="just"/>
                      <a:r>
                        <a:rPr kumimoji="1" lang="ja-JP" altLang="en-US" sz="900" dirty="0" smtClean="0"/>
                        <a:t>□　浸水想定区域に該当する場合、想定される降雨量と浸水高、避難先を確認する。</a:t>
                      </a:r>
                      <a:endParaRPr kumimoji="1" lang="en-US" altLang="ja-JP" sz="900" dirty="0" smtClean="0"/>
                    </a:p>
                  </a:txBody>
                  <a:tcPr anchor="ct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2768697511"/>
                  </a:ext>
                </a:extLst>
              </a:tr>
              <a:tr h="1426032">
                <a:tc vMerge="1">
                  <a:txBody>
                    <a:bodyPr/>
                    <a:lstStyle/>
                    <a:p>
                      <a:endParaRPr kumimoji="1" lang="ja-JP" altLang="en-US" sz="1050" dirty="0"/>
                    </a:p>
                  </a:txBody>
                  <a:tcPr/>
                </a:tc>
                <a:tc>
                  <a:txBody>
                    <a:bodyPr/>
                    <a:lstStyle/>
                    <a:p>
                      <a:pPr algn="ctr"/>
                      <a:r>
                        <a:rPr kumimoji="1" lang="ja-JP" altLang="en-US" sz="900" b="1" dirty="0" smtClean="0"/>
                        <a:t>計画等の策定</a:t>
                      </a:r>
                      <a:endParaRPr kumimoji="1" lang="ja-JP" altLang="en-US" sz="900" b="1" dirty="0"/>
                    </a:p>
                  </a:txBody>
                  <a:tcPr anchor="ctr">
                    <a:solidFill>
                      <a:schemeClr val="accent2">
                        <a:lumMod val="20000"/>
                        <a:lumOff val="80000"/>
                      </a:schemeClr>
                    </a:solidFill>
                  </a:tcPr>
                </a:tc>
                <a:tc gridSpan="3">
                  <a:txBody>
                    <a:bodyPr/>
                    <a:lstStyle/>
                    <a:p>
                      <a:pPr marL="268288" indent="-268288"/>
                      <a:r>
                        <a:rPr kumimoji="1" lang="ja-JP" altLang="en-US" sz="900" dirty="0" smtClean="0"/>
                        <a:t>□　長雨や台風の接近に</a:t>
                      </a:r>
                      <a:r>
                        <a:rPr kumimoji="1" lang="ja-JP" altLang="en-US" sz="900" dirty="0" smtClean="0"/>
                        <a:t>伴い被害の</a:t>
                      </a:r>
                      <a:r>
                        <a:rPr kumimoji="1" lang="ja-JP" altLang="en-US" sz="900" dirty="0" smtClean="0"/>
                        <a:t>発生が想定される場合には、被害発生の危険性を回避・低減するために必要な措置を検討し、計画を策定する。</a:t>
                      </a:r>
                      <a:endParaRPr kumimoji="1" lang="en-US" altLang="ja-JP" sz="900" dirty="0" smtClean="0"/>
                    </a:p>
                    <a:p>
                      <a:pPr marL="268288" indent="-268288"/>
                      <a:r>
                        <a:rPr kumimoji="1" lang="ja-JP" altLang="en-US" sz="900" dirty="0" smtClean="0"/>
                        <a:t>□　タイムラインを考慮し、気象庁や地方公共団体等が発表する防災情報の警戒レベル等に応じた判断基準や実施要領を策定する。</a:t>
                      </a:r>
                      <a:endParaRPr kumimoji="1" lang="en-US" altLang="ja-JP" sz="900" dirty="0" smtClean="0"/>
                    </a:p>
                    <a:p>
                      <a:pPr marL="268288" indent="-268288"/>
                      <a:r>
                        <a:rPr kumimoji="1" lang="ja-JP" altLang="en-US" sz="900" dirty="0" smtClean="0"/>
                        <a:t>□　計画的な操業の停止、規模縮小の判断基準や実施要領を策定する。</a:t>
                      </a:r>
                      <a:endParaRPr kumimoji="1" lang="en-US" altLang="ja-JP" sz="900" dirty="0" smtClean="0"/>
                    </a:p>
                    <a:p>
                      <a:pPr marL="268288" indent="-268288"/>
                      <a:r>
                        <a:rPr kumimoji="1" lang="ja-JP" altLang="en-US" sz="900" dirty="0" smtClean="0"/>
                        <a:t>□　危険物の移送の時期や経路の変更等の判断基準や実施要領を策定する。</a:t>
                      </a:r>
                      <a:endParaRPr kumimoji="1" lang="en-US" altLang="ja-JP" sz="900" dirty="0" smtClean="0"/>
                    </a:p>
                    <a:p>
                      <a:pPr marL="268288" indent="-268288"/>
                      <a:r>
                        <a:rPr kumimoji="1" lang="ja-JP" altLang="en-US" sz="900" dirty="0" smtClean="0"/>
                        <a:t>□　天候回復後の施設の復旧に当たり、自家発電設備等への円滑な燃料供給等のため、危険物の仮貯蔵・仮取扱いを行うことが想定される場合</a:t>
                      </a:r>
                      <a:r>
                        <a:rPr kumimoji="1" lang="ja-JP" altLang="en-US" sz="900" dirty="0" smtClean="0"/>
                        <a:t>、仮貯蔵・仮取扱いの実施</a:t>
                      </a:r>
                      <a:r>
                        <a:rPr kumimoji="1" lang="ja-JP" altLang="en-US" sz="900" dirty="0" smtClean="0"/>
                        <a:t>計画を作成し、消防機関と協議する。</a:t>
                      </a:r>
                      <a:endParaRPr kumimoji="1" lang="en-US" altLang="ja-JP" sz="900" dirty="0" smtClean="0"/>
                    </a:p>
                    <a:p>
                      <a:pPr marL="268288" indent="-268288"/>
                      <a:r>
                        <a:rPr kumimoji="1" lang="ja-JP" altLang="en-US" sz="900" dirty="0" smtClean="0"/>
                        <a:t>□　計画や実施要領等を社内規定等に位置づけ、消防機関に資料提出を行う。</a:t>
                      </a:r>
                      <a:endParaRPr kumimoji="1" lang="en-US" altLang="ja-JP" sz="900" dirty="0" smtClean="0"/>
                    </a:p>
                  </a:txBody>
                  <a:tcPr anchor="ct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979982385"/>
                  </a:ext>
                </a:extLst>
              </a:tr>
              <a:tr h="495372">
                <a:tc vMerge="1">
                  <a:txBody>
                    <a:bodyPr/>
                    <a:lstStyle/>
                    <a:p>
                      <a:pPr algn="ctr"/>
                      <a:endParaRPr kumimoji="1" lang="ja-JP" altLang="en-US" sz="900" dirty="0"/>
                    </a:p>
                  </a:txBody>
                  <a:tcPr vert="eaVert" anchor="ctr"/>
                </a:tc>
                <a:tc>
                  <a:txBody>
                    <a:bodyPr/>
                    <a:lstStyle/>
                    <a:p>
                      <a:pPr algn="ctr"/>
                      <a:r>
                        <a:rPr kumimoji="1" lang="ja-JP" altLang="en-US" sz="900" b="1" dirty="0" smtClean="0"/>
                        <a:t>対策の準備</a:t>
                      </a:r>
                      <a:endParaRPr kumimoji="1" lang="ja-JP" altLang="en-US" sz="900" b="1" dirty="0"/>
                    </a:p>
                  </a:txBody>
                  <a:tcPr anchor="ctr">
                    <a:solidFill>
                      <a:schemeClr val="accent2">
                        <a:lumMod val="20000"/>
                        <a:lumOff val="80000"/>
                      </a:schemeClr>
                    </a:solidFill>
                  </a:tcPr>
                </a:tc>
                <a:tc gridSpan="3">
                  <a:txBody>
                    <a:bodyPr/>
                    <a:lstStyle/>
                    <a:p>
                      <a:pPr marL="268288" indent="-268288"/>
                      <a:r>
                        <a:rPr kumimoji="1" lang="ja-JP" altLang="en-US" sz="900" dirty="0" smtClean="0"/>
                        <a:t>□　浸水等により危険物が流出するおそれがある場合には、オイルフェンス、油吸着材、土の</a:t>
                      </a:r>
                      <a:r>
                        <a:rPr kumimoji="1" lang="ja-JP" altLang="en-US" sz="900" dirty="0" err="1" smtClean="0"/>
                        <a:t>う</a:t>
                      </a:r>
                      <a:r>
                        <a:rPr kumimoji="1" lang="ja-JP" altLang="en-US" sz="900" dirty="0" smtClean="0"/>
                        <a:t>等の必要な資機材を準備する。</a:t>
                      </a:r>
                      <a:endParaRPr kumimoji="1" lang="en-US" altLang="ja-JP" sz="900" dirty="0" smtClean="0"/>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1390949"/>
                  </a:ext>
                </a:extLst>
              </a:tr>
              <a:tr h="688429">
                <a:tc vMerge="1">
                  <a:txBody>
                    <a:bodyPr/>
                    <a:lstStyle/>
                    <a:p>
                      <a:pPr algn="ctr"/>
                      <a:endParaRPr kumimoji="1" lang="ja-JP" altLang="en-US" sz="900" dirty="0"/>
                    </a:p>
                  </a:txBody>
                  <a:tcPr vert="eaVert" anchor="ctr"/>
                </a:tc>
                <a:tc>
                  <a:txBody>
                    <a:bodyPr/>
                    <a:lstStyle/>
                    <a:p>
                      <a:pPr algn="ctr"/>
                      <a:r>
                        <a:rPr kumimoji="1" lang="ja-JP" altLang="en-US" sz="900" b="1" dirty="0" smtClean="0"/>
                        <a:t>訓練等の実施</a:t>
                      </a:r>
                      <a:endParaRPr kumimoji="1" lang="ja-JP" altLang="en-US" sz="900" b="1" dirty="0"/>
                    </a:p>
                  </a:txBody>
                  <a:tcPr anchor="ctr">
                    <a:solidFill>
                      <a:schemeClr val="accent2">
                        <a:lumMod val="20000"/>
                        <a:lumOff val="80000"/>
                      </a:schemeClr>
                    </a:solidFill>
                  </a:tcPr>
                </a:tc>
                <a:tc gridSpan="3">
                  <a:txBody>
                    <a:bodyPr/>
                    <a:lstStyle/>
                    <a:p>
                      <a:pPr marL="268288" indent="-268288"/>
                      <a:r>
                        <a:rPr kumimoji="1" lang="ja-JP" altLang="en-US" sz="900" dirty="0" smtClean="0"/>
                        <a:t>□　実施要領等に基づき教育訓練を行い、従業者等の習熟を図るとともに、対策実施に必要な時間を確認してタイムラインとの整合性を確保する。</a:t>
                      </a:r>
                      <a:endParaRPr kumimoji="1" lang="en-US" altLang="ja-JP" sz="900" dirty="0" smtClean="0"/>
                    </a:p>
                    <a:p>
                      <a:pPr marL="268288" indent="-268288"/>
                      <a:r>
                        <a:rPr kumimoji="1" lang="ja-JP" altLang="en-US" sz="900" dirty="0" smtClean="0"/>
                        <a:t>□　各地方公共団体の地域防災計画に基づく水質汚濁防止連絡協議会等の関係機関と連携を図るため、これら関係行政機関への連絡体制を確立するとともに、積極的に訓練に参画する。</a:t>
                      </a:r>
                      <a:endParaRPr kumimoji="1" lang="en-US" altLang="ja-JP" sz="900" dirty="0" smtClean="0"/>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37238379"/>
                  </a:ext>
                </a:extLst>
              </a:tr>
              <a:tr h="1278512">
                <a:tc rowSpan="3" gridSpan="2">
                  <a:txBody>
                    <a:bodyPr/>
                    <a:lstStyle/>
                    <a:p>
                      <a:pPr algn="ctr"/>
                      <a:r>
                        <a:rPr kumimoji="1" lang="ja-JP" altLang="en-US" sz="900" b="1" dirty="0" smtClean="0"/>
                        <a:t>風水害の危険性が高まってきた場合の応急対策</a:t>
                      </a:r>
                      <a:endParaRPr kumimoji="1" lang="ja-JP" altLang="en-US" sz="900" b="1" dirty="0"/>
                    </a:p>
                  </a:txBody>
                  <a:tcPr vert="eaVert" anchor="ctr">
                    <a:solidFill>
                      <a:schemeClr val="accent2">
                        <a:lumMod val="20000"/>
                        <a:lumOff val="80000"/>
                      </a:schemeClr>
                    </a:solidFill>
                  </a:tcPr>
                </a:tc>
                <a:tc rowSpan="3" hMerge="1">
                  <a:txBody>
                    <a:bodyPr/>
                    <a:lstStyle/>
                    <a:p>
                      <a:pPr algn="ctr"/>
                      <a:endParaRPr kumimoji="1" lang="ja-JP" altLang="en-US" sz="900" dirty="0"/>
                    </a:p>
                  </a:txBody>
                  <a:tcPr anchor="ctr"/>
                </a:tc>
                <a:tc gridSpan="3">
                  <a:txBody>
                    <a:bodyPr/>
                    <a:lstStyle/>
                    <a:p>
                      <a:pPr marL="268288" indent="-268288"/>
                      <a:r>
                        <a:rPr kumimoji="1" lang="ja-JP" altLang="en-US" sz="900" dirty="0" smtClean="0"/>
                        <a:t>□　危険物施設等における被害の防止・軽減を図るため、気象庁や地方公共団体等が発表する防災情報を注視し、浸水、高潮、土砂流入、強風、停電等による危険性に応じた措置を講ずる。（予想される降雨量、風速、河川の水位、土砂災害危険性等の確認、避難先や避難経路の確認等）</a:t>
                      </a:r>
                      <a:endParaRPr kumimoji="1" lang="en-US" altLang="ja-JP" sz="900" dirty="0" smtClean="0"/>
                    </a:p>
                    <a:p>
                      <a:pPr marL="268288" indent="-268288"/>
                      <a:r>
                        <a:rPr kumimoji="1" lang="ja-JP" altLang="en-US" sz="900" dirty="0" smtClean="0"/>
                        <a:t>□　従業者等の避難安全を確保することが必要であり、十分な時間的余裕をもって作業を行う。</a:t>
                      </a:r>
                      <a:endParaRPr kumimoji="1" lang="en-US" altLang="ja-JP" sz="900" dirty="0" smtClean="0"/>
                    </a:p>
                    <a:p>
                      <a:pPr marL="268288" indent="-268288"/>
                      <a:r>
                        <a:rPr kumimoji="1" lang="ja-JP" altLang="en-US" sz="900" dirty="0" smtClean="0"/>
                        <a:t>□　浸水等に伴い、大規模な爆発や危険物の大量流出など周辺に危害を及ぼす事態に至る可能性がある場合には、速やかに消防機関等の関係機関に通報を行う。</a:t>
                      </a:r>
                      <a:endParaRPr kumimoji="1" lang="en-US" altLang="ja-JP" sz="900" dirty="0" smtClean="0"/>
                    </a:p>
                    <a:p>
                      <a:pPr marL="268288" marR="0" lvl="0" indent="-268288"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水と接触することで激しく燃焼する物品や有害なガスを発生させる物品が存する場合には、その物質の性状や保管状況等について関係機関に情報</a:t>
                      </a:r>
                      <a:r>
                        <a:rPr kumimoji="1" lang="ja-JP" altLang="en-US" sz="900" dirty="0" smtClean="0"/>
                        <a:t>提供を行う。</a:t>
                      </a:r>
                      <a:endParaRPr kumimoji="1" lang="en-US" altLang="ja-JP" sz="900" dirty="0" smtClean="0"/>
                    </a:p>
                    <a:p>
                      <a:pPr marL="268288" marR="0" lvl="0" indent="-268288"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危険物の流出を確認した場合は、油吸着材等により速やかに回収する。</a:t>
                      </a:r>
                      <a:endParaRPr kumimoji="1" lang="en-US" altLang="ja-JP" sz="900" dirty="0" smtClean="0"/>
                    </a:p>
                    <a:p>
                      <a:pPr marL="268288" indent="-268288"/>
                      <a:r>
                        <a:rPr kumimoji="1" lang="ja-JP" altLang="en-US" sz="900" dirty="0" smtClean="0"/>
                        <a:t>□　浸水等に伴い、河川や海洋へ危険物が流出した場合には、水質汚濁防止連絡協議会等の関係行政機関へ速やかに通報・連絡し、連携して応急対策を実施する。</a:t>
                      </a:r>
                      <a:endParaRPr kumimoji="1" lang="en-US" altLang="ja-JP" sz="900" dirty="0" smtClean="0"/>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167086716"/>
                  </a:ext>
                </a:extLst>
              </a:tr>
              <a:tr h="540909">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3">
                  <a:txBody>
                    <a:bodyPr/>
                    <a:lstStyle/>
                    <a:p>
                      <a:pPr marL="268288" indent="-268288"/>
                      <a:r>
                        <a:rPr kumimoji="1" lang="ja-JP" altLang="en-US" sz="900" dirty="0" smtClean="0"/>
                        <a:t>□　移送経路を変更する。</a:t>
                      </a:r>
                      <a:endParaRPr kumimoji="1" lang="en-US" altLang="ja-JP" sz="900" dirty="0" smtClean="0"/>
                    </a:p>
                    <a:p>
                      <a:pPr marL="268288" indent="-268288"/>
                      <a:r>
                        <a:rPr kumimoji="1" lang="ja-JP" altLang="en-US" sz="900" dirty="0" smtClean="0"/>
                        <a:t>□　危険物の移送を計画的に停止する。</a:t>
                      </a:r>
                      <a:endParaRPr kumimoji="1" lang="en-US" altLang="ja-JP" sz="900" dirty="0" smtClean="0"/>
                    </a:p>
                  </a:txBody>
                  <a:tcPr anchor="ctr"/>
                </a:tc>
                <a:tc hMerge="1">
                  <a:txBody>
                    <a:bodyPr/>
                    <a:lstStyle/>
                    <a:p>
                      <a:endParaRPr kumimoji="1" lang="ja-JP" altLang="en-US" dirty="0"/>
                    </a:p>
                  </a:txBody>
                  <a:tcPr/>
                </a:tc>
                <a:tc hMerge="1">
                  <a:txBody>
                    <a:bodyPr/>
                    <a:lstStyle/>
                    <a:p>
                      <a:pPr marL="92075" indent="-92075"/>
                      <a:endParaRPr kumimoji="1" lang="en-US" altLang="ja-JP" sz="900" dirty="0" smtClean="0"/>
                    </a:p>
                  </a:txBody>
                  <a:tcPr anchor="ctr"/>
                </a:tc>
                <a:extLst>
                  <a:ext uri="{0D108BD9-81ED-4DB2-BD59-A6C34878D82A}">
                    <a16:rowId xmlns:a16="http://schemas.microsoft.com/office/drawing/2014/main" val="1960742285"/>
                  </a:ext>
                </a:extLst>
              </a:tr>
              <a:tr h="556025">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高台等の安全な場所へ移動する。</a:t>
                      </a:r>
                      <a:endParaRPr kumimoji="1" lang="en-US" altLang="ja-JP" sz="900" dirty="0" smtClean="0"/>
                    </a:p>
                  </a:txBody>
                  <a:tcPr anchor="ctr"/>
                </a:tc>
                <a:tc hMerge="1">
                  <a:txBody>
                    <a:bodyPr/>
                    <a:lstStyle/>
                    <a:p>
                      <a:endParaRPr kumimoji="1" lang="ja-JP" altLang="en-US" dirty="0"/>
                    </a:p>
                  </a:txBody>
                  <a:tcPr/>
                </a:tc>
                <a:tc>
                  <a:txBody>
                    <a:bodyPr/>
                    <a:lstStyle/>
                    <a:p>
                      <a:pPr marL="92075" indent="-92075"/>
                      <a:r>
                        <a:rPr kumimoji="1" lang="ja-JP" altLang="en-US" sz="900" dirty="0" smtClean="0"/>
                        <a:t>□　飛来物によりタンク等が破損しないよう、建築物内の常置場所等へ移動する。</a:t>
                      </a:r>
                      <a:endParaRPr kumimoji="1" lang="en-US" altLang="ja-JP" sz="900" dirty="0" smtClean="0"/>
                    </a:p>
                  </a:txBody>
                  <a:tcPr anchor="ctr"/>
                </a:tc>
                <a:extLst>
                  <a:ext uri="{0D108BD9-81ED-4DB2-BD59-A6C34878D82A}">
                    <a16:rowId xmlns:a16="http://schemas.microsoft.com/office/drawing/2014/main" val="3936493588"/>
                  </a:ext>
                </a:extLst>
              </a:tr>
              <a:tr h="835951">
                <a:tc gridSpan="2">
                  <a:txBody>
                    <a:bodyPr/>
                    <a:lstStyle/>
                    <a:p>
                      <a:pPr algn="ctr"/>
                      <a:r>
                        <a:rPr kumimoji="1" lang="ja-JP" altLang="en-US" sz="800" b="1" dirty="0" smtClean="0"/>
                        <a:t>天候回復後の点検・復旧</a:t>
                      </a:r>
                      <a:endParaRPr kumimoji="1" lang="ja-JP" altLang="en-US" sz="800" b="1" dirty="0"/>
                    </a:p>
                  </a:txBody>
                  <a:tcPr anchor="ctr">
                    <a:solidFill>
                      <a:schemeClr val="accent2">
                        <a:lumMod val="20000"/>
                        <a:lumOff val="80000"/>
                      </a:schemeClr>
                    </a:solidFill>
                  </a:tcPr>
                </a:tc>
                <a:tc hMerge="1">
                  <a:txBody>
                    <a:bodyPr/>
                    <a:lstStyle/>
                    <a:p>
                      <a:pPr algn="ctr"/>
                      <a:endParaRPr kumimoji="1" lang="ja-JP" altLang="en-US" sz="900" dirty="0"/>
                    </a:p>
                  </a:txBody>
                  <a:tcPr anchor="ctr"/>
                </a:tc>
                <a:tc gridSpan="3">
                  <a:txBody>
                    <a:bodyPr/>
                    <a:lstStyle/>
                    <a:p>
                      <a:pPr marL="268288" indent="-268288"/>
                      <a:r>
                        <a:rPr kumimoji="1" lang="ja-JP" altLang="en-US" sz="900" dirty="0" smtClean="0"/>
                        <a:t>□　点検を行い、必要な補修を施した後で再稼働を行うこと。</a:t>
                      </a:r>
                      <a:endParaRPr kumimoji="1" lang="en-US" altLang="ja-JP" sz="900" dirty="0" smtClean="0"/>
                    </a:p>
                    <a:p>
                      <a:pPr marL="268288" indent="-268288"/>
                      <a:r>
                        <a:rPr kumimoji="1" lang="ja-JP" altLang="en-US" sz="900" dirty="0" smtClean="0"/>
                        <a:t>□　浸水した施設では、作動状況や気密性等を確認する。</a:t>
                      </a:r>
                      <a:endParaRPr kumimoji="1" lang="en-US" altLang="ja-JP" sz="900" dirty="0" smtClean="0"/>
                    </a:p>
                    <a:p>
                      <a:pPr marL="268288" indent="-268288"/>
                      <a:r>
                        <a:rPr kumimoji="1" lang="ja-JP" altLang="en-US" sz="900" dirty="0" smtClean="0"/>
                        <a:t>□　復旧に伴い、臨時的な危険物の貯蔵又は取扱いが必要となる場合は、危険物の仮貯蔵・仮取扱いに係る実施計画に基づき安全対策等を講ずる。</a:t>
                      </a:r>
                      <a:endParaRPr kumimoji="1" lang="en-US" altLang="ja-JP" sz="900" dirty="0" smtClean="0"/>
                    </a:p>
                    <a:p>
                      <a:pPr marL="268288" indent="-268288"/>
                      <a:r>
                        <a:rPr kumimoji="1" lang="ja-JP" altLang="en-US" sz="900" dirty="0" smtClean="0"/>
                        <a:t>□　電力復旧時の通電火災や漏電の防止のため、危険物施設内の電気設備や配線の健全性を確認する。</a:t>
                      </a:r>
                      <a:endParaRPr kumimoji="1" lang="en-US" altLang="ja-JP" sz="900" dirty="0" smtClean="0"/>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076873832"/>
                  </a:ext>
                </a:extLst>
              </a:tr>
            </a:tbl>
          </a:graphicData>
        </a:graphic>
      </p:graphicFrame>
      <p:cxnSp>
        <p:nvCxnSpPr>
          <p:cNvPr id="7" name="直線コネクタ 6"/>
          <p:cNvCxnSpPr/>
          <p:nvPr/>
        </p:nvCxnSpPr>
        <p:spPr>
          <a:xfrm>
            <a:off x="0" y="344948"/>
            <a:ext cx="68580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08751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6858000" cy="307777"/>
          </a:xfrm>
          <a:prstGeom prst="rect">
            <a:avLst/>
          </a:prstGeom>
          <a:noFill/>
        </p:spPr>
        <p:txBody>
          <a:bodyPr wrap="square" rtlCol="0">
            <a:spAutoFit/>
          </a:bodyPr>
          <a:lstStyle/>
          <a:p>
            <a:pPr algn="ctr"/>
            <a:r>
              <a:rPr kumimoji="1" lang="ja-JP" altLang="en-US" sz="1400" dirty="0" smtClean="0"/>
              <a:t>チェックリスト（例）　</a:t>
            </a:r>
            <a:r>
              <a:rPr kumimoji="1" lang="ja-JP" altLang="en-US" sz="1400" dirty="0" err="1" smtClean="0"/>
              <a:t>ー</a:t>
            </a:r>
            <a:r>
              <a:rPr kumimoji="1" lang="ja-JP" altLang="en-US" sz="1400" dirty="0" smtClean="0"/>
              <a:t>屋外貯蔵所</a:t>
            </a:r>
            <a:r>
              <a:rPr kumimoji="1" lang="ja-JP" altLang="en-US" sz="1400" dirty="0" err="1" smtClean="0"/>
              <a:t>ー</a:t>
            </a:r>
            <a:endParaRPr kumimoji="1" lang="ja-JP" altLang="en-US" sz="1400" dirty="0"/>
          </a:p>
        </p:txBody>
      </p:sp>
      <p:graphicFrame>
        <p:nvGraphicFramePr>
          <p:cNvPr id="5" name="表 4"/>
          <p:cNvGraphicFramePr>
            <a:graphicFrameLocks noGrp="1"/>
          </p:cNvGraphicFramePr>
          <p:nvPr>
            <p:extLst>
              <p:ext uri="{D42A27DB-BD31-4B8C-83A1-F6EECF244321}">
                <p14:modId xmlns:p14="http://schemas.microsoft.com/office/powerpoint/2010/main" val="429249656"/>
              </p:ext>
            </p:extLst>
          </p:nvPr>
        </p:nvGraphicFramePr>
        <p:xfrm>
          <a:off x="121920" y="569865"/>
          <a:ext cx="6653179" cy="8374997"/>
        </p:xfrm>
        <a:graphic>
          <a:graphicData uri="http://schemas.openxmlformats.org/drawingml/2006/table">
            <a:tbl>
              <a:tblPr firstRow="1" bandRow="1">
                <a:tableStyleId>{5940675A-B579-460E-94D1-54222C63F5DA}</a:tableStyleId>
              </a:tblPr>
              <a:tblGrid>
                <a:gridCol w="239936">
                  <a:extLst>
                    <a:ext uri="{9D8B030D-6E8A-4147-A177-3AD203B41FA5}">
                      <a16:colId xmlns:a16="http://schemas.microsoft.com/office/drawing/2014/main" val="2790528853"/>
                    </a:ext>
                  </a:extLst>
                </a:gridCol>
                <a:gridCol w="601589">
                  <a:extLst>
                    <a:ext uri="{9D8B030D-6E8A-4147-A177-3AD203B41FA5}">
                      <a16:colId xmlns:a16="http://schemas.microsoft.com/office/drawing/2014/main" val="3762869829"/>
                    </a:ext>
                  </a:extLst>
                </a:gridCol>
                <a:gridCol w="1937218">
                  <a:extLst>
                    <a:ext uri="{9D8B030D-6E8A-4147-A177-3AD203B41FA5}">
                      <a16:colId xmlns:a16="http://schemas.microsoft.com/office/drawing/2014/main" val="2793245442"/>
                    </a:ext>
                  </a:extLst>
                </a:gridCol>
                <a:gridCol w="1937218">
                  <a:extLst>
                    <a:ext uri="{9D8B030D-6E8A-4147-A177-3AD203B41FA5}">
                      <a16:colId xmlns:a16="http://schemas.microsoft.com/office/drawing/2014/main" val="4114062654"/>
                    </a:ext>
                  </a:extLst>
                </a:gridCol>
                <a:gridCol w="1937218">
                  <a:extLst>
                    <a:ext uri="{9D8B030D-6E8A-4147-A177-3AD203B41FA5}">
                      <a16:colId xmlns:a16="http://schemas.microsoft.com/office/drawing/2014/main" val="2781597271"/>
                    </a:ext>
                  </a:extLst>
                </a:gridCol>
              </a:tblGrid>
              <a:tr h="323334">
                <a:tc gridSpan="2">
                  <a:txBody>
                    <a:bodyPr/>
                    <a:lstStyle/>
                    <a:p>
                      <a:pPr algn="ctr"/>
                      <a:r>
                        <a:rPr kumimoji="1" lang="ja-JP" altLang="en-US" sz="1050" b="1" dirty="0" smtClean="0"/>
                        <a:t>フェーズ</a:t>
                      </a:r>
                      <a:endParaRPr kumimoji="1" lang="ja-JP" altLang="en-US" sz="1050" b="1" dirty="0"/>
                    </a:p>
                  </a:txBody>
                  <a:tcPr anchor="ctr">
                    <a:solidFill>
                      <a:schemeClr val="accent1">
                        <a:lumMod val="20000"/>
                        <a:lumOff val="80000"/>
                      </a:schemeClr>
                    </a:solidFill>
                  </a:tcPr>
                </a:tc>
                <a:tc hMerge="1">
                  <a:txBody>
                    <a:bodyPr/>
                    <a:lstStyle/>
                    <a:p>
                      <a:endParaRPr kumimoji="1" lang="ja-JP" altLang="en-US"/>
                    </a:p>
                  </a:txBody>
                  <a:tcPr/>
                </a:tc>
                <a:tc>
                  <a:txBody>
                    <a:bodyPr/>
                    <a:lstStyle/>
                    <a:p>
                      <a:pPr algn="ctr"/>
                      <a:r>
                        <a:rPr kumimoji="1" lang="ja-JP" altLang="en-US" sz="1050" b="1" dirty="0" smtClean="0"/>
                        <a:t>浸水・高潮対策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土砂対策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強風対策</a:t>
                      </a:r>
                      <a:endParaRPr kumimoji="1" lang="ja-JP" altLang="en-US" sz="1050" b="1" dirty="0"/>
                    </a:p>
                  </a:txBody>
                  <a:tcPr anchor="ctr">
                    <a:solidFill>
                      <a:schemeClr val="accent1">
                        <a:lumMod val="20000"/>
                        <a:lumOff val="80000"/>
                      </a:schemeClr>
                    </a:solidFill>
                  </a:tcPr>
                </a:tc>
                <a:extLst>
                  <a:ext uri="{0D108BD9-81ED-4DB2-BD59-A6C34878D82A}">
                    <a16:rowId xmlns:a16="http://schemas.microsoft.com/office/drawing/2014/main" val="3227123628"/>
                  </a:ext>
                </a:extLst>
              </a:tr>
              <a:tr h="668019">
                <a:tc rowSpan="4">
                  <a:txBody>
                    <a:bodyPr/>
                    <a:lstStyle/>
                    <a:p>
                      <a:pPr algn="ctr"/>
                      <a:r>
                        <a:rPr kumimoji="1" lang="ja-JP" altLang="en-US" sz="900" b="1" dirty="0" smtClean="0"/>
                        <a:t>平時からの事前の備え</a:t>
                      </a:r>
                      <a:endParaRPr kumimoji="1" lang="ja-JP" altLang="en-US" sz="900" b="1" dirty="0"/>
                    </a:p>
                  </a:txBody>
                  <a:tcPr vert="eaVert" anchor="ctr">
                    <a:solidFill>
                      <a:schemeClr val="accent2">
                        <a:lumMod val="20000"/>
                        <a:lumOff val="80000"/>
                      </a:schemeClr>
                    </a:solidFill>
                  </a:tcPr>
                </a:tc>
                <a:tc>
                  <a:txBody>
                    <a:bodyPr/>
                    <a:lstStyle/>
                    <a:p>
                      <a:pPr algn="ctr"/>
                      <a:r>
                        <a:rPr kumimoji="1" lang="ja-JP" altLang="en-US" sz="600" b="1" dirty="0" smtClean="0"/>
                        <a:t>災害リスクの確認</a:t>
                      </a:r>
                      <a:endParaRPr kumimoji="1" lang="ja-JP" altLang="en-US" sz="600" b="1" dirty="0"/>
                    </a:p>
                  </a:txBody>
                  <a:tcPr anchor="ctr">
                    <a:solidFill>
                      <a:schemeClr val="accent2">
                        <a:lumMod val="20000"/>
                        <a:lumOff val="80000"/>
                      </a:schemeClr>
                    </a:solidFill>
                  </a:tcPr>
                </a:tc>
                <a:tc gridSpan="3">
                  <a:txBody>
                    <a:bodyPr/>
                    <a:lstStyle/>
                    <a:p>
                      <a:pPr marL="268288" indent="-268288" algn="just"/>
                      <a:r>
                        <a:rPr kumimoji="1" lang="ja-JP" altLang="en-US" sz="900" b="0" dirty="0" smtClean="0"/>
                        <a:t>□</a:t>
                      </a:r>
                      <a:r>
                        <a:rPr kumimoji="1" lang="ja-JP" altLang="en-US" sz="900" dirty="0" smtClean="0"/>
                        <a:t>　地域のハザードマップを参照し、当該施設が浸水想定区域や土砂災害警戒区域に入っているかどうかや、降雨や高潮に伴う浸水高さ等を確認する。また、ハザードマップが更新された場合には、当該施設に係る変更の有無や内容を都度確認する。</a:t>
                      </a:r>
                      <a:endParaRPr kumimoji="1" lang="en-US" altLang="ja-JP" sz="900" dirty="0" smtClean="0"/>
                    </a:p>
                    <a:p>
                      <a:pPr marL="268288" indent="-268288" algn="just"/>
                      <a:r>
                        <a:rPr kumimoji="1" lang="ja-JP" altLang="en-US" sz="900" dirty="0" smtClean="0"/>
                        <a:t>□　浸水想定区域に該当する場合、想定される降雨量と浸水高、避難先を確認する。</a:t>
                      </a:r>
                      <a:endParaRPr kumimoji="1" lang="en-US" altLang="ja-JP" sz="900" dirty="0" smtClean="0"/>
                    </a:p>
                  </a:txBody>
                  <a:tcPr anchor="ct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2768697511"/>
                  </a:ext>
                </a:extLst>
              </a:tr>
              <a:tr h="1383755">
                <a:tc vMerge="1">
                  <a:txBody>
                    <a:bodyPr/>
                    <a:lstStyle/>
                    <a:p>
                      <a:endParaRPr kumimoji="1" lang="ja-JP" altLang="en-US" sz="1050" dirty="0"/>
                    </a:p>
                  </a:txBody>
                  <a:tcPr/>
                </a:tc>
                <a:tc>
                  <a:txBody>
                    <a:bodyPr/>
                    <a:lstStyle/>
                    <a:p>
                      <a:pPr algn="ctr"/>
                      <a:r>
                        <a:rPr kumimoji="1" lang="ja-JP" altLang="en-US" sz="900" b="1" dirty="0" smtClean="0"/>
                        <a:t>計画等の策定</a:t>
                      </a:r>
                      <a:endParaRPr kumimoji="1" lang="ja-JP" altLang="en-US" sz="900" b="1" dirty="0"/>
                    </a:p>
                  </a:txBody>
                  <a:tcPr anchor="ctr">
                    <a:solidFill>
                      <a:schemeClr val="accent2">
                        <a:lumMod val="20000"/>
                        <a:lumOff val="80000"/>
                      </a:schemeClr>
                    </a:solidFill>
                  </a:tcPr>
                </a:tc>
                <a:tc gridSpan="3">
                  <a:txBody>
                    <a:bodyPr/>
                    <a:lstStyle/>
                    <a:p>
                      <a:pPr marL="268288" indent="-268288"/>
                      <a:r>
                        <a:rPr kumimoji="1" lang="ja-JP" altLang="en-US" sz="900" dirty="0" smtClean="0"/>
                        <a:t>□　長雨や台風の接近に</a:t>
                      </a:r>
                      <a:r>
                        <a:rPr kumimoji="1" lang="ja-JP" altLang="en-US" sz="900" dirty="0" smtClean="0"/>
                        <a:t>伴い被害の</a:t>
                      </a:r>
                      <a:r>
                        <a:rPr kumimoji="1" lang="ja-JP" altLang="en-US" sz="900" dirty="0" smtClean="0"/>
                        <a:t>発生が想定される場合には、被害発生の危険性を回避・低減するために必要な措置を検討し、計画を策定する。</a:t>
                      </a:r>
                      <a:endParaRPr kumimoji="1" lang="en-US" altLang="ja-JP" sz="900" dirty="0" smtClean="0"/>
                    </a:p>
                    <a:p>
                      <a:pPr marL="268288" indent="-268288"/>
                      <a:r>
                        <a:rPr kumimoji="1" lang="ja-JP" altLang="en-US" sz="900" dirty="0" smtClean="0"/>
                        <a:t>□　タイムラインを考慮し、気象庁や地方公共団体等が発表する防災情報の警戒レベル等に応じた判断基準や実施要領を策定する。</a:t>
                      </a:r>
                      <a:endParaRPr kumimoji="1" lang="en-US" altLang="ja-JP" sz="900" dirty="0" smtClean="0"/>
                    </a:p>
                    <a:p>
                      <a:pPr marL="268288" indent="-268288"/>
                      <a:r>
                        <a:rPr kumimoji="1" lang="ja-JP" altLang="en-US" sz="900" dirty="0" smtClean="0"/>
                        <a:t>□　計画的な操業の停止、規模縮小の判断基準や実施要領を策定する。</a:t>
                      </a:r>
                      <a:endParaRPr kumimoji="1" lang="en-US" altLang="ja-JP" sz="900" dirty="0" smtClean="0"/>
                    </a:p>
                    <a:p>
                      <a:pPr marL="268288" indent="-268288"/>
                      <a:r>
                        <a:rPr kumimoji="1" lang="ja-JP" altLang="en-US" sz="900" dirty="0" smtClean="0"/>
                        <a:t>□　危険物の搬入・搬出の時期や経路の変更等の判断基準や実施要領を策定する。</a:t>
                      </a:r>
                      <a:endParaRPr kumimoji="1" lang="en-US" altLang="ja-JP" sz="900" dirty="0" smtClean="0"/>
                    </a:p>
                    <a:p>
                      <a:pPr marL="268288" indent="-268288"/>
                      <a:r>
                        <a:rPr kumimoji="1" lang="ja-JP" altLang="en-US" sz="900" dirty="0" smtClean="0"/>
                        <a:t>□　天候回復後の施設の復旧に当たり</a:t>
                      </a:r>
                      <a:r>
                        <a:rPr kumimoji="1" lang="ja-JP" altLang="en-US" sz="900" dirty="0" smtClean="0"/>
                        <a:t>、仮貯蔵・仮取扱いの自家</a:t>
                      </a:r>
                      <a:r>
                        <a:rPr kumimoji="1" lang="ja-JP" altLang="en-US" sz="900" dirty="0" smtClean="0"/>
                        <a:t>発電設備等への円滑な燃料供給等のため、危険物の仮貯蔵・仮取扱いを行うことが想定される場合、実施計画を作成し、消防機関と協議する。</a:t>
                      </a:r>
                      <a:endParaRPr kumimoji="1" lang="en-US" altLang="ja-JP" sz="900" dirty="0" smtClean="0"/>
                    </a:p>
                    <a:p>
                      <a:pPr marL="268288" indent="-268288"/>
                      <a:r>
                        <a:rPr kumimoji="1" lang="ja-JP" altLang="en-US" sz="900" dirty="0" smtClean="0"/>
                        <a:t>□　計画や実施要領等を予防規程の関連文書又は社内規定等に位置づける。</a:t>
                      </a:r>
                      <a:endParaRPr kumimoji="1" lang="en-US" altLang="ja-JP" sz="900" dirty="0" smtClean="0"/>
                    </a:p>
                  </a:txBody>
                  <a:tcPr anchor="ct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979982385"/>
                  </a:ext>
                </a:extLst>
              </a:tr>
              <a:tr h="822355">
                <a:tc vMerge="1">
                  <a:txBody>
                    <a:bodyPr/>
                    <a:lstStyle/>
                    <a:p>
                      <a:pPr algn="ctr"/>
                      <a:endParaRPr kumimoji="1" lang="ja-JP" altLang="en-US" sz="900" dirty="0"/>
                    </a:p>
                  </a:txBody>
                  <a:tcPr vert="eaVert" anchor="ctr"/>
                </a:tc>
                <a:tc>
                  <a:txBody>
                    <a:bodyPr/>
                    <a:lstStyle/>
                    <a:p>
                      <a:pPr algn="ctr"/>
                      <a:r>
                        <a:rPr kumimoji="1" lang="ja-JP" altLang="en-US" sz="900" b="1" dirty="0" smtClean="0"/>
                        <a:t>対策の準備</a:t>
                      </a:r>
                      <a:endParaRPr kumimoji="1" lang="ja-JP" altLang="en-US" sz="900" b="1" dirty="0"/>
                    </a:p>
                  </a:txBody>
                  <a:tcPr anchor="ctr">
                    <a:solidFill>
                      <a:schemeClr val="accent2">
                        <a:lumMod val="20000"/>
                        <a:lumOff val="80000"/>
                      </a:schemeClr>
                    </a:solidFill>
                  </a:tcPr>
                </a:tc>
                <a:tc gridSpan="3">
                  <a:txBody>
                    <a:bodyPr/>
                    <a:lstStyle/>
                    <a:p>
                      <a:pPr marL="268288" indent="-268288"/>
                      <a:r>
                        <a:rPr kumimoji="1" lang="ja-JP" altLang="en-US" sz="900" dirty="0" smtClean="0"/>
                        <a:t>□　浸水等により危険物が流出するおそれがある場合には、オイルフェンス、油吸着材、土の</a:t>
                      </a:r>
                      <a:r>
                        <a:rPr kumimoji="1" lang="ja-JP" altLang="en-US" sz="900" dirty="0" err="1" smtClean="0"/>
                        <a:t>う</a:t>
                      </a:r>
                      <a:r>
                        <a:rPr kumimoji="1" lang="ja-JP" altLang="en-US" sz="900" dirty="0" smtClean="0"/>
                        <a:t>等の必要な資機材を準備する。</a:t>
                      </a:r>
                      <a:endParaRPr kumimoji="1" lang="en-US" altLang="ja-JP" sz="900" dirty="0" smtClean="0"/>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1390949"/>
                  </a:ext>
                </a:extLst>
              </a:tr>
              <a:tr h="768096">
                <a:tc vMerge="1">
                  <a:txBody>
                    <a:bodyPr/>
                    <a:lstStyle/>
                    <a:p>
                      <a:pPr algn="ctr"/>
                      <a:endParaRPr kumimoji="1" lang="ja-JP" altLang="en-US" sz="900" dirty="0"/>
                    </a:p>
                  </a:txBody>
                  <a:tcPr vert="eaVert" anchor="ctr"/>
                </a:tc>
                <a:tc>
                  <a:txBody>
                    <a:bodyPr/>
                    <a:lstStyle/>
                    <a:p>
                      <a:pPr algn="ctr"/>
                      <a:r>
                        <a:rPr kumimoji="1" lang="ja-JP" altLang="en-US" sz="900" b="1" dirty="0" smtClean="0"/>
                        <a:t>訓練等の実施</a:t>
                      </a:r>
                      <a:endParaRPr kumimoji="1" lang="ja-JP" altLang="en-US" sz="900" b="1" dirty="0"/>
                    </a:p>
                  </a:txBody>
                  <a:tcPr anchor="ctr">
                    <a:solidFill>
                      <a:schemeClr val="accent2">
                        <a:lumMod val="20000"/>
                        <a:lumOff val="80000"/>
                      </a:schemeClr>
                    </a:solidFill>
                  </a:tcPr>
                </a:tc>
                <a:tc gridSpan="3">
                  <a:txBody>
                    <a:bodyPr/>
                    <a:lstStyle/>
                    <a:p>
                      <a:pPr marL="268288" indent="-268288"/>
                      <a:r>
                        <a:rPr kumimoji="1" lang="ja-JP" altLang="en-US" sz="900" dirty="0" smtClean="0"/>
                        <a:t>□　実施要領等に基づき教育訓練を行い、従業者等の習熟を図るとともに、対策実施に必要な時間を確認してタイムラインとの整合性を確保する。</a:t>
                      </a:r>
                      <a:endParaRPr kumimoji="1" lang="en-US" altLang="ja-JP" sz="900" dirty="0" smtClean="0"/>
                    </a:p>
                    <a:p>
                      <a:pPr marL="268288" indent="-268288"/>
                      <a:r>
                        <a:rPr kumimoji="1" lang="ja-JP" altLang="en-US" sz="900" dirty="0" smtClean="0"/>
                        <a:t>□　各地方公共団体の地域防災計画に基づく水質汚濁防止連絡協議会等の関係機関と連携を図るため、これら関係行政機関への連絡体制を確立するとともに、積極的に訓練に参画する。</a:t>
                      </a:r>
                      <a:endParaRPr kumimoji="1" lang="en-US" altLang="ja-JP" sz="900" dirty="0" smtClean="0"/>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37238379"/>
                  </a:ext>
                </a:extLst>
              </a:tr>
              <a:tr h="1240608">
                <a:tc rowSpan="4" gridSpan="2">
                  <a:txBody>
                    <a:bodyPr/>
                    <a:lstStyle/>
                    <a:p>
                      <a:pPr algn="ctr"/>
                      <a:r>
                        <a:rPr kumimoji="1" lang="ja-JP" altLang="en-US" sz="900" b="1" dirty="0" smtClean="0"/>
                        <a:t>風水害の危険性が高まってきた場合の応急対策</a:t>
                      </a:r>
                      <a:endParaRPr kumimoji="1" lang="ja-JP" altLang="en-US" sz="900" b="1" dirty="0"/>
                    </a:p>
                  </a:txBody>
                  <a:tcPr vert="eaVert" anchor="ctr">
                    <a:solidFill>
                      <a:schemeClr val="accent2">
                        <a:lumMod val="20000"/>
                        <a:lumOff val="80000"/>
                      </a:schemeClr>
                    </a:solidFill>
                  </a:tcPr>
                </a:tc>
                <a:tc rowSpan="4" hMerge="1">
                  <a:txBody>
                    <a:bodyPr/>
                    <a:lstStyle/>
                    <a:p>
                      <a:pPr algn="ctr"/>
                      <a:endParaRPr kumimoji="1" lang="ja-JP" altLang="en-US" sz="900" dirty="0"/>
                    </a:p>
                  </a:txBody>
                  <a:tcPr anchor="ctr"/>
                </a:tc>
                <a:tc gridSpan="3">
                  <a:txBody>
                    <a:bodyPr/>
                    <a:lstStyle/>
                    <a:p>
                      <a:pPr marL="268288" indent="-268288"/>
                      <a:r>
                        <a:rPr kumimoji="1" lang="ja-JP" altLang="en-US" sz="900" dirty="0" smtClean="0"/>
                        <a:t>□　危険物施設等における被害の防止・軽減を図るため、気象庁や地方公共団体等が発表する防災情報を注視し、浸水、高潮、土砂流入、強風、停電等による危険性に応じた措置を講ずる。（予想される降雨量、風速、河川の水位、土砂災害危険性等の確認、避難先や避難経路の確認等）</a:t>
                      </a:r>
                      <a:endParaRPr kumimoji="1" lang="en-US" altLang="ja-JP" sz="900" dirty="0" smtClean="0"/>
                    </a:p>
                    <a:p>
                      <a:pPr marL="268288" indent="-268288"/>
                      <a:r>
                        <a:rPr kumimoji="1" lang="ja-JP" altLang="en-US" sz="900" dirty="0" smtClean="0"/>
                        <a:t>□　従業者等の避難安全を確保することが必要であり、十分な時間的余裕をもって作業を行う。</a:t>
                      </a:r>
                      <a:endParaRPr kumimoji="1" lang="en-US" altLang="ja-JP" sz="900" dirty="0" smtClean="0"/>
                    </a:p>
                    <a:p>
                      <a:pPr marL="268288" indent="-268288"/>
                      <a:r>
                        <a:rPr kumimoji="1" lang="ja-JP" altLang="en-US" sz="900" dirty="0" smtClean="0"/>
                        <a:t>□　浸水等に伴い、大規模な爆発や危険物の大量流出など周辺に危害を及ぼす事態に至る可能性がある場合には、速やかに消防機関等の関係機関に通報を行う。</a:t>
                      </a:r>
                      <a:endParaRPr kumimoji="1" lang="en-US" altLang="ja-JP" sz="900" dirty="0" smtClean="0"/>
                    </a:p>
                    <a:p>
                      <a:pPr marL="268288" marR="0" lvl="0" indent="-268288"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水と接触することで激しく燃焼する物品や有害なガスを発生させる物品が存する場合には、その物質の性状や保管状況等について関係機関に情報</a:t>
                      </a:r>
                      <a:r>
                        <a:rPr kumimoji="1" lang="ja-JP" altLang="en-US" sz="900" dirty="0" smtClean="0"/>
                        <a:t>提供を行う。</a:t>
                      </a:r>
                      <a:endParaRPr kumimoji="1" lang="en-US" altLang="ja-JP" sz="900" dirty="0" smtClean="0"/>
                    </a:p>
                    <a:p>
                      <a:pPr marL="268288" marR="0" lvl="0" indent="-268288"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施設外に危険物が流出しないよう、オイルフェンスを適切な場所に設置する。</a:t>
                      </a:r>
                      <a:endParaRPr kumimoji="1" lang="en-US" altLang="ja-JP" sz="900" dirty="0" smtClean="0"/>
                    </a:p>
                    <a:p>
                      <a:pPr marL="268288" marR="0" lvl="0" indent="-268288"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危険物の流出を確認した場合は、油吸着材等により速やかに回収する。</a:t>
                      </a:r>
                      <a:endParaRPr kumimoji="1" lang="en-US" altLang="ja-JP" sz="900" dirty="0" smtClean="0"/>
                    </a:p>
                    <a:p>
                      <a:pPr marL="268288" indent="-268288"/>
                      <a:r>
                        <a:rPr kumimoji="1" lang="ja-JP" altLang="en-US" sz="900" dirty="0" smtClean="0"/>
                        <a:t>□　浸水等に伴い、河川や海洋へ危険物が流出した場合には、水質汚濁防止連絡協議会等の関係行政機関へ速やかに通報・連絡し、連携して応急対策を実施する。</a:t>
                      </a:r>
                      <a:endParaRPr kumimoji="1" lang="en-US" altLang="ja-JP" sz="900" dirty="0" smtClean="0"/>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167086716"/>
                  </a:ext>
                </a:extLst>
              </a:tr>
              <a:tr h="524872">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土のうや止水板等により、施設内への浸水や土砂流入を防止・低減する。</a:t>
                      </a:r>
                      <a:endParaRPr kumimoji="1" lang="en-US" altLang="ja-JP" sz="900" dirty="0" smtClean="0"/>
                    </a:p>
                  </a:txBody>
                  <a:tcPr anchor="ctr"/>
                </a:tc>
                <a:tc hMerge="1">
                  <a:txBody>
                    <a:bodyPr/>
                    <a:lstStyle/>
                    <a:p>
                      <a:endParaRPr kumimoji="1" lang="ja-JP" altLang="en-US" dirty="0"/>
                    </a:p>
                  </a:txBody>
                  <a:tcPr/>
                </a:tc>
                <a:tc rowSpan="3">
                  <a:txBody>
                    <a:bodyPr/>
                    <a:lstStyle/>
                    <a:p>
                      <a:pPr marL="92075" indent="-92075"/>
                      <a:r>
                        <a:rPr kumimoji="1" lang="ja-JP" altLang="en-US" sz="900" dirty="0" smtClean="0"/>
                        <a:t>□　飛来物により囲い等が破損した場合における容器等の破損、危険物の流出等を最小限にするため、容器等をロープ・ワイヤー等で相互に緊結、重いものを下方に積む。</a:t>
                      </a:r>
                      <a:endParaRPr kumimoji="1" lang="ja-JP" altLang="en-US" sz="900" dirty="0"/>
                    </a:p>
                  </a:txBody>
                  <a:tcPr anchor="ctr"/>
                </a:tc>
                <a:extLst>
                  <a:ext uri="{0D108BD9-81ED-4DB2-BD59-A6C34878D82A}">
                    <a16:rowId xmlns:a16="http://schemas.microsoft.com/office/drawing/2014/main" val="1960742285"/>
                  </a:ext>
                </a:extLst>
              </a:tr>
              <a:tr h="524872">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禁水性物質等の水に触れると危険な物品は、高所への移動、水密性のある区画へ移動させ、保管する。</a:t>
                      </a:r>
                      <a:endParaRPr kumimoji="1" lang="en-US" altLang="ja-JP" sz="900" dirty="0" smtClean="0"/>
                    </a:p>
                  </a:txBody>
                  <a:tcPr anchor="ctr"/>
                </a:tc>
                <a:tc hMerge="1">
                  <a:txBody>
                    <a:bodyPr/>
                    <a:lstStyle/>
                    <a:p>
                      <a:endParaRPr kumimoji="1" lang="ja-JP" altLang="en-US" dirty="0"/>
                    </a:p>
                  </a:txBody>
                  <a:tcPr/>
                </a:tc>
                <a:tc vMerge="1">
                  <a:txBody>
                    <a:bodyPr/>
                    <a:lstStyle/>
                    <a:p>
                      <a:pPr marL="92075" indent="-92075"/>
                      <a:endParaRPr kumimoji="1" lang="ja-JP" altLang="en-US" sz="900" dirty="0"/>
                    </a:p>
                  </a:txBody>
                  <a:tcPr anchor="ctr"/>
                </a:tc>
                <a:extLst>
                  <a:ext uri="{0D108BD9-81ED-4DB2-BD59-A6C34878D82A}">
                    <a16:rowId xmlns:a16="http://schemas.microsoft.com/office/drawing/2014/main" val="3936493588"/>
                  </a:ext>
                </a:extLst>
              </a:tr>
              <a:tr h="811167">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容器及びコンテナは、高台や屋内の場所等へ移動させ、保管する（必要に応じて仮貯蔵等を検討する）。</a:t>
                      </a:r>
                      <a:endParaRPr kumimoji="1" lang="en-US" altLang="ja-JP" sz="900" dirty="0" smtClean="0"/>
                    </a:p>
                    <a:p>
                      <a:pPr marL="268288" indent="-268288"/>
                      <a:r>
                        <a:rPr kumimoji="1" lang="ja-JP" altLang="en-US" sz="900" dirty="0" smtClean="0"/>
                        <a:t>□　容器及びコンテナは、ロープ・ワイヤー等で相互に緊結、重いものを下方に積む等、浮き上がり等による破損や施設外への流出等を防止するための措置を講ずる。</a:t>
                      </a:r>
                      <a:endParaRPr kumimoji="1" lang="en-US" altLang="ja-JP" sz="900" dirty="0" smtClean="0"/>
                    </a:p>
                  </a:txBody>
                  <a:tcPr anchor="ctr"/>
                </a:tc>
                <a:tc hMerge="1">
                  <a:txBody>
                    <a:bodyPr/>
                    <a:lstStyle/>
                    <a:p>
                      <a:endParaRPr kumimoji="1" lang="ja-JP" altLang="en-US" dirty="0"/>
                    </a:p>
                  </a:txBody>
                  <a:tcPr/>
                </a:tc>
                <a:tc vMerge="1">
                  <a:txBody>
                    <a:bodyPr/>
                    <a:lstStyle/>
                    <a:p>
                      <a:pPr marL="92075" indent="-92075"/>
                      <a:endParaRPr kumimoji="1" lang="ja-JP" altLang="en-US" sz="900" dirty="0"/>
                    </a:p>
                  </a:txBody>
                  <a:tcPr anchor="ctr"/>
                </a:tc>
                <a:extLst>
                  <a:ext uri="{0D108BD9-81ED-4DB2-BD59-A6C34878D82A}">
                    <a16:rowId xmlns:a16="http://schemas.microsoft.com/office/drawing/2014/main" val="4234243428"/>
                  </a:ext>
                </a:extLst>
              </a:tr>
              <a:tr h="811167">
                <a:tc gridSpan="2">
                  <a:txBody>
                    <a:bodyPr/>
                    <a:lstStyle/>
                    <a:p>
                      <a:pPr algn="ctr"/>
                      <a:r>
                        <a:rPr kumimoji="1" lang="ja-JP" altLang="en-US" sz="800" b="1" dirty="0" smtClean="0"/>
                        <a:t>天候回復後の点検・復旧</a:t>
                      </a:r>
                      <a:endParaRPr kumimoji="1" lang="ja-JP" altLang="en-US" sz="800" b="1" dirty="0"/>
                    </a:p>
                  </a:txBody>
                  <a:tcPr anchor="ctr">
                    <a:solidFill>
                      <a:schemeClr val="accent2">
                        <a:lumMod val="20000"/>
                        <a:lumOff val="80000"/>
                      </a:schemeClr>
                    </a:solidFill>
                  </a:tcPr>
                </a:tc>
                <a:tc hMerge="1">
                  <a:txBody>
                    <a:bodyPr/>
                    <a:lstStyle/>
                    <a:p>
                      <a:pPr algn="ctr"/>
                      <a:endParaRPr kumimoji="1" lang="ja-JP" altLang="en-US" sz="900" dirty="0"/>
                    </a:p>
                  </a:txBody>
                  <a:tcPr anchor="ctr"/>
                </a:tc>
                <a:tc gridSpan="3">
                  <a:txBody>
                    <a:bodyPr/>
                    <a:lstStyle/>
                    <a:p>
                      <a:pPr marL="268288" indent="-268288"/>
                      <a:r>
                        <a:rPr kumimoji="1" lang="ja-JP" altLang="en-US" sz="900" dirty="0" smtClean="0"/>
                        <a:t>□　点検を行い、必要な補修を施した後で再稼働を行うこと。</a:t>
                      </a:r>
                      <a:endParaRPr kumimoji="1" lang="en-US" altLang="ja-JP" sz="900" dirty="0" smtClean="0"/>
                    </a:p>
                    <a:p>
                      <a:pPr marL="268288" indent="-268288"/>
                      <a:r>
                        <a:rPr kumimoji="1" lang="ja-JP" altLang="en-US" sz="900" dirty="0" smtClean="0"/>
                        <a:t>□　浸水した施設では、容器等の破損や危険物の流出の有無等を確認する。</a:t>
                      </a:r>
                      <a:endParaRPr kumimoji="1" lang="en-US" altLang="ja-JP" sz="900" dirty="0" smtClean="0"/>
                    </a:p>
                    <a:p>
                      <a:pPr marL="268288" indent="-268288"/>
                      <a:r>
                        <a:rPr kumimoji="1" lang="ja-JP" altLang="en-US" sz="900" dirty="0" smtClean="0"/>
                        <a:t>□　復旧に伴い、臨時的な危険物の貯蔵又は取扱いが必要となる場合は、危険物の仮貯蔵・仮取扱いに係る実施計画に基づき安全対策等を講ずる。</a:t>
                      </a:r>
                      <a:endParaRPr kumimoji="1" lang="en-US" altLang="ja-JP" sz="900" dirty="0" smtClean="0"/>
                    </a:p>
                    <a:p>
                      <a:pPr marL="268288" indent="-268288"/>
                      <a:r>
                        <a:rPr kumimoji="1" lang="ja-JP" altLang="en-US" sz="900" dirty="0" smtClean="0"/>
                        <a:t>□　電力復旧時の通電火災や漏電の防止のため、危険物施設内の電気設備や配線の健全性を確認する。</a:t>
                      </a:r>
                      <a:endParaRPr kumimoji="1" lang="en-US" altLang="ja-JP" sz="900" dirty="0" smtClean="0"/>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076873832"/>
                  </a:ext>
                </a:extLst>
              </a:tr>
            </a:tbl>
          </a:graphicData>
        </a:graphic>
      </p:graphicFrame>
      <p:cxnSp>
        <p:nvCxnSpPr>
          <p:cNvPr id="7" name="直線コネクタ 6"/>
          <p:cNvCxnSpPr/>
          <p:nvPr/>
        </p:nvCxnSpPr>
        <p:spPr>
          <a:xfrm>
            <a:off x="0" y="344948"/>
            <a:ext cx="68580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78313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23150"/>
            <a:ext cx="6858000" cy="307777"/>
          </a:xfrm>
          <a:prstGeom prst="rect">
            <a:avLst/>
          </a:prstGeom>
          <a:noFill/>
        </p:spPr>
        <p:txBody>
          <a:bodyPr wrap="square" rtlCol="0">
            <a:spAutoFit/>
          </a:bodyPr>
          <a:lstStyle/>
          <a:p>
            <a:pPr algn="ctr"/>
            <a:r>
              <a:rPr kumimoji="1" lang="ja-JP" altLang="en-US" sz="1400" dirty="0" smtClean="0"/>
              <a:t>チェックリスト（例）　</a:t>
            </a:r>
            <a:r>
              <a:rPr kumimoji="1" lang="ja-JP" altLang="en-US" sz="1400" dirty="0" err="1" smtClean="0"/>
              <a:t>ー</a:t>
            </a:r>
            <a:r>
              <a:rPr kumimoji="1" lang="ja-JP" altLang="en-US" sz="1400" dirty="0" smtClean="0"/>
              <a:t>給油取扱所</a:t>
            </a:r>
            <a:r>
              <a:rPr kumimoji="1" lang="ja-JP" altLang="en-US" sz="1400" dirty="0" err="1" smtClean="0"/>
              <a:t>ー</a:t>
            </a:r>
            <a:endParaRPr kumimoji="1" lang="ja-JP" altLang="en-US" sz="1400" dirty="0"/>
          </a:p>
        </p:txBody>
      </p:sp>
      <p:graphicFrame>
        <p:nvGraphicFramePr>
          <p:cNvPr id="5" name="表 4"/>
          <p:cNvGraphicFramePr>
            <a:graphicFrameLocks noGrp="1"/>
          </p:cNvGraphicFramePr>
          <p:nvPr>
            <p:extLst>
              <p:ext uri="{D42A27DB-BD31-4B8C-83A1-F6EECF244321}">
                <p14:modId xmlns:p14="http://schemas.microsoft.com/office/powerpoint/2010/main" val="1459399317"/>
              </p:ext>
            </p:extLst>
          </p:nvPr>
        </p:nvGraphicFramePr>
        <p:xfrm>
          <a:off x="121920" y="511990"/>
          <a:ext cx="6653180" cy="8506122"/>
        </p:xfrm>
        <a:graphic>
          <a:graphicData uri="http://schemas.openxmlformats.org/drawingml/2006/table">
            <a:tbl>
              <a:tblPr firstRow="1" bandRow="1">
                <a:tableStyleId>{5940675A-B579-460E-94D1-54222C63F5DA}</a:tableStyleId>
              </a:tblPr>
              <a:tblGrid>
                <a:gridCol w="239936">
                  <a:extLst>
                    <a:ext uri="{9D8B030D-6E8A-4147-A177-3AD203B41FA5}">
                      <a16:colId xmlns:a16="http://schemas.microsoft.com/office/drawing/2014/main" val="2790528853"/>
                    </a:ext>
                  </a:extLst>
                </a:gridCol>
                <a:gridCol w="601589">
                  <a:extLst>
                    <a:ext uri="{9D8B030D-6E8A-4147-A177-3AD203B41FA5}">
                      <a16:colId xmlns:a16="http://schemas.microsoft.com/office/drawing/2014/main" val="3762869829"/>
                    </a:ext>
                  </a:extLst>
                </a:gridCol>
                <a:gridCol w="1340695">
                  <a:extLst>
                    <a:ext uri="{9D8B030D-6E8A-4147-A177-3AD203B41FA5}">
                      <a16:colId xmlns:a16="http://schemas.microsoft.com/office/drawing/2014/main" val="2793245442"/>
                    </a:ext>
                  </a:extLst>
                </a:gridCol>
                <a:gridCol w="1473927">
                  <a:extLst>
                    <a:ext uri="{9D8B030D-6E8A-4147-A177-3AD203B41FA5}">
                      <a16:colId xmlns:a16="http://schemas.microsoft.com/office/drawing/2014/main" val="4114062654"/>
                    </a:ext>
                  </a:extLst>
                </a:gridCol>
                <a:gridCol w="1490320">
                  <a:extLst>
                    <a:ext uri="{9D8B030D-6E8A-4147-A177-3AD203B41FA5}">
                      <a16:colId xmlns:a16="http://schemas.microsoft.com/office/drawing/2014/main" val="2781597271"/>
                    </a:ext>
                  </a:extLst>
                </a:gridCol>
                <a:gridCol w="1506713">
                  <a:extLst>
                    <a:ext uri="{9D8B030D-6E8A-4147-A177-3AD203B41FA5}">
                      <a16:colId xmlns:a16="http://schemas.microsoft.com/office/drawing/2014/main" val="3493234953"/>
                    </a:ext>
                  </a:extLst>
                </a:gridCol>
              </a:tblGrid>
              <a:tr h="323334">
                <a:tc gridSpan="2">
                  <a:txBody>
                    <a:bodyPr/>
                    <a:lstStyle/>
                    <a:p>
                      <a:pPr algn="ctr"/>
                      <a:r>
                        <a:rPr kumimoji="1" lang="ja-JP" altLang="en-US" sz="1050" b="1" dirty="0" smtClean="0"/>
                        <a:t>フェーズ</a:t>
                      </a:r>
                      <a:endParaRPr kumimoji="1" lang="ja-JP" altLang="en-US" sz="1050" b="1" dirty="0"/>
                    </a:p>
                  </a:txBody>
                  <a:tcPr anchor="ctr">
                    <a:solidFill>
                      <a:schemeClr val="accent1">
                        <a:lumMod val="20000"/>
                        <a:lumOff val="80000"/>
                      </a:schemeClr>
                    </a:solidFill>
                  </a:tcPr>
                </a:tc>
                <a:tc hMerge="1">
                  <a:txBody>
                    <a:bodyPr/>
                    <a:lstStyle/>
                    <a:p>
                      <a:endParaRPr kumimoji="1" lang="ja-JP" altLang="en-US"/>
                    </a:p>
                  </a:txBody>
                  <a:tcPr/>
                </a:tc>
                <a:tc>
                  <a:txBody>
                    <a:bodyPr/>
                    <a:lstStyle/>
                    <a:p>
                      <a:pPr algn="ctr"/>
                      <a:r>
                        <a:rPr kumimoji="1" lang="ja-JP" altLang="en-US" sz="1050" b="1" dirty="0" smtClean="0"/>
                        <a:t>浸水・高潮対策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土砂対策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強風対策</a:t>
                      </a:r>
                      <a:endParaRPr kumimoji="1" lang="ja-JP" altLang="en-US" sz="1050" b="1" dirty="0"/>
                    </a:p>
                  </a:txBody>
                  <a:tcPr anchor="ctr">
                    <a:solidFill>
                      <a:schemeClr val="accent1">
                        <a:lumMod val="20000"/>
                        <a:lumOff val="80000"/>
                      </a:schemeClr>
                    </a:solidFill>
                  </a:tcPr>
                </a:tc>
                <a:tc>
                  <a:txBody>
                    <a:bodyPr/>
                    <a:lstStyle/>
                    <a:p>
                      <a:pPr algn="ctr"/>
                      <a:r>
                        <a:rPr kumimoji="1" lang="ja-JP" altLang="en-US" sz="1050" b="1" dirty="0" smtClean="0"/>
                        <a:t>停電対策</a:t>
                      </a:r>
                      <a:endParaRPr kumimoji="1" lang="ja-JP" altLang="en-US" sz="1050" b="1" dirty="0"/>
                    </a:p>
                  </a:txBody>
                  <a:tcPr anchor="ctr">
                    <a:solidFill>
                      <a:schemeClr val="accent1">
                        <a:lumMod val="20000"/>
                        <a:lumOff val="80000"/>
                      </a:schemeClr>
                    </a:solidFill>
                  </a:tcPr>
                </a:tc>
                <a:extLst>
                  <a:ext uri="{0D108BD9-81ED-4DB2-BD59-A6C34878D82A}">
                    <a16:rowId xmlns:a16="http://schemas.microsoft.com/office/drawing/2014/main" val="3227123628"/>
                  </a:ext>
                </a:extLst>
              </a:tr>
              <a:tr h="668019">
                <a:tc rowSpan="4">
                  <a:txBody>
                    <a:bodyPr/>
                    <a:lstStyle/>
                    <a:p>
                      <a:pPr algn="ctr"/>
                      <a:r>
                        <a:rPr kumimoji="1" lang="ja-JP" altLang="en-US" sz="900" b="1" dirty="0" smtClean="0"/>
                        <a:t>平時からの事前の備え</a:t>
                      </a:r>
                      <a:endParaRPr kumimoji="1" lang="ja-JP" altLang="en-US" sz="900" b="1" dirty="0"/>
                    </a:p>
                  </a:txBody>
                  <a:tcPr vert="eaVert" anchor="ctr">
                    <a:solidFill>
                      <a:schemeClr val="accent2">
                        <a:lumMod val="20000"/>
                        <a:lumOff val="80000"/>
                      </a:schemeClr>
                    </a:solidFill>
                  </a:tcPr>
                </a:tc>
                <a:tc>
                  <a:txBody>
                    <a:bodyPr/>
                    <a:lstStyle/>
                    <a:p>
                      <a:pPr algn="ctr"/>
                      <a:r>
                        <a:rPr kumimoji="1" lang="ja-JP" altLang="en-US" sz="600" b="1" dirty="0" smtClean="0"/>
                        <a:t>災害リスクの確認</a:t>
                      </a:r>
                      <a:endParaRPr kumimoji="1" lang="ja-JP" altLang="en-US" sz="600" b="1" dirty="0"/>
                    </a:p>
                  </a:txBody>
                  <a:tcPr anchor="ctr">
                    <a:solidFill>
                      <a:schemeClr val="accent2">
                        <a:lumMod val="20000"/>
                        <a:lumOff val="80000"/>
                      </a:schemeClr>
                    </a:solidFill>
                  </a:tcPr>
                </a:tc>
                <a:tc gridSpan="4">
                  <a:txBody>
                    <a:bodyPr/>
                    <a:lstStyle/>
                    <a:p>
                      <a:pPr marL="268288" indent="-268288" algn="just"/>
                      <a:r>
                        <a:rPr kumimoji="1" lang="ja-JP" altLang="en-US" sz="900" b="0" dirty="0" smtClean="0"/>
                        <a:t>□</a:t>
                      </a:r>
                      <a:r>
                        <a:rPr kumimoji="1" lang="ja-JP" altLang="en-US" sz="900" dirty="0" smtClean="0"/>
                        <a:t>　地域のハザードマップを参照し、当該施設が浸水想定区域や土砂災害警戒区域に入っているかどうかや、降雨や高潮に伴う浸水高さ等を確認する。また、ハザードマップが更新された場合には、当該施設に係る変更の有無や内容を都度確認する。</a:t>
                      </a:r>
                      <a:endParaRPr kumimoji="1" lang="en-US" altLang="ja-JP" sz="900" dirty="0" smtClean="0"/>
                    </a:p>
                    <a:p>
                      <a:pPr marL="268288" indent="-268288" algn="just"/>
                      <a:r>
                        <a:rPr kumimoji="1" lang="ja-JP" altLang="en-US" sz="900" dirty="0" smtClean="0"/>
                        <a:t>□　浸水想定区域に該当する場合、想定される降雨量と浸水高、避難先を確認する。</a:t>
                      </a:r>
                      <a:endParaRPr kumimoji="1" lang="en-US" altLang="ja-JP" sz="900" dirty="0" smtClean="0"/>
                    </a:p>
                  </a:txBody>
                  <a:tcPr anchor="ctr"/>
                </a:tc>
                <a:tc hMerge="1">
                  <a:txBody>
                    <a:bodyPr/>
                    <a:lstStyle/>
                    <a:p>
                      <a:endParaRPr kumimoji="1" lang="ja-JP" altLang="en-US" sz="1050" dirty="0"/>
                    </a:p>
                  </a:txBody>
                  <a:tcP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2768697511"/>
                  </a:ext>
                </a:extLst>
              </a:tr>
              <a:tr h="1383755">
                <a:tc vMerge="1">
                  <a:txBody>
                    <a:bodyPr/>
                    <a:lstStyle/>
                    <a:p>
                      <a:endParaRPr kumimoji="1" lang="ja-JP" altLang="en-US" sz="1050" dirty="0"/>
                    </a:p>
                  </a:txBody>
                  <a:tcPr/>
                </a:tc>
                <a:tc>
                  <a:txBody>
                    <a:bodyPr/>
                    <a:lstStyle/>
                    <a:p>
                      <a:pPr algn="ctr"/>
                      <a:r>
                        <a:rPr kumimoji="1" lang="ja-JP" altLang="en-US" sz="900" b="1" dirty="0" smtClean="0"/>
                        <a:t>計画等の策定</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長雨や台風の接近に</a:t>
                      </a:r>
                      <a:r>
                        <a:rPr kumimoji="1" lang="ja-JP" altLang="en-US" sz="900" dirty="0" smtClean="0"/>
                        <a:t>伴い被害の</a:t>
                      </a:r>
                      <a:r>
                        <a:rPr kumimoji="1" lang="ja-JP" altLang="en-US" sz="900" dirty="0" smtClean="0"/>
                        <a:t>発生が想定される場合には、被害発生の危険性を回避・低減するために必要な措置を検討し、計画を策定する。</a:t>
                      </a:r>
                      <a:endParaRPr kumimoji="1" lang="en-US" altLang="ja-JP" sz="900" dirty="0" smtClean="0"/>
                    </a:p>
                    <a:p>
                      <a:pPr marL="268288" indent="-268288"/>
                      <a:r>
                        <a:rPr kumimoji="1" lang="ja-JP" altLang="en-US" sz="900" dirty="0" smtClean="0"/>
                        <a:t>□　タイムラインを考慮し、気象庁や地方公共団体等が発表する防災情報の警戒レベル等に応じた判断基準や実施要領を策定する。</a:t>
                      </a:r>
                      <a:endParaRPr kumimoji="1" lang="en-US" altLang="ja-JP" sz="900" dirty="0" smtClean="0"/>
                    </a:p>
                    <a:p>
                      <a:pPr marL="268288" indent="-268288"/>
                      <a:r>
                        <a:rPr kumimoji="1" lang="ja-JP" altLang="en-US" sz="900" dirty="0" smtClean="0"/>
                        <a:t>□　計画的な操業の停止、規模縮小の判断基準や実施要領を策定する。</a:t>
                      </a:r>
                      <a:endParaRPr kumimoji="1" lang="en-US" altLang="ja-JP" sz="900" dirty="0" smtClean="0"/>
                    </a:p>
                    <a:p>
                      <a:pPr marL="268288" indent="-268288"/>
                      <a:r>
                        <a:rPr kumimoji="1" lang="ja-JP" altLang="en-US" sz="900" dirty="0" smtClean="0"/>
                        <a:t>□　危険物の搬入・搬出の時期や経路の変更等の判断基準や実施要領を策定する。</a:t>
                      </a:r>
                      <a:endParaRPr kumimoji="1" lang="en-US" altLang="ja-JP" sz="900" dirty="0" smtClean="0"/>
                    </a:p>
                    <a:p>
                      <a:pPr marL="268288" indent="-268288"/>
                      <a:r>
                        <a:rPr kumimoji="1" lang="ja-JP" altLang="en-US" sz="900" dirty="0" smtClean="0"/>
                        <a:t>□　天候回復後の施設の復旧に当たり、自家発電設備等への円滑な燃料供給等のため、危険物の仮貯蔵・仮取扱いを行うことが想定される場合</a:t>
                      </a:r>
                      <a:r>
                        <a:rPr kumimoji="1" lang="ja-JP" altLang="en-US" sz="900" dirty="0" smtClean="0"/>
                        <a:t>、仮貯蔵・仮取扱いの実施</a:t>
                      </a:r>
                      <a:r>
                        <a:rPr kumimoji="1" lang="ja-JP" altLang="en-US" sz="900" dirty="0" smtClean="0"/>
                        <a:t>計画を作成し、消防機関と協議する。</a:t>
                      </a:r>
                      <a:endParaRPr kumimoji="1" lang="en-US" altLang="ja-JP" sz="900" dirty="0" smtClean="0"/>
                    </a:p>
                    <a:p>
                      <a:pPr marL="268288" indent="-268288"/>
                      <a:r>
                        <a:rPr kumimoji="1" lang="ja-JP" altLang="en-US" sz="900" dirty="0" smtClean="0"/>
                        <a:t>□　計画や実施要領等を予防規程の関連文書等に位置づける。</a:t>
                      </a:r>
                      <a:endParaRPr kumimoji="1" lang="en-US" altLang="ja-JP" sz="900" dirty="0" smtClean="0"/>
                    </a:p>
                  </a:txBody>
                  <a:tcPr anchor="ctr"/>
                </a:tc>
                <a:tc hMerge="1">
                  <a:txBody>
                    <a:bodyPr/>
                    <a:lstStyle/>
                    <a:p>
                      <a:endParaRPr kumimoji="1" lang="ja-JP" altLang="en-US" sz="1050" dirty="0"/>
                    </a:p>
                  </a:txBody>
                  <a:tcP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979982385"/>
                  </a:ext>
                </a:extLst>
              </a:tr>
              <a:tr h="1097461">
                <a:tc vMerge="1">
                  <a:txBody>
                    <a:bodyPr/>
                    <a:lstStyle/>
                    <a:p>
                      <a:pPr algn="ctr"/>
                      <a:endParaRPr kumimoji="1" lang="ja-JP" altLang="en-US" sz="900" dirty="0"/>
                    </a:p>
                  </a:txBody>
                  <a:tcPr vert="eaVert" anchor="ctr"/>
                </a:tc>
                <a:tc>
                  <a:txBody>
                    <a:bodyPr/>
                    <a:lstStyle/>
                    <a:p>
                      <a:pPr algn="ctr"/>
                      <a:r>
                        <a:rPr kumimoji="1" lang="ja-JP" altLang="en-US" sz="900" b="1" dirty="0" smtClean="0"/>
                        <a:t>対策の準備</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a:t>
                      </a:r>
                      <a:r>
                        <a:rPr kumimoji="1" lang="ja-JP" altLang="en-US" sz="900" dirty="0" smtClean="0"/>
                        <a:t>停電に備えバックアップ</a:t>
                      </a:r>
                      <a:r>
                        <a:rPr kumimoji="1" lang="ja-JP" altLang="en-US" sz="900" dirty="0" smtClean="0"/>
                        <a:t>電源（</a:t>
                      </a:r>
                      <a:r>
                        <a:rPr kumimoji="1" lang="ja-JP" altLang="en-US" sz="900" dirty="0" smtClean="0"/>
                        <a:t>自家発電設備や可搬式の発電機等</a:t>
                      </a:r>
                      <a:r>
                        <a:rPr kumimoji="1" lang="ja-JP" altLang="en-US" sz="900" dirty="0" smtClean="0"/>
                        <a:t>）を確保する。また、これらの危険物保安上必要な設備等についても、浸水等により必要な機能を損なうことのないよう措置する</a:t>
                      </a:r>
                      <a:r>
                        <a:rPr kumimoji="1" lang="ja-JP" altLang="en-US" sz="900" dirty="0" smtClean="0"/>
                        <a:t>。</a:t>
                      </a:r>
                      <a:endParaRPr kumimoji="1" lang="en-US" altLang="ja-JP" sz="900" dirty="0" smtClean="0"/>
                    </a:p>
                    <a:p>
                      <a:pPr marL="268288" indent="-268288"/>
                      <a:r>
                        <a:rPr kumimoji="1" lang="ja-JP" altLang="en-US" sz="900" dirty="0" smtClean="0"/>
                        <a:t>□　停電時に燃料供給を実施できるよう、緊急用資機材を準備する。</a:t>
                      </a:r>
                      <a:endParaRPr kumimoji="1" lang="en-US" altLang="ja-JP" sz="900" dirty="0" smtClean="0"/>
                    </a:p>
                    <a:p>
                      <a:pPr marL="268288" indent="-268288"/>
                      <a:r>
                        <a:rPr kumimoji="1" lang="ja-JP" altLang="en-US" sz="900" dirty="0" smtClean="0"/>
                        <a:t>□　建築物や電気設備等における浸水を危険物保安上防止する必要がある場合には、土の</a:t>
                      </a:r>
                      <a:r>
                        <a:rPr kumimoji="1" lang="ja-JP" altLang="en-US" sz="900" dirty="0" err="1" smtClean="0"/>
                        <a:t>う</a:t>
                      </a:r>
                      <a:r>
                        <a:rPr kumimoji="1" lang="ja-JP" altLang="en-US" sz="900" dirty="0" smtClean="0"/>
                        <a:t>、止水板、水密性のあるシャッターやドア（建具型の浸水防止用設備）等を準備する。</a:t>
                      </a:r>
                      <a:endParaRPr kumimoji="1" lang="en-US" altLang="ja-JP" sz="900" baseline="0" dirty="0" smtClean="0"/>
                    </a:p>
                    <a:p>
                      <a:pPr marL="268288" indent="-268288"/>
                      <a:r>
                        <a:rPr kumimoji="1" lang="ja-JP" altLang="en-US" sz="900" dirty="0" smtClean="0"/>
                        <a:t>□　浸水等により危険物が流出するおそれがある場合には、オイルフェンス、油吸着材、土の</a:t>
                      </a:r>
                      <a:r>
                        <a:rPr kumimoji="1" lang="ja-JP" altLang="en-US" sz="900" dirty="0" err="1" smtClean="0"/>
                        <a:t>う</a:t>
                      </a:r>
                      <a:r>
                        <a:rPr kumimoji="1" lang="ja-JP" altLang="en-US" sz="900" dirty="0" smtClean="0"/>
                        <a:t>等の必要な資機材を準備する。</a:t>
                      </a:r>
                      <a:endParaRPr kumimoji="1" lang="en-US" altLang="ja-JP" sz="900" dirty="0" smtClean="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1390949"/>
                  </a:ext>
                </a:extLst>
              </a:tr>
              <a:tr h="668019">
                <a:tc vMerge="1">
                  <a:txBody>
                    <a:bodyPr/>
                    <a:lstStyle/>
                    <a:p>
                      <a:pPr algn="ctr"/>
                      <a:endParaRPr kumimoji="1" lang="ja-JP" altLang="en-US" sz="900" dirty="0"/>
                    </a:p>
                  </a:txBody>
                  <a:tcPr vert="eaVert" anchor="ctr"/>
                </a:tc>
                <a:tc>
                  <a:txBody>
                    <a:bodyPr/>
                    <a:lstStyle/>
                    <a:p>
                      <a:pPr algn="ctr"/>
                      <a:r>
                        <a:rPr kumimoji="1" lang="ja-JP" altLang="en-US" sz="900" b="1" dirty="0" smtClean="0"/>
                        <a:t>訓練等の実施</a:t>
                      </a:r>
                      <a:endParaRPr kumimoji="1" lang="ja-JP" altLang="en-US" sz="900" b="1" dirty="0"/>
                    </a:p>
                  </a:txBody>
                  <a:tcPr anchor="ctr">
                    <a:solidFill>
                      <a:schemeClr val="accent2">
                        <a:lumMod val="20000"/>
                        <a:lumOff val="80000"/>
                      </a:schemeClr>
                    </a:solidFill>
                  </a:tcPr>
                </a:tc>
                <a:tc gridSpan="4">
                  <a:txBody>
                    <a:bodyPr/>
                    <a:lstStyle/>
                    <a:p>
                      <a:pPr marL="268288" indent="-268288"/>
                      <a:r>
                        <a:rPr kumimoji="1" lang="ja-JP" altLang="en-US" sz="900" dirty="0" smtClean="0"/>
                        <a:t>□　実施要領等に基づき教育訓練を行い、従業者等の習熟を図るとともに、対策実施に必要な時間を確認してタイムラインとの整合性を確保する。</a:t>
                      </a:r>
                      <a:endParaRPr kumimoji="1" lang="en-US" altLang="ja-JP" sz="900" dirty="0" smtClean="0"/>
                    </a:p>
                    <a:p>
                      <a:pPr marL="268288" indent="-268288"/>
                      <a:r>
                        <a:rPr kumimoji="1" lang="ja-JP" altLang="en-US" sz="900" dirty="0" smtClean="0"/>
                        <a:t>□　各地方公共団体の地域防災計画に基づく水質汚濁防止連絡協議会等の関係機関と連携を図るため、これら関係行政機関への連絡体制を確立するとともに、積極的に訓練に参画する。</a:t>
                      </a:r>
                      <a:endParaRPr kumimoji="1" lang="en-US" altLang="ja-JP" sz="900" dirty="0" smtClean="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37238379"/>
                  </a:ext>
                </a:extLst>
              </a:tr>
              <a:tr h="1240608">
                <a:tc rowSpan="4" gridSpan="2">
                  <a:txBody>
                    <a:bodyPr/>
                    <a:lstStyle/>
                    <a:p>
                      <a:pPr algn="ctr"/>
                      <a:r>
                        <a:rPr kumimoji="1" lang="ja-JP" altLang="en-US" sz="900" b="1" dirty="0" smtClean="0"/>
                        <a:t>風水害の危険性が高まってきた場合の応急対策</a:t>
                      </a:r>
                      <a:endParaRPr kumimoji="1" lang="ja-JP" altLang="en-US" sz="900" b="1" dirty="0"/>
                    </a:p>
                  </a:txBody>
                  <a:tcPr vert="eaVert" anchor="ctr">
                    <a:solidFill>
                      <a:schemeClr val="accent2">
                        <a:lumMod val="20000"/>
                        <a:lumOff val="80000"/>
                      </a:schemeClr>
                    </a:solidFill>
                  </a:tcPr>
                </a:tc>
                <a:tc rowSpan="4" hMerge="1">
                  <a:txBody>
                    <a:bodyPr/>
                    <a:lstStyle/>
                    <a:p>
                      <a:pPr algn="ctr"/>
                      <a:endParaRPr kumimoji="1" lang="ja-JP" altLang="en-US" sz="900" dirty="0"/>
                    </a:p>
                  </a:txBody>
                  <a:tcPr anchor="ctr"/>
                </a:tc>
                <a:tc gridSpan="4">
                  <a:txBody>
                    <a:bodyPr/>
                    <a:lstStyle/>
                    <a:p>
                      <a:pPr marL="268288" indent="-268288"/>
                      <a:r>
                        <a:rPr kumimoji="1" lang="ja-JP" altLang="en-US" sz="900" dirty="0" smtClean="0"/>
                        <a:t>□　危険物施設等における被害の防止・軽減を図るため、気象庁や地方公共団体等が発表する防災情報を注視し、浸水、高潮、土砂流入、強風、停電等による危険性に応じた措置を講ずる。（予想される降雨量、風速、河川の水位、土砂災害危険性等の確認、避難先や避難経路の確認等）</a:t>
                      </a:r>
                      <a:endParaRPr kumimoji="1" lang="en-US" altLang="ja-JP" sz="900" dirty="0" smtClean="0"/>
                    </a:p>
                    <a:p>
                      <a:pPr marL="268288" indent="-268288"/>
                      <a:r>
                        <a:rPr kumimoji="1" lang="ja-JP" altLang="en-US" sz="900" dirty="0" smtClean="0"/>
                        <a:t>□　従業者等の避難安全を確保することが必要であり、十分な時間的余裕をもって作業を行う。</a:t>
                      </a:r>
                      <a:endParaRPr kumimoji="1" lang="en-US" altLang="ja-JP" sz="900" dirty="0" smtClean="0"/>
                    </a:p>
                    <a:p>
                      <a:pPr marL="268288" indent="-268288"/>
                      <a:r>
                        <a:rPr kumimoji="1" lang="ja-JP" altLang="en-US" sz="900" dirty="0" smtClean="0"/>
                        <a:t>□　浸水等に伴い、大規模な爆発や危険物の大量流出など周辺に危害を及ぼす事態に至る可能性がある場合には、速やかに消防機関等の関係機関に通報を行う。</a:t>
                      </a:r>
                      <a:endParaRPr kumimoji="1" lang="en-US" altLang="ja-JP" sz="900" dirty="0" smtClean="0"/>
                    </a:p>
                    <a:p>
                      <a:pPr marL="268288" indent="-268288"/>
                      <a:r>
                        <a:rPr kumimoji="1" lang="ja-JP" altLang="en-US" sz="900" dirty="0" smtClean="0"/>
                        <a:t>□　危険物の流出を確認した場合は、油吸着材等により速やかに回収する。</a:t>
                      </a:r>
                      <a:endParaRPr kumimoji="1" lang="en-US" altLang="ja-JP" sz="900" dirty="0" smtClean="0"/>
                    </a:p>
                    <a:p>
                      <a:pPr marL="268288" indent="-268288"/>
                      <a:r>
                        <a:rPr kumimoji="1" lang="ja-JP" altLang="en-US" sz="900" dirty="0" smtClean="0"/>
                        <a:t>□　浸水等に伴い、河川や海洋へ危険物が流出した場合には、水質汚濁防止連絡協議会等の関係行政機関へ速やかに通報・連絡し、連携して応急対策を実施する。</a:t>
                      </a:r>
                      <a:endParaRPr kumimoji="1" lang="en-US" altLang="ja-JP" sz="900" dirty="0" smtClean="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167086716"/>
                  </a:ext>
                </a:extLst>
              </a:tr>
              <a:tr h="524872">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a:txBody>
                    <a:bodyPr/>
                    <a:lstStyle/>
                    <a:p>
                      <a:pPr marL="268288" indent="-268288"/>
                      <a:r>
                        <a:rPr kumimoji="1" lang="ja-JP" altLang="en-US" sz="900" dirty="0" smtClean="0"/>
                        <a:t>□　土のうや止水板等により施設内への浸水や土砂流入を防止・低減する。</a:t>
                      </a:r>
                      <a:endParaRPr kumimoji="1" lang="en-US" altLang="ja-JP" sz="900" dirty="0" smtClean="0"/>
                    </a:p>
                  </a:txBody>
                  <a:tcPr anchor="ctr"/>
                </a:tc>
                <a:tc hMerge="1">
                  <a:txBody>
                    <a:bodyPr/>
                    <a:lstStyle/>
                    <a:p>
                      <a:endParaRPr kumimoji="1" lang="ja-JP" altLang="en-US" dirty="0"/>
                    </a:p>
                  </a:txBody>
                  <a:tcPr/>
                </a:tc>
                <a:tc>
                  <a:txBody>
                    <a:bodyPr/>
                    <a:lstStyle/>
                    <a:p>
                      <a:pPr marL="92075" indent="-92075"/>
                      <a:r>
                        <a:rPr kumimoji="1" lang="ja-JP" altLang="en-US" sz="900" dirty="0" smtClean="0"/>
                        <a:t>□　強風により屋根（キャノピー）が破損しないよう、耐風性能を再確認する。</a:t>
                      </a:r>
                      <a:endParaRPr kumimoji="1" lang="en-US" altLang="ja-JP" sz="900" dirty="0" smtClean="0"/>
                    </a:p>
                  </a:txBody>
                  <a:tcPr anchor="ctr"/>
                </a:tc>
                <a:tc>
                  <a:txBody>
                    <a:bodyPr/>
                    <a:lstStyle/>
                    <a:p>
                      <a:pPr marL="182563" marR="0" lvl="0" indent="-182563" algn="l" defTabSz="685800" rtl="0" eaLnBrk="1" fontAlgn="auto" latinLnBrk="0" hangingPunct="1">
                        <a:lnSpc>
                          <a:spcPct val="100000"/>
                        </a:lnSpc>
                        <a:spcBef>
                          <a:spcPts val="0"/>
                        </a:spcBef>
                        <a:spcAft>
                          <a:spcPts val="0"/>
                        </a:spcAft>
                        <a:buClrTx/>
                        <a:buSzTx/>
                        <a:buFontTx/>
                        <a:buNone/>
                        <a:tabLst/>
                        <a:defRPr/>
                      </a:pPr>
                      <a:r>
                        <a:rPr kumimoji="1" lang="ja-JP" altLang="en-US" sz="900" dirty="0" smtClean="0"/>
                        <a:t>□　自家発電設備等により所要の電力を確保する。　</a:t>
                      </a:r>
                      <a:endParaRPr kumimoji="1" lang="ja-JP" altLang="en-US" sz="900" dirty="0"/>
                    </a:p>
                  </a:txBody>
                  <a:tcPr anchor="ctr"/>
                </a:tc>
                <a:extLst>
                  <a:ext uri="{0D108BD9-81ED-4DB2-BD59-A6C34878D82A}">
                    <a16:rowId xmlns:a16="http://schemas.microsoft.com/office/drawing/2014/main" val="1960742285"/>
                  </a:ext>
                </a:extLst>
              </a:tr>
              <a:tr h="524872">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rowSpan="2" gridSpan="2">
                  <a:txBody>
                    <a:bodyPr/>
                    <a:lstStyle/>
                    <a:p>
                      <a:pPr marL="268288" indent="-268288"/>
                      <a:r>
                        <a:rPr kumimoji="1" lang="ja-JP" altLang="en-US" sz="900" dirty="0" smtClean="0"/>
                        <a:t>□　マンホール、通気管を閉鎖し、危険物の流出防止とともに、地下タンクや配管への水や土砂の混入を防止する。</a:t>
                      </a:r>
                      <a:endParaRPr kumimoji="1" lang="en-US" altLang="ja-JP" sz="900" dirty="0" smtClean="0"/>
                    </a:p>
                  </a:txBody>
                  <a:tcPr anchor="ctr"/>
                </a:tc>
                <a:tc rowSpan="2" hMerge="1">
                  <a:txBody>
                    <a:bodyPr/>
                    <a:lstStyle/>
                    <a:p>
                      <a:endParaRPr kumimoji="1" lang="ja-JP" altLang="en-US" dirty="0"/>
                    </a:p>
                  </a:txBody>
                  <a:tcPr/>
                </a:tc>
                <a:tc>
                  <a:txBody>
                    <a:bodyPr/>
                    <a:lstStyle/>
                    <a:p>
                      <a:pPr marL="92075" indent="-92075"/>
                      <a:r>
                        <a:rPr kumimoji="1" lang="ja-JP" altLang="en-US" sz="900" dirty="0" smtClean="0"/>
                        <a:t>□　固定給油設備等をロープ・ワイヤー等で緊結する等、固定給油設備等の転倒防止策を講ずる。</a:t>
                      </a:r>
                      <a:endParaRPr kumimoji="1" lang="ja-JP" altLang="en-US" sz="900" dirty="0"/>
                    </a:p>
                  </a:txBody>
                  <a:tcPr anchor="ctr"/>
                </a:tc>
                <a:tc rowSpan="2">
                  <a:txBody>
                    <a:bodyPr/>
                    <a:lstStyle/>
                    <a:p>
                      <a:pPr marL="182563" indent="-182563"/>
                      <a:r>
                        <a:rPr kumimoji="1" lang="ja-JP" altLang="en-US" sz="900" dirty="0" smtClean="0"/>
                        <a:t>□　</a:t>
                      </a:r>
                      <a:r>
                        <a:rPr kumimoji="1" lang="ja-JP" altLang="en-US" sz="900" dirty="0" smtClean="0"/>
                        <a:t>緊急用資</a:t>
                      </a:r>
                      <a:r>
                        <a:rPr kumimoji="1" lang="ja-JP" altLang="en-US" sz="900" dirty="0" smtClean="0"/>
                        <a:t>機材</a:t>
                      </a:r>
                      <a:r>
                        <a:rPr kumimoji="1" lang="ja-JP" altLang="en-US" sz="900" dirty="0" smtClean="0"/>
                        <a:t>を準備する。</a:t>
                      </a:r>
                      <a:endParaRPr kumimoji="1" lang="ja-JP" altLang="en-US" sz="900" dirty="0"/>
                    </a:p>
                  </a:txBody>
                  <a:tcPr anchor="ctr"/>
                </a:tc>
                <a:extLst>
                  <a:ext uri="{0D108BD9-81ED-4DB2-BD59-A6C34878D82A}">
                    <a16:rowId xmlns:a16="http://schemas.microsoft.com/office/drawing/2014/main" val="3936493588"/>
                  </a:ext>
                </a:extLst>
              </a:tr>
              <a:tr h="811167">
                <a:tc gridSpan="2" vMerge="1">
                  <a:txBody>
                    <a:bodyPr/>
                    <a:lstStyle/>
                    <a:p>
                      <a:pPr algn="ctr"/>
                      <a:endParaRPr kumimoji="1" lang="ja-JP" altLang="en-US" sz="900" dirty="0"/>
                    </a:p>
                  </a:txBody>
                  <a:tcPr vert="eaVert" anchor="ctr"/>
                </a:tc>
                <a:tc hMerge="1" vMerge="1">
                  <a:txBody>
                    <a:bodyPr/>
                    <a:lstStyle/>
                    <a:p>
                      <a:pPr algn="ctr"/>
                      <a:endParaRPr kumimoji="1" lang="ja-JP" altLang="en-US" sz="900" dirty="0"/>
                    </a:p>
                  </a:txBody>
                  <a:tcPr anchor="ctr"/>
                </a:tc>
                <a:tc gridSpan="2" vMerge="1">
                  <a:txBody>
                    <a:bodyPr/>
                    <a:lstStyle/>
                    <a:p>
                      <a:pPr marL="268288" indent="-268288"/>
                      <a:endParaRPr kumimoji="1" lang="en-US" altLang="ja-JP" sz="900" dirty="0" smtClean="0"/>
                    </a:p>
                  </a:txBody>
                  <a:tcPr anchor="ctr"/>
                </a:tc>
                <a:tc hMerge="1" vMerge="1">
                  <a:txBody>
                    <a:bodyPr/>
                    <a:lstStyle/>
                    <a:p>
                      <a:endParaRPr kumimoji="1" lang="ja-JP" altLang="en-US" dirty="0"/>
                    </a:p>
                  </a:txBody>
                  <a:tcPr/>
                </a:tc>
                <a:tc>
                  <a:txBody>
                    <a:bodyPr/>
                    <a:lstStyle/>
                    <a:p>
                      <a:pPr marL="92075" indent="-92075"/>
                      <a:r>
                        <a:rPr kumimoji="1" lang="ja-JP" altLang="en-US" sz="900" dirty="0" smtClean="0"/>
                        <a:t>□　飛来物により建築物（窓ガラス等）が破損しないよう、シャッター等で保護する。</a:t>
                      </a:r>
                      <a:endParaRPr kumimoji="1" lang="ja-JP" altLang="en-US" sz="900" dirty="0"/>
                    </a:p>
                  </a:txBody>
                  <a:tcPr anchor="ctr"/>
                </a:tc>
                <a:tc vMerge="1">
                  <a:txBody>
                    <a:bodyPr/>
                    <a:lstStyle/>
                    <a:p>
                      <a:endParaRPr kumimoji="1" lang="ja-JP" altLang="en-US" sz="900" dirty="0"/>
                    </a:p>
                  </a:txBody>
                  <a:tcPr/>
                </a:tc>
                <a:extLst>
                  <a:ext uri="{0D108BD9-81ED-4DB2-BD59-A6C34878D82A}">
                    <a16:rowId xmlns:a16="http://schemas.microsoft.com/office/drawing/2014/main" val="4234243428"/>
                  </a:ext>
                </a:extLst>
              </a:tr>
              <a:tr h="811167">
                <a:tc gridSpan="2">
                  <a:txBody>
                    <a:bodyPr/>
                    <a:lstStyle/>
                    <a:p>
                      <a:pPr algn="ctr"/>
                      <a:r>
                        <a:rPr kumimoji="1" lang="ja-JP" altLang="en-US" sz="800" b="1" dirty="0" smtClean="0"/>
                        <a:t>天候回復後の点検・復旧</a:t>
                      </a:r>
                      <a:endParaRPr kumimoji="1" lang="ja-JP" altLang="en-US" sz="800" b="1" dirty="0"/>
                    </a:p>
                  </a:txBody>
                  <a:tcPr anchor="ctr">
                    <a:solidFill>
                      <a:schemeClr val="accent2">
                        <a:lumMod val="20000"/>
                        <a:lumOff val="80000"/>
                      </a:schemeClr>
                    </a:solidFill>
                  </a:tcPr>
                </a:tc>
                <a:tc hMerge="1">
                  <a:txBody>
                    <a:bodyPr/>
                    <a:lstStyle/>
                    <a:p>
                      <a:pPr algn="ctr"/>
                      <a:endParaRPr kumimoji="1" lang="ja-JP" altLang="en-US" sz="900" dirty="0"/>
                    </a:p>
                  </a:txBody>
                  <a:tcPr anchor="ctr"/>
                </a:tc>
                <a:tc gridSpan="4">
                  <a:txBody>
                    <a:bodyPr/>
                    <a:lstStyle/>
                    <a:p>
                      <a:pPr marL="268288" indent="-268288"/>
                      <a:r>
                        <a:rPr kumimoji="1" lang="ja-JP" altLang="en-US" sz="900" dirty="0" smtClean="0"/>
                        <a:t>□　点検を行い、必要な補修を施した後で再稼働を行うこと。</a:t>
                      </a:r>
                      <a:endParaRPr kumimoji="1" lang="en-US" altLang="ja-JP" sz="900" dirty="0" smtClean="0"/>
                    </a:p>
                    <a:p>
                      <a:pPr marL="268288" indent="-268288"/>
                      <a:r>
                        <a:rPr kumimoji="1" lang="ja-JP" altLang="en-US" sz="900" dirty="0" smtClean="0"/>
                        <a:t>□　浸水した施設では、地下タンクへの水混入の有無等を確認する。</a:t>
                      </a:r>
                      <a:endParaRPr kumimoji="1" lang="en-US" altLang="ja-JP" sz="900" dirty="0" smtClean="0"/>
                    </a:p>
                    <a:p>
                      <a:pPr marL="268288" indent="-268288"/>
                      <a:r>
                        <a:rPr kumimoji="1" lang="ja-JP" altLang="en-US" sz="900" dirty="0" smtClean="0"/>
                        <a:t>□　復旧に伴い、臨時的な危険物の貯蔵又は取扱いが必要となる場合は、危険物の仮貯蔵・仮取扱いに係る実施計画に基づき安全対策等を講ずる。</a:t>
                      </a:r>
                      <a:endParaRPr kumimoji="1" lang="en-US" altLang="ja-JP" sz="900" dirty="0" smtClean="0"/>
                    </a:p>
                    <a:p>
                      <a:pPr marL="268288" indent="-268288"/>
                      <a:r>
                        <a:rPr kumimoji="1" lang="ja-JP" altLang="en-US" sz="900" dirty="0" smtClean="0"/>
                        <a:t>□　電力復旧時の通電火災や漏電の防止のため、危険物施設内の電気設備や配線の健全性を確認する。</a:t>
                      </a:r>
                      <a:endParaRPr kumimoji="1" lang="en-US" altLang="ja-JP" sz="900" dirty="0" smtClean="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076873832"/>
                  </a:ext>
                </a:extLst>
              </a:tr>
            </a:tbl>
          </a:graphicData>
        </a:graphic>
      </p:graphicFrame>
      <p:cxnSp>
        <p:nvCxnSpPr>
          <p:cNvPr id="7" name="直線コネクタ 6"/>
          <p:cNvCxnSpPr/>
          <p:nvPr/>
        </p:nvCxnSpPr>
        <p:spPr>
          <a:xfrm>
            <a:off x="0" y="344948"/>
            <a:ext cx="6858000" cy="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48802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497</TotalTime>
  <Words>12935</Words>
  <Application>Microsoft Office PowerPoint</Application>
  <PresentationFormat>画面に合わせる (4:3)</PresentationFormat>
  <Paragraphs>507</Paragraphs>
  <Slides>12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総務省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竹本　吉利(009612)</dc:creator>
  <cp:lastModifiedBy>竹本　吉利(009612)</cp:lastModifiedBy>
  <cp:revision>45</cp:revision>
  <cp:lastPrinted>2020-03-06T03:33:19Z</cp:lastPrinted>
  <dcterms:created xsi:type="dcterms:W3CDTF">2020-03-03T14:30:16Z</dcterms:created>
  <dcterms:modified xsi:type="dcterms:W3CDTF">2020-03-06T03:53:52Z</dcterms:modified>
</cp:coreProperties>
</file>