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692" r:id="rId2"/>
    <p:sldId id="681" r:id="rId3"/>
    <p:sldId id="691" r:id="rId4"/>
    <p:sldId id="688" r:id="rId5"/>
    <p:sldId id="687" r:id="rId6"/>
    <p:sldId id="689" r:id="rId7"/>
    <p:sldId id="690" r:id="rId8"/>
    <p:sldId id="684" r:id="rId9"/>
    <p:sldId id="682" r:id="rId10"/>
    <p:sldId id="685" r:id="rId11"/>
    <p:sldId id="686" r:id="rId12"/>
    <p:sldId id="694" r:id="rId13"/>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FFFF99"/>
    <a:srgbClr val="FFFF66"/>
    <a:srgbClr val="FFFFCC"/>
    <a:srgbClr val="FFFF00"/>
    <a:srgbClr val="000000"/>
    <a:srgbClr val="0000FF"/>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681" autoAdjust="0"/>
    <p:restoredTop sz="91088" autoAdjust="0"/>
  </p:normalViewPr>
  <p:slideViewPr>
    <p:cSldViewPr>
      <p:cViewPr varScale="1">
        <p:scale>
          <a:sx n="62" d="100"/>
          <a:sy n="62" d="100"/>
        </p:scale>
        <p:origin x="1436" y="76"/>
      </p:cViewPr>
      <p:guideLst>
        <p:guide orient="horz" pos="2160"/>
        <p:guide pos="2880"/>
      </p:guideLst>
    </p:cSldViewPr>
  </p:slideViewPr>
  <p:notesTextViewPr>
    <p:cViewPr>
      <p:scale>
        <a:sx n="1" d="1"/>
        <a:sy n="1" d="1"/>
      </p:scale>
      <p:origin x="0" y="0"/>
    </p:cViewPr>
  </p:notesTextViewPr>
  <p:sorterViewPr>
    <p:cViewPr>
      <p:scale>
        <a:sx n="75" d="100"/>
        <a:sy n="75" d="100"/>
      </p:scale>
      <p:origin x="0" y="-603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5"/>
            <a:ext cx="2949244" cy="497532"/>
          </a:xfrm>
          <a:prstGeom prst="rect">
            <a:avLst/>
          </a:prstGeom>
        </p:spPr>
        <p:txBody>
          <a:bodyPr vert="horz" lIns="93309" tIns="46654" rIns="93309" bIns="46654"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329" y="5"/>
            <a:ext cx="2949244" cy="497532"/>
          </a:xfrm>
          <a:prstGeom prst="rect">
            <a:avLst/>
          </a:prstGeom>
        </p:spPr>
        <p:txBody>
          <a:bodyPr vert="horz" lIns="93309" tIns="46654" rIns="93309" bIns="46654" rtlCol="0"/>
          <a:lstStyle>
            <a:lvl1pPr algn="r">
              <a:defRPr sz="1200"/>
            </a:lvl1pPr>
          </a:lstStyle>
          <a:p>
            <a:fld id="{A78C32E1-A497-4ACB-95F9-359EDE2002F7}" type="datetime1">
              <a:rPr kumimoji="1" lang="ja-JP" altLang="en-US" smtClean="0"/>
              <a:t>2020/3/24</a:t>
            </a:fld>
            <a:endParaRPr kumimoji="1" lang="ja-JP" altLang="en-US"/>
          </a:p>
        </p:txBody>
      </p:sp>
      <p:sp>
        <p:nvSpPr>
          <p:cNvPr id="4" name="フッター プレースホルダー 3"/>
          <p:cNvSpPr>
            <a:spLocks noGrp="1"/>
          </p:cNvSpPr>
          <p:nvPr>
            <p:ph type="ftr" sz="quarter" idx="2"/>
          </p:nvPr>
        </p:nvSpPr>
        <p:spPr>
          <a:xfrm>
            <a:off x="3" y="9440190"/>
            <a:ext cx="2949244" cy="497532"/>
          </a:xfrm>
          <a:prstGeom prst="rect">
            <a:avLst/>
          </a:prstGeom>
        </p:spPr>
        <p:txBody>
          <a:bodyPr vert="horz" lIns="93309" tIns="46654" rIns="93309" bIns="46654"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329" y="9440190"/>
            <a:ext cx="2949244" cy="497532"/>
          </a:xfrm>
          <a:prstGeom prst="rect">
            <a:avLst/>
          </a:prstGeom>
        </p:spPr>
        <p:txBody>
          <a:bodyPr vert="horz" lIns="93309" tIns="46654" rIns="93309" bIns="46654" rtlCol="0" anchor="b"/>
          <a:lstStyle>
            <a:lvl1pPr algn="r">
              <a:defRPr sz="1200"/>
            </a:lvl1pPr>
          </a:lstStyle>
          <a:p>
            <a:fld id="{92C1F41C-3288-406C-B434-7DD10E4F09E7}" type="slidenum">
              <a:rPr kumimoji="1" lang="ja-JP" altLang="en-US" smtClean="0"/>
              <a:t>‹#›</a:t>
            </a:fld>
            <a:endParaRPr kumimoji="1" lang="ja-JP" altLang="en-US"/>
          </a:p>
        </p:txBody>
      </p:sp>
    </p:spTree>
    <p:extLst>
      <p:ext uri="{BB962C8B-B14F-4D97-AF65-F5344CB8AC3E}">
        <p14:creationId xmlns:p14="http://schemas.microsoft.com/office/powerpoint/2010/main" val="358788461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8" y="5"/>
            <a:ext cx="2950375" cy="497367"/>
          </a:xfrm>
          <a:prstGeom prst="rect">
            <a:avLst/>
          </a:prstGeom>
        </p:spPr>
        <p:txBody>
          <a:bodyPr vert="horz" lIns="92190" tIns="46097" rIns="92190" bIns="4609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221" y="5"/>
            <a:ext cx="2950374" cy="497367"/>
          </a:xfrm>
          <a:prstGeom prst="rect">
            <a:avLst/>
          </a:prstGeom>
        </p:spPr>
        <p:txBody>
          <a:bodyPr vert="horz" lIns="92190" tIns="46097" rIns="92190" bIns="46097" rtlCol="0"/>
          <a:lstStyle>
            <a:lvl1pPr algn="r">
              <a:defRPr sz="1200"/>
            </a:lvl1pPr>
          </a:lstStyle>
          <a:p>
            <a:fld id="{6E850856-C39A-4502-ACD8-A86D1F1A7F8F}" type="datetime1">
              <a:rPr kumimoji="1" lang="ja-JP" altLang="en-US" smtClean="0"/>
              <a:t>2020/3/24</a:t>
            </a:fld>
            <a:endParaRPr kumimoji="1" lang="ja-JP" altLang="en-US"/>
          </a:p>
        </p:txBody>
      </p:sp>
      <p:sp>
        <p:nvSpPr>
          <p:cNvPr id="4" name="スライド イメージ プレースホルダー 3"/>
          <p:cNvSpPr>
            <a:spLocks noGrp="1" noRot="1" noChangeAspect="1"/>
          </p:cNvSpPr>
          <p:nvPr>
            <p:ph type="sldImg" idx="2"/>
          </p:nvPr>
        </p:nvSpPr>
        <p:spPr>
          <a:xfrm>
            <a:off x="917575" y="744538"/>
            <a:ext cx="4972050" cy="3729037"/>
          </a:xfrm>
          <a:prstGeom prst="rect">
            <a:avLst/>
          </a:prstGeom>
          <a:noFill/>
          <a:ln w="12700">
            <a:solidFill>
              <a:prstClr val="black"/>
            </a:solidFill>
          </a:ln>
        </p:spPr>
        <p:txBody>
          <a:bodyPr vert="horz" lIns="92190" tIns="46097" rIns="92190" bIns="46097" rtlCol="0" anchor="ctr"/>
          <a:lstStyle/>
          <a:p>
            <a:endParaRPr lang="ja-JP" altLang="en-US"/>
          </a:p>
        </p:txBody>
      </p:sp>
      <p:sp>
        <p:nvSpPr>
          <p:cNvPr id="5" name="ノート プレースホルダー 4"/>
          <p:cNvSpPr>
            <a:spLocks noGrp="1"/>
          </p:cNvSpPr>
          <p:nvPr>
            <p:ph type="body" sz="quarter" idx="3"/>
          </p:nvPr>
        </p:nvSpPr>
        <p:spPr>
          <a:xfrm>
            <a:off x="680241" y="4720986"/>
            <a:ext cx="5446722" cy="4473102"/>
          </a:xfrm>
          <a:prstGeom prst="rect">
            <a:avLst/>
          </a:prstGeom>
        </p:spPr>
        <p:txBody>
          <a:bodyPr vert="horz" lIns="92190" tIns="46097" rIns="92190" bIns="4609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8" y="9440375"/>
            <a:ext cx="2950375" cy="497366"/>
          </a:xfrm>
          <a:prstGeom prst="rect">
            <a:avLst/>
          </a:prstGeom>
        </p:spPr>
        <p:txBody>
          <a:bodyPr vert="horz" lIns="92190" tIns="46097" rIns="92190" bIns="4609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221" y="9440375"/>
            <a:ext cx="2950374" cy="497366"/>
          </a:xfrm>
          <a:prstGeom prst="rect">
            <a:avLst/>
          </a:prstGeom>
        </p:spPr>
        <p:txBody>
          <a:bodyPr vert="horz" lIns="92190" tIns="46097" rIns="92190" bIns="46097" rtlCol="0" anchor="b"/>
          <a:lstStyle>
            <a:lvl1pPr algn="r">
              <a:defRPr sz="1200"/>
            </a:lvl1pPr>
          </a:lstStyle>
          <a:p>
            <a:fld id="{B9CE9694-A64F-4523-98B1-27A44ED5F831}" type="slidenum">
              <a:rPr kumimoji="1" lang="ja-JP" altLang="en-US" smtClean="0"/>
              <a:t>‹#›</a:t>
            </a:fld>
            <a:endParaRPr kumimoji="1" lang="ja-JP" altLang="en-US"/>
          </a:p>
        </p:txBody>
      </p:sp>
    </p:spTree>
    <p:extLst>
      <p:ext uri="{BB962C8B-B14F-4D97-AF65-F5344CB8AC3E}">
        <p14:creationId xmlns:p14="http://schemas.microsoft.com/office/powerpoint/2010/main" val="3696784946"/>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4477929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0179107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9612046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40766189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21777971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978987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1880224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6595274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5067738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04881811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1150772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31830197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269B13D-79A8-49D2-9E26-7A4754574A14}" type="datetime1">
              <a:rPr kumimoji="1" lang="ja-JP" altLang="en-US" smtClean="0"/>
              <a:t>2020/3/24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CACFA9-E69F-42F8-B1F0-C5C1B3DC1E11}" type="slidenum">
              <a:rPr kumimoji="1" lang="ja-JP" altLang="en-US" smtClean="0"/>
              <a:t>‹#›</a:t>
            </a:fld>
            <a:endParaRPr kumimoji="1" lang="ja-JP" altLang="en-US"/>
          </a:p>
        </p:txBody>
      </p:sp>
    </p:spTree>
    <p:extLst>
      <p:ext uri="{BB962C8B-B14F-4D97-AF65-F5344CB8AC3E}">
        <p14:creationId xmlns:p14="http://schemas.microsoft.com/office/powerpoint/2010/main" val="113895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613BC019-F3FE-4656-9C0E-A41061AD1E9E}" type="datetime1">
              <a:rPr kumimoji="1" lang="ja-JP" altLang="en-US" smtClean="0"/>
              <a:t>2020/3/24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CACFA9-E69F-42F8-B1F0-C5C1B3DC1E11}" type="slidenum">
              <a:rPr kumimoji="1" lang="ja-JP" altLang="en-US" smtClean="0"/>
              <a:t>‹#›</a:t>
            </a:fld>
            <a:endParaRPr kumimoji="1" lang="ja-JP" altLang="en-US"/>
          </a:p>
        </p:txBody>
      </p:sp>
    </p:spTree>
    <p:extLst>
      <p:ext uri="{BB962C8B-B14F-4D97-AF65-F5344CB8AC3E}">
        <p14:creationId xmlns:p14="http://schemas.microsoft.com/office/powerpoint/2010/main" val="20287916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1A9753D-F471-43B0-85C0-82E90854C732}" type="datetime1">
              <a:rPr kumimoji="1" lang="ja-JP" altLang="en-US" smtClean="0"/>
              <a:t>2020/3/24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CACFA9-E69F-42F8-B1F0-C5C1B3DC1E11}" type="slidenum">
              <a:rPr kumimoji="1" lang="ja-JP" altLang="en-US" smtClean="0"/>
              <a:t>‹#›</a:t>
            </a:fld>
            <a:endParaRPr kumimoji="1" lang="ja-JP" altLang="en-US"/>
          </a:p>
        </p:txBody>
      </p:sp>
    </p:spTree>
    <p:extLst>
      <p:ext uri="{BB962C8B-B14F-4D97-AF65-F5344CB8AC3E}">
        <p14:creationId xmlns:p14="http://schemas.microsoft.com/office/powerpoint/2010/main" val="11173838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DD7609DB-6184-4705-BF3A-D391B97F953D}" type="datetime1">
              <a:rPr kumimoji="1" lang="ja-JP" altLang="en-US" smtClean="0"/>
              <a:t>2020/3/24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CACFA9-E69F-42F8-B1F0-C5C1B3DC1E11}" type="slidenum">
              <a:rPr kumimoji="1" lang="ja-JP" altLang="en-US" smtClean="0"/>
              <a:t>‹#›</a:t>
            </a:fld>
            <a:endParaRPr kumimoji="1" lang="ja-JP" altLang="en-US"/>
          </a:p>
        </p:txBody>
      </p:sp>
    </p:spTree>
    <p:extLst>
      <p:ext uri="{BB962C8B-B14F-4D97-AF65-F5344CB8AC3E}">
        <p14:creationId xmlns:p14="http://schemas.microsoft.com/office/powerpoint/2010/main" val="2148479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B517895B-DCE0-4225-B4C8-FE657945DBD3}" type="datetime1">
              <a:rPr kumimoji="1" lang="ja-JP" altLang="en-US" smtClean="0"/>
              <a:t>2020/3/24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2CACFA9-E69F-42F8-B1F0-C5C1B3DC1E11}" type="slidenum">
              <a:rPr kumimoji="1" lang="ja-JP" altLang="en-US" smtClean="0"/>
              <a:t>‹#›</a:t>
            </a:fld>
            <a:endParaRPr kumimoji="1" lang="ja-JP" altLang="en-US"/>
          </a:p>
        </p:txBody>
      </p:sp>
    </p:spTree>
    <p:extLst>
      <p:ext uri="{BB962C8B-B14F-4D97-AF65-F5344CB8AC3E}">
        <p14:creationId xmlns:p14="http://schemas.microsoft.com/office/powerpoint/2010/main" val="24565520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28380D1-3DA6-42DA-B925-2ED2004377FC}" type="datetime1">
              <a:rPr kumimoji="1" lang="ja-JP" altLang="en-US" smtClean="0"/>
              <a:t>2020/3/24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CACFA9-E69F-42F8-B1F0-C5C1B3DC1E11}" type="slidenum">
              <a:rPr kumimoji="1" lang="ja-JP" altLang="en-US" smtClean="0"/>
              <a:t>‹#›</a:t>
            </a:fld>
            <a:endParaRPr kumimoji="1" lang="ja-JP" altLang="en-US"/>
          </a:p>
        </p:txBody>
      </p:sp>
    </p:spTree>
    <p:extLst>
      <p:ext uri="{BB962C8B-B14F-4D97-AF65-F5344CB8AC3E}">
        <p14:creationId xmlns:p14="http://schemas.microsoft.com/office/powerpoint/2010/main" val="4016108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F4B6ADC4-0B98-4F71-B144-B20A9ADFA0C2}" type="datetime1">
              <a:rPr kumimoji="1" lang="ja-JP" altLang="en-US" smtClean="0"/>
              <a:t>2020/3/24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2CACFA9-E69F-42F8-B1F0-C5C1B3DC1E11}" type="slidenum">
              <a:rPr kumimoji="1" lang="ja-JP" altLang="en-US" smtClean="0"/>
              <a:t>‹#›</a:t>
            </a:fld>
            <a:endParaRPr kumimoji="1" lang="ja-JP" altLang="en-US"/>
          </a:p>
        </p:txBody>
      </p:sp>
    </p:spTree>
    <p:extLst>
      <p:ext uri="{BB962C8B-B14F-4D97-AF65-F5344CB8AC3E}">
        <p14:creationId xmlns:p14="http://schemas.microsoft.com/office/powerpoint/2010/main" val="22774951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56CC277-E33F-4E05-85E3-C196589E21E2}" type="datetime1">
              <a:rPr kumimoji="1" lang="ja-JP" altLang="en-US" smtClean="0"/>
              <a:t>2020/3/24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2CACFA9-E69F-42F8-B1F0-C5C1B3DC1E11}" type="slidenum">
              <a:rPr kumimoji="1" lang="ja-JP" altLang="en-US" smtClean="0"/>
              <a:t>‹#›</a:t>
            </a:fld>
            <a:endParaRPr kumimoji="1" lang="ja-JP" altLang="en-US"/>
          </a:p>
        </p:txBody>
      </p:sp>
    </p:spTree>
    <p:extLst>
      <p:ext uri="{BB962C8B-B14F-4D97-AF65-F5344CB8AC3E}">
        <p14:creationId xmlns:p14="http://schemas.microsoft.com/office/powerpoint/2010/main" val="292226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919F579-CB59-493E-837E-77617C443522}" type="datetime1">
              <a:rPr kumimoji="1" lang="ja-JP" altLang="en-US" smtClean="0"/>
              <a:t>2020/3/24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2CACFA9-E69F-42F8-B1F0-C5C1B3DC1E11}" type="slidenum">
              <a:rPr kumimoji="1" lang="ja-JP" altLang="en-US" smtClean="0"/>
              <a:t>‹#›</a:t>
            </a:fld>
            <a:endParaRPr kumimoji="1" lang="ja-JP" altLang="en-US"/>
          </a:p>
        </p:txBody>
      </p:sp>
    </p:spTree>
    <p:extLst>
      <p:ext uri="{BB962C8B-B14F-4D97-AF65-F5344CB8AC3E}">
        <p14:creationId xmlns:p14="http://schemas.microsoft.com/office/powerpoint/2010/main" val="4249432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9894D6A-A6D9-4360-9897-B59BF588F213}" type="datetime1">
              <a:rPr kumimoji="1" lang="ja-JP" altLang="en-US" smtClean="0"/>
              <a:t>2020/3/24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CACFA9-E69F-42F8-B1F0-C5C1B3DC1E11}" type="slidenum">
              <a:rPr kumimoji="1" lang="ja-JP" altLang="en-US" smtClean="0"/>
              <a:t>‹#›</a:t>
            </a:fld>
            <a:endParaRPr kumimoji="1" lang="ja-JP" altLang="en-US"/>
          </a:p>
        </p:txBody>
      </p:sp>
    </p:spTree>
    <p:extLst>
      <p:ext uri="{BB962C8B-B14F-4D97-AF65-F5344CB8AC3E}">
        <p14:creationId xmlns:p14="http://schemas.microsoft.com/office/powerpoint/2010/main" val="963254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1757E60-033D-4CD2-A096-B725857F0BEC}" type="datetime1">
              <a:rPr kumimoji="1" lang="ja-JP" altLang="en-US" smtClean="0"/>
              <a:t>2020/3/24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2CACFA9-E69F-42F8-B1F0-C5C1B3DC1E11}" type="slidenum">
              <a:rPr kumimoji="1" lang="ja-JP" altLang="en-US" smtClean="0"/>
              <a:t>‹#›</a:t>
            </a:fld>
            <a:endParaRPr kumimoji="1" lang="ja-JP" altLang="en-US"/>
          </a:p>
        </p:txBody>
      </p:sp>
    </p:spTree>
    <p:extLst>
      <p:ext uri="{BB962C8B-B14F-4D97-AF65-F5344CB8AC3E}">
        <p14:creationId xmlns:p14="http://schemas.microsoft.com/office/powerpoint/2010/main" val="12315958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2F10F9-2725-4883-97CC-7B222651AF3F}" type="datetime1">
              <a:rPr kumimoji="1" lang="ja-JP" altLang="en-US" smtClean="0"/>
              <a:t>2020/3/24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CACFA9-E69F-42F8-B1F0-C5C1B3DC1E11}" type="slidenum">
              <a:rPr kumimoji="1" lang="ja-JP" altLang="en-US" smtClean="0"/>
              <a:t>‹#›</a:t>
            </a:fld>
            <a:endParaRPr kumimoji="1" lang="ja-JP" altLang="en-US"/>
          </a:p>
        </p:txBody>
      </p:sp>
    </p:spTree>
    <p:extLst>
      <p:ext uri="{BB962C8B-B14F-4D97-AF65-F5344CB8AC3E}">
        <p14:creationId xmlns:p14="http://schemas.microsoft.com/office/powerpoint/2010/main" val="2810549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hyperlink" Target="https://www.fdma.go.jp/publication/simulatetool/simulatetool001.html"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p:cNvSpPr/>
          <p:nvPr/>
        </p:nvSpPr>
        <p:spPr>
          <a:xfrm>
            <a:off x="8533606" y="11798"/>
            <a:ext cx="576064" cy="22546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aphicFrame>
        <p:nvGraphicFramePr>
          <p:cNvPr id="17" name="表 16"/>
          <p:cNvGraphicFramePr>
            <a:graphicFrameLocks noGrp="1"/>
          </p:cNvGraphicFramePr>
          <p:nvPr>
            <p:extLst>
              <p:ext uri="{D42A27DB-BD31-4B8C-83A1-F6EECF244321}">
                <p14:modId xmlns:p14="http://schemas.microsoft.com/office/powerpoint/2010/main" val="3531277117"/>
              </p:ext>
            </p:extLst>
          </p:nvPr>
        </p:nvGraphicFramePr>
        <p:xfrm>
          <a:off x="68861" y="279673"/>
          <a:ext cx="9038128" cy="6528003"/>
        </p:xfrm>
        <a:graphic>
          <a:graphicData uri="http://schemas.openxmlformats.org/drawingml/2006/table">
            <a:tbl>
              <a:tblPr firstRow="1" bandRow="1">
                <a:tableStyleId>{5940675A-B579-460E-94D1-54222C63F5DA}</a:tableStyleId>
              </a:tblPr>
              <a:tblGrid>
                <a:gridCol w="1118763">
                  <a:extLst>
                    <a:ext uri="{9D8B030D-6E8A-4147-A177-3AD203B41FA5}">
                      <a16:colId xmlns:a16="http://schemas.microsoft.com/office/drawing/2014/main" val="20000"/>
                    </a:ext>
                  </a:extLst>
                </a:gridCol>
                <a:gridCol w="360024">
                  <a:extLst>
                    <a:ext uri="{9D8B030D-6E8A-4147-A177-3AD203B41FA5}">
                      <a16:colId xmlns:a16="http://schemas.microsoft.com/office/drawing/2014/main" val="20001"/>
                    </a:ext>
                  </a:extLst>
                </a:gridCol>
                <a:gridCol w="1512184">
                  <a:extLst>
                    <a:ext uri="{9D8B030D-6E8A-4147-A177-3AD203B41FA5}">
                      <a16:colId xmlns:a16="http://schemas.microsoft.com/office/drawing/2014/main" val="20002"/>
                    </a:ext>
                  </a:extLst>
                </a:gridCol>
                <a:gridCol w="6047157">
                  <a:extLst>
                    <a:ext uri="{9D8B030D-6E8A-4147-A177-3AD203B41FA5}">
                      <a16:colId xmlns:a16="http://schemas.microsoft.com/office/drawing/2014/main" val="20003"/>
                    </a:ext>
                  </a:extLst>
                </a:gridCol>
              </a:tblGrid>
              <a:tr h="5402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平時からの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事前の備え</a:t>
                      </a:r>
                    </a:p>
                  </a:txBody>
                  <a:tcPr anchor="ctr">
                    <a:solidFill>
                      <a:schemeClr val="accent6">
                        <a:lumMod val="20000"/>
                        <a:lumOff val="80000"/>
                      </a:schemeClr>
                    </a:solidFill>
                  </a:tcPr>
                </a:tc>
                <a:tc gridSpan="3">
                  <a:txBody>
                    <a:bodyPr/>
                    <a:lstStyle/>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○ハザードマップを参照し、浸水想定区域や土砂災害警戒区域、浸水高さ等を確認しておく。</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○被害の発生が想定される場合には、被害発生の危険性を回避・低減するための措置を検討し、計画策定を行う。</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3525" indent="-26352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計画策定に当たっては、タイムラインを考慮し、防災情報の警戒レベル等の応じ、計画的な操業の停止や規模縮小、危険物の搬入・搬出の時期や経路の変更等に関する判断基準や実施要領を策定する。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　　・実施要領等に基づき教育訓練を行い、従業者等の習熟を図り、対策実施に必要な時間を確認してタイムラインとの整合性を確保する。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　　・各事業者が策定する計画や実施要領等は、予防規程の関連文書、又は社内規定やマニュアル等に位置づける。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温度や圧力等を継続することが必要な物品については、停電に備え自家発電設備等のバックアップ電源及び当該電源に必要な燃料等を確保する。これらの危険物保安上必要な設備等についても、浸水等により必要な機能を損なうことのないよう措置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○建築物や電気設備等における浸水を危険物保安上防止する必要がある場合には、土の</a:t>
                      </a:r>
                      <a:r>
                        <a:rPr kumimoji="1" lang="ja-JP" altLang="en-US" sz="105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、止水板、建具型の浸水防止用設備等を準備する。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○オイルフェンス、油吸着材、土の</a:t>
                      </a:r>
                      <a:r>
                        <a:rPr kumimoji="1" lang="ja-JP" altLang="en-US" sz="105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等の必要な資機材を準備する。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○河川や海洋へ危険物が流出した場合、各地方公共団体の地域防災計画に基づき、水質汚濁防止連絡協議会等の関係機関への連絡体制を確立し、積極的に訓練等に参画する。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○天候回復後の施設の復旧に当たり、危険物の仮貯蔵・仮取扱いを行うことが想定される場合には、仮貯蔵・仮取扱いの実施計画を作成の上、消防機関と協議しておく。</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157376">
                <a:tc rowSpan="5">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風水害の危険性が高まってきた場合の応急対策</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3">
                  <a:txBody>
                    <a:bodyPr/>
                    <a:lstStyle/>
                    <a:p>
                      <a:pPr marL="185738" indent="-1857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○危険物施設等における被害の防止・軽減を図るため、気象庁や地方公共団体等が発表する防災情報を注視し、浸水、土砂流入、強風、停電等による危険性に応じた措置を講ずる。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○従業者等の避難安全を確保するため、十分な時間的余裕を持って作業する。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浸水等に伴い、大規模な爆発など周辺に危害を及ぼす事態に至る可能性がある場合は、速やかに消防機関等の関係機関へ通報する。特に、水と接触することで激しく燃焼する物品や有害なガスを発生させる物品が存する場合には、その物質の性状や保管状況等について情報提供を行う。</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○河川等へ危険物が流出した場合、水質汚濁防止連絡協議会等へ速やかに通報等し、連携して応急対策を実施する。</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T w="12700" cap="flat" cmpd="sng" algn="ctr">
                      <a:solidFill>
                        <a:schemeClr val="tx1"/>
                      </a:solidFill>
                      <a:prstDash val="solid"/>
                      <a:round/>
                      <a:headEnd type="none" w="med" len="med"/>
                      <a:tailEnd type="none" w="med" len="med"/>
                    </a:lnT>
                    <a:lnB w="12700" cmpd="sng">
                      <a:noFill/>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787871">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lnT w="12700" cmpd="sng">
                      <a:noFill/>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浸水・高潮・土砂</a:t>
                      </a:r>
                      <a:endParaRPr kumimoji="1" lang="en-US" altLang="ja-JP" sz="1200" b="1" i="1"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対策の例</a:t>
                      </a:r>
                    </a:p>
                  </a:txBody>
                  <a:tcPr anchor="ctr">
                    <a:noFill/>
                  </a:tcPr>
                </a:tc>
                <a:tc>
                  <a:txBody>
                    <a:bodyPr/>
                    <a:lstStyle/>
                    <a:p>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・土のうや止水板等により施設内への浸水や土砂流入を防止・低減　　</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indent="-8572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・配管の弁やマンホールを閉鎖し、危険物の流出防止とともに、タンクや配管への水や土砂の混入を防止　</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indent="-8572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・禁水性物質等の水に触れると危険な物品は、高所への移動、水密性のある区画への保管、金属の溶融高熱物は、加熱をあらかじめ停止して十分温度を下げる　　等</a:t>
                      </a:r>
                      <a:endParaRPr kumimoji="1" lang="ja-JP" altLang="en-US" sz="1050"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3"/>
                  </a:ext>
                </a:extLst>
              </a:tr>
              <a:tr h="504056">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vMerge="1">
                  <a:txBody>
                    <a:bodyPr/>
                    <a:lstStyle/>
                    <a:p>
                      <a:pPr algn="ctr"/>
                      <a:endParaRPr kumimoji="1" lang="ja-JP" altLang="en-US" sz="1050" b="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強風対策の例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・強風により塔槽類等が破損・転倒しないよう、耐風性能を再確認</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・飛来物により建築物（窓ガラス）等が破損しないよう、シャッター等で保護　</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・飛来物により配管等が破損した場合における危険物の流出を最小限にするため、配管の弁等を閉鎖　等</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4"/>
                  </a:ext>
                </a:extLst>
              </a:tr>
              <a:tr h="436612">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vMerge="1">
                  <a:txBody>
                    <a:bodyPr/>
                    <a:lstStyle/>
                    <a:p>
                      <a:pPr algn="ctr"/>
                      <a:endParaRPr kumimoji="1" lang="ja-JP" altLang="en-US" sz="1050" b="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停電対策の例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・危険物の製造や取扱いをあらかじめ停止</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・温度や圧力等の管理を継続することが必要な物品は、自家発電設備等により所要の電力を確保　　等</a:t>
                      </a:r>
                    </a:p>
                  </a:txBody>
                  <a:tcPr anchor="ctr"/>
                </a:tc>
                <a:extLst>
                  <a:ext uri="{0D108BD9-81ED-4DB2-BD59-A6C34878D82A}">
                    <a16:rowId xmlns:a16="http://schemas.microsoft.com/office/drawing/2014/main" val="10005"/>
                  </a:ext>
                </a:extLst>
              </a:tr>
              <a:tr h="504056">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危険物の流出防止対策の例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・施設外に危険物が流出しないよう、浸水防止用設備の閉鎖を確実に実施</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・オイルフェンスを適切な場所に設置</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・危険物の流出を確認した場合は、油吸着材等により速やかに回収　　等</a:t>
                      </a:r>
                    </a:p>
                  </a:txBody>
                  <a:tcPr anchor="ctr"/>
                </a:tc>
                <a:extLst>
                  <a:ext uri="{0D108BD9-81ED-4DB2-BD59-A6C34878D82A}">
                    <a16:rowId xmlns:a16="http://schemas.microsoft.com/office/drawing/2014/main" val="742856648"/>
                  </a:ext>
                </a:extLst>
              </a:tr>
              <a:tr h="44514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天候回復後の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点検・復旧</a:t>
                      </a:r>
                    </a:p>
                  </a:txBody>
                  <a:tcPr anchor="ctr">
                    <a:solidFill>
                      <a:schemeClr val="accent6">
                        <a:lumMod val="20000"/>
                        <a:lumOff val="80000"/>
                      </a:schemeClr>
                    </a:solidFill>
                  </a:tcPr>
                </a:tc>
                <a:tc gridSpan="3">
                  <a:txBody>
                    <a:bodyPr/>
                    <a:lstStyle/>
                    <a:p>
                      <a:pPr marL="182563" indent="-182563"/>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○点検を行い、必要な補修を施した後で再稼働を行う（特に浸水した施設では、作動状況や気密性等を確認）。</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5738" indent="-1857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○電力復旧時の通電火災や漏電の防止のため、危険物施設内の電気設備や配線の健全性を確認する。</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10" name="Rectangle 2"/>
          <p:cNvSpPr>
            <a:spLocks noChangeArrowheads="1"/>
          </p:cNvSpPr>
          <p:nvPr/>
        </p:nvSpPr>
        <p:spPr bwMode="auto">
          <a:xfrm>
            <a:off x="658628" y="-816363"/>
            <a:ext cx="184731" cy="32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endParaRPr lang="ja-JP" altLang="en-US" sz="1534" dirty="0">
              <a:solidFill>
                <a:srgbClr val="000000"/>
              </a:solidFill>
            </a:endParaRPr>
          </a:p>
        </p:txBody>
      </p:sp>
      <p:sp>
        <p:nvSpPr>
          <p:cNvPr id="8" name="タイトル 1"/>
          <p:cNvSpPr txBox="1">
            <a:spLocks/>
          </p:cNvSpPr>
          <p:nvPr/>
        </p:nvSpPr>
        <p:spPr>
          <a:xfrm>
            <a:off x="47528" y="-1859"/>
            <a:ext cx="8984383" cy="252779"/>
          </a:xfrm>
          <a:prstGeom prst="rect">
            <a:avLst/>
          </a:prstGeom>
          <a:noFill/>
          <a:ln w="9525">
            <a:noFill/>
            <a:miter lim="800000"/>
            <a:headEnd/>
            <a:tailEnd/>
          </a:ln>
        </p:spPr>
        <p:txBody>
          <a:bodyPr wrap="none" lIns="77904" tIns="38952" rIns="77904" bIns="38952" anchor="ctr"/>
          <a:lstStyle/>
          <a:p>
            <a:pPr algn="ctr">
              <a:defRPr/>
            </a:pPr>
            <a:r>
              <a:rPr lang="ja-JP" altLang="en-US" sz="1662" b="1" kern="0" dirty="0" smtClean="0">
                <a:latin typeface="+mj-ea"/>
                <a:ea typeface="+mj-ea"/>
              </a:rPr>
              <a:t>＜</a:t>
            </a:r>
            <a:r>
              <a:rPr lang="ja-JP" altLang="en-US" sz="1662" b="1" kern="0" dirty="0">
                <a:latin typeface="+mj-ea"/>
                <a:ea typeface="+mj-ea"/>
              </a:rPr>
              <a:t>製造</a:t>
            </a:r>
            <a:r>
              <a:rPr lang="ja-JP" altLang="en-US" sz="1662" b="1" kern="0" dirty="0" smtClean="0">
                <a:latin typeface="+mj-ea"/>
                <a:ea typeface="+mj-ea"/>
              </a:rPr>
              <a:t>所における風水害対策上のポイント＞</a:t>
            </a:r>
            <a:endParaRPr lang="en-US" altLang="ja-JP" sz="1662" b="1" kern="0" dirty="0" smtClean="0">
              <a:latin typeface="+mj-ea"/>
              <a:ea typeface="+mj-ea"/>
            </a:endParaRPr>
          </a:p>
        </p:txBody>
      </p:sp>
      <p:sp>
        <p:nvSpPr>
          <p:cNvPr id="2" name="テキスト ボックス 1"/>
          <p:cNvSpPr txBox="1"/>
          <p:nvPr/>
        </p:nvSpPr>
        <p:spPr>
          <a:xfrm>
            <a:off x="8509580" y="-25565"/>
            <a:ext cx="792088" cy="307777"/>
          </a:xfrm>
          <a:prstGeom prst="rect">
            <a:avLst/>
          </a:prstGeom>
          <a:noFill/>
        </p:spPr>
        <p:txBody>
          <a:bodyPr wrap="square" rtlCol="0">
            <a:spAutoFit/>
          </a:bodyPr>
          <a:lstStyle/>
          <a:p>
            <a:r>
              <a:rPr kumimoji="1" lang="ja-JP" altLang="en-US" sz="1400" dirty="0" smtClean="0"/>
              <a:t>別紙１</a:t>
            </a:r>
            <a:endParaRPr kumimoji="1" lang="ja-JP" altLang="en-US" sz="1400" dirty="0"/>
          </a:p>
        </p:txBody>
      </p:sp>
    </p:spTree>
    <p:extLst>
      <p:ext uri="{BB962C8B-B14F-4D97-AF65-F5344CB8AC3E}">
        <p14:creationId xmlns:p14="http://schemas.microsoft.com/office/powerpoint/2010/main" val="184518133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1336762738"/>
              </p:ext>
            </p:extLst>
          </p:nvPr>
        </p:nvGraphicFramePr>
        <p:xfrm>
          <a:off x="32609" y="335727"/>
          <a:ext cx="9080910" cy="6065281"/>
        </p:xfrm>
        <a:graphic>
          <a:graphicData uri="http://schemas.openxmlformats.org/drawingml/2006/table">
            <a:tbl>
              <a:tblPr firstRow="1" bandRow="1">
                <a:tableStyleId>{5940675A-B579-460E-94D1-54222C63F5DA}</a:tableStyleId>
              </a:tblPr>
              <a:tblGrid>
                <a:gridCol w="1129856">
                  <a:extLst>
                    <a:ext uri="{9D8B030D-6E8A-4147-A177-3AD203B41FA5}">
                      <a16:colId xmlns:a16="http://schemas.microsoft.com/office/drawing/2014/main" val="20000"/>
                    </a:ext>
                  </a:extLst>
                </a:gridCol>
                <a:gridCol w="355931">
                  <a:extLst>
                    <a:ext uri="{9D8B030D-6E8A-4147-A177-3AD203B41FA5}">
                      <a16:colId xmlns:a16="http://schemas.microsoft.com/office/drawing/2014/main" val="20001"/>
                    </a:ext>
                  </a:extLst>
                </a:gridCol>
                <a:gridCol w="1519342">
                  <a:extLst>
                    <a:ext uri="{9D8B030D-6E8A-4147-A177-3AD203B41FA5}">
                      <a16:colId xmlns:a16="http://schemas.microsoft.com/office/drawing/2014/main" val="20002"/>
                    </a:ext>
                  </a:extLst>
                </a:gridCol>
                <a:gridCol w="6075781">
                  <a:extLst>
                    <a:ext uri="{9D8B030D-6E8A-4147-A177-3AD203B41FA5}">
                      <a16:colId xmlns:a16="http://schemas.microsoft.com/office/drawing/2014/main" val="20003"/>
                    </a:ext>
                  </a:extLst>
                </a:gridCol>
              </a:tblGrid>
              <a:tr h="21424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平時からの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事前の備え</a:t>
                      </a:r>
                    </a:p>
                  </a:txBody>
                  <a:tcPr anchor="ctr">
                    <a:solidFill>
                      <a:schemeClr val="accent6">
                        <a:lumMod val="20000"/>
                        <a:lumOff val="80000"/>
                      </a:schemeClr>
                    </a:solidFill>
                  </a:tcPr>
                </a:tc>
                <a:tc gridSpan="3">
                  <a:txBody>
                    <a:bodyPr/>
                    <a:lstStyle/>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○ハザードマップを参照し、浸水想定区域や土砂災害警戒区域、浸水高さ等を確認しておく。</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○被害の発生が想定される場合には、被害発生の危険性を回避・低減するための措置を検討し、計画策定を行う。</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3525" indent="-26352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計画策定に当たっては、タイムラインを考慮し、防災情報の警戒レベル等の応じ、計画的な操業の停止や規模縮小、危険物の搬入・搬出の時期や経路の変更等に関する判断基準や実施要領を策定する。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　　・実施要領等に基づき教育訓練を行い、従業者等の習熟を図り、対策実施に必要な時間を確認してタイムラインとの整合性を確保する。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　　・各事業者が策定する計画や実施要領等は、社内規定やマニュアル等に位置づける。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○建築物や電気設備等における浸水を危険物保安上防止する必要がある場合には、土の</a:t>
                      </a:r>
                      <a:r>
                        <a:rPr kumimoji="1" lang="ja-JP" altLang="en-US" sz="105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、止水板、建具型の浸水防止用設備等を準備する。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○オイルフェンス、油吸着材、土の</a:t>
                      </a:r>
                      <a:r>
                        <a:rPr kumimoji="1" lang="ja-JP" altLang="en-US" sz="105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等の必要な資機材を準備する。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○河川や海洋へ危険物が流出した場合、各地方公共団体の地域防災計画に基づき、水質汚濁防止連絡協議会等の関係機関への連絡体制を確立し、積極的に訓練等に参画する。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○天候回復後の施設の復旧に当たり、危険物の仮貯蔵・仮取扱いを行うことが想定される場合には、仮貯蔵・仮取扱いの実施計画を作成の上、消防機関と協議しておく。</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041745">
                <a:tc rowSpan="5">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風水害の危険性が高まってきた場合の応急対策</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3">
                  <a:txBody>
                    <a:bodyPr/>
                    <a:lstStyle/>
                    <a:p>
                      <a:pPr marL="185738" indent="-1857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○危険物施設等における被害の防止・軽減を図るため、気象庁や地方公共団体等が発表する防災情報を注視し、浸水、土砂流入、強風、停電等による危険性に応じた措置を講ずる。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○従業者等の避難安全を確保するため、十分な時間的余裕を持って作業する。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浸水等に伴い、施設外に容器が流出するなど周辺に危害を及ぼす事態に至る可能性がある場合は、速やかに消防機関等の関係機関へ通報する。特に、水と接触することで激しく燃焼する物品や有害なガスを発生させる物品が存する場合には、その物質の性状や保管状況等について情報提供を行う。</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○河川等へ危険物が流出した場合、水質汚濁防止連絡協議会等へ速やかに通報等し、連携して応急対策を実施する。</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mpd="sng">
                      <a:noFill/>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779442">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lnT w="12700" cmpd="sng">
                      <a:noFill/>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浸水・高潮・土砂</a:t>
                      </a:r>
                      <a:endParaRPr kumimoji="1" lang="en-US" altLang="ja-JP" sz="1200" b="1" i="1"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対策の例</a:t>
                      </a:r>
                    </a:p>
                  </a:txBody>
                  <a:tcPr anchor="ctr">
                    <a:noFill/>
                  </a:tcPr>
                </a:tc>
                <a:tc>
                  <a:txBody>
                    <a:bodyPr/>
                    <a:lstStyle/>
                    <a:p>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・土のうや止水板等により施設内への浸水や土砂流入を防止・低減</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indent="-8572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・禁水性物質等の水に触れると危険な物品は、高所への移動、水密性のある区画への保管</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indent="-8572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・容器は、ロープ・ワイヤー等で相互に緊結、重いものを下方に積む等、浮き上がり等による破損や施設外への流出等を防止するための措置を講ずる　　等</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3"/>
                  </a:ext>
                </a:extLst>
              </a:tr>
              <a:tr h="626552">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強風対策の例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・飛来物により建築物（窓ガラス）等が破損しないよう、シャッター等で保護</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・飛来物により建築物等が破損した場合における容器の破損、危険物の流出等を最小限にするため、容器をロープ・ワイヤー等で相互に緊結、重いものを下方に積む　　　等</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3419884524"/>
                  </a:ext>
                </a:extLst>
              </a:tr>
              <a:tr h="319165">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vMerge="1">
                  <a:txBody>
                    <a:bodyPr/>
                    <a:lstStyle/>
                    <a:p>
                      <a:pPr algn="ctr"/>
                      <a:endParaRPr kumimoji="1" lang="ja-JP" altLang="en-US" sz="1050" b="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停電対策の例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・自家発電設備等により所要の電力を確保　　等</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4"/>
                  </a:ext>
                </a:extLst>
              </a:tr>
              <a:tr h="499642">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危険物の流出防止対策の例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・施設外に危険物が流出しないよう、浸水防止用設備の閉鎖を確実に実施</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・危険物の流出を確認した場合は、油吸着材等により速やかに回収　　　等</a:t>
                      </a:r>
                    </a:p>
                  </a:txBody>
                  <a:tcPr anchor="ctr"/>
                </a:tc>
                <a:extLst>
                  <a:ext uri="{0D108BD9-81ED-4DB2-BD59-A6C34878D82A}">
                    <a16:rowId xmlns:a16="http://schemas.microsoft.com/office/drawing/2014/main" val="3604888744"/>
                  </a:ext>
                </a:extLst>
              </a:tr>
              <a:tr h="43226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天候回復後の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点検・復旧</a:t>
                      </a:r>
                    </a:p>
                  </a:txBody>
                  <a:tcPr anchor="ctr">
                    <a:solidFill>
                      <a:schemeClr val="accent6">
                        <a:lumMod val="20000"/>
                        <a:lumOff val="80000"/>
                      </a:schemeClr>
                    </a:solidFill>
                  </a:tcPr>
                </a:tc>
                <a:tc gridSpan="3">
                  <a:txBody>
                    <a:bodyPr/>
                    <a:lstStyle/>
                    <a:p>
                      <a:pPr marL="182563" indent="-182563"/>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○点検を行い、必要な補修を施した後で再稼働を行う（特に浸水した施設では、容器の破損や危険物の流出の有無等を確認）。</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5738" indent="-1857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○電力復旧時の通電火災や漏電の防止のため、施設内の電気設備や配線の健全性を確認する。</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10" name="Rectangle 2"/>
          <p:cNvSpPr>
            <a:spLocks noChangeArrowheads="1"/>
          </p:cNvSpPr>
          <p:nvPr/>
        </p:nvSpPr>
        <p:spPr bwMode="auto">
          <a:xfrm>
            <a:off x="658628" y="-816363"/>
            <a:ext cx="184731" cy="32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endParaRPr lang="ja-JP" altLang="en-US" sz="1534" dirty="0">
              <a:solidFill>
                <a:srgbClr val="000000"/>
              </a:solidFill>
            </a:endParaRPr>
          </a:p>
        </p:txBody>
      </p:sp>
      <p:sp>
        <p:nvSpPr>
          <p:cNvPr id="11" name="タイトル 1"/>
          <p:cNvSpPr txBox="1">
            <a:spLocks/>
          </p:cNvSpPr>
          <p:nvPr/>
        </p:nvSpPr>
        <p:spPr>
          <a:xfrm>
            <a:off x="49324" y="55672"/>
            <a:ext cx="8984383" cy="252779"/>
          </a:xfrm>
          <a:prstGeom prst="rect">
            <a:avLst/>
          </a:prstGeom>
          <a:noFill/>
          <a:ln w="9525">
            <a:noFill/>
            <a:miter lim="800000"/>
            <a:headEnd/>
            <a:tailEnd/>
          </a:ln>
        </p:spPr>
        <p:txBody>
          <a:bodyPr wrap="none" lIns="77904" tIns="38952" rIns="77904" bIns="38952" anchor="ctr"/>
          <a:lstStyle/>
          <a:p>
            <a:pPr algn="ctr">
              <a:defRPr/>
            </a:pPr>
            <a:r>
              <a:rPr lang="ja-JP" altLang="en-US" sz="1662" b="1" kern="0" dirty="0" smtClean="0">
                <a:latin typeface="+mj-ea"/>
                <a:ea typeface="+mj-ea"/>
              </a:rPr>
              <a:t>＜販売取扱所における風水害対策上のポイント＞</a:t>
            </a:r>
            <a:endParaRPr lang="en-US" altLang="ja-JP" sz="1662" b="1" kern="0" dirty="0" smtClean="0">
              <a:latin typeface="+mj-ea"/>
              <a:ea typeface="+mj-ea"/>
            </a:endParaRPr>
          </a:p>
        </p:txBody>
      </p:sp>
      <p:sp>
        <p:nvSpPr>
          <p:cNvPr id="5" name="正方形/長方形 4"/>
          <p:cNvSpPr/>
          <p:nvPr/>
        </p:nvSpPr>
        <p:spPr>
          <a:xfrm>
            <a:off x="8533606" y="11798"/>
            <a:ext cx="576064" cy="22546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8456240" y="-25565"/>
            <a:ext cx="792088" cy="307777"/>
          </a:xfrm>
          <a:prstGeom prst="rect">
            <a:avLst/>
          </a:prstGeom>
          <a:noFill/>
        </p:spPr>
        <p:txBody>
          <a:bodyPr wrap="square" rtlCol="0">
            <a:spAutoFit/>
          </a:bodyPr>
          <a:lstStyle/>
          <a:p>
            <a:r>
              <a:rPr kumimoji="1" lang="ja-JP" altLang="en-US" sz="1400" dirty="0" smtClean="0"/>
              <a:t>別紙</a:t>
            </a:r>
            <a:r>
              <a:rPr kumimoji="1" lang="en-US" altLang="ja-JP" sz="1400" dirty="0" smtClean="0"/>
              <a:t>10</a:t>
            </a:r>
            <a:endParaRPr kumimoji="1" lang="ja-JP" altLang="en-US" sz="1400" dirty="0"/>
          </a:p>
        </p:txBody>
      </p:sp>
    </p:spTree>
    <p:extLst>
      <p:ext uri="{BB962C8B-B14F-4D97-AF65-F5344CB8AC3E}">
        <p14:creationId xmlns:p14="http://schemas.microsoft.com/office/powerpoint/2010/main" val="25480079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1716750520"/>
              </p:ext>
            </p:extLst>
          </p:nvPr>
        </p:nvGraphicFramePr>
        <p:xfrm>
          <a:off x="63089" y="309457"/>
          <a:ext cx="9080910" cy="6431912"/>
        </p:xfrm>
        <a:graphic>
          <a:graphicData uri="http://schemas.openxmlformats.org/drawingml/2006/table">
            <a:tbl>
              <a:tblPr firstRow="1" bandRow="1">
                <a:tableStyleId>{5940675A-B579-460E-94D1-54222C63F5DA}</a:tableStyleId>
              </a:tblPr>
              <a:tblGrid>
                <a:gridCol w="1129856">
                  <a:extLst>
                    <a:ext uri="{9D8B030D-6E8A-4147-A177-3AD203B41FA5}">
                      <a16:colId xmlns:a16="http://schemas.microsoft.com/office/drawing/2014/main" val="20000"/>
                    </a:ext>
                  </a:extLst>
                </a:gridCol>
                <a:gridCol w="355931">
                  <a:extLst>
                    <a:ext uri="{9D8B030D-6E8A-4147-A177-3AD203B41FA5}">
                      <a16:colId xmlns:a16="http://schemas.microsoft.com/office/drawing/2014/main" val="20001"/>
                    </a:ext>
                  </a:extLst>
                </a:gridCol>
                <a:gridCol w="1519342">
                  <a:extLst>
                    <a:ext uri="{9D8B030D-6E8A-4147-A177-3AD203B41FA5}">
                      <a16:colId xmlns:a16="http://schemas.microsoft.com/office/drawing/2014/main" val="20002"/>
                    </a:ext>
                  </a:extLst>
                </a:gridCol>
                <a:gridCol w="6075781">
                  <a:extLst>
                    <a:ext uri="{9D8B030D-6E8A-4147-A177-3AD203B41FA5}">
                      <a16:colId xmlns:a16="http://schemas.microsoft.com/office/drawing/2014/main" val="20003"/>
                    </a:ext>
                  </a:extLst>
                </a:gridCol>
              </a:tblGrid>
              <a:tr h="280197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平時からの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事前の備え</a:t>
                      </a:r>
                    </a:p>
                  </a:txBody>
                  <a:tcPr anchor="ctr">
                    <a:solidFill>
                      <a:schemeClr val="accent6">
                        <a:lumMod val="20000"/>
                        <a:lumOff val="80000"/>
                      </a:schemeClr>
                    </a:solidFill>
                  </a:tcPr>
                </a:tc>
                <a:tc gridSpan="3">
                  <a:txBody>
                    <a:bodyPr/>
                    <a:lstStyle/>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○ハザードマップを参照し、浸水想定区域や土砂災害警戒区域、浸水高さ等を確認しておく。</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○被害の発生が想定される場合には、被害発生の危険性を回避・低減するための措置を検討し、計画策定を行う。</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3525" indent="-26352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dirty="0" smtClean="0">
                          <a:latin typeface="ＭＳ Ｐ明朝" panose="02020600040205080304" pitchFamily="18" charset="-128"/>
                          <a:ea typeface="ＭＳ Ｐ明朝" panose="02020600040205080304" pitchFamily="18" charset="-128"/>
                          <a:cs typeface="メイリオ" panose="020B0604030504040204" pitchFamily="50" charset="-128"/>
                        </a:rPr>
                        <a:t>計画策定に当たっては、タイムラインを考慮し、防災情報の警戒レベル等の応じ、計画的な操業の停止や規模縮小、危険物の搬入・搬出の時期や経路の変更等に関する判断基準や実施要領を策定する。</a:t>
                      </a:r>
                      <a:endParaRPr kumimoji="1" lang="en-US" altLang="ja-JP" sz="11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263525" indent="-263525"/>
                      <a:r>
                        <a:rPr kumimoji="1" lang="ja-JP" altLang="en-US" sz="1100" dirty="0" smtClean="0">
                          <a:latin typeface="ＭＳ Ｐ明朝" panose="02020600040205080304" pitchFamily="18" charset="-128"/>
                          <a:ea typeface="ＭＳ Ｐ明朝" panose="02020600040205080304" pitchFamily="18" charset="-128"/>
                          <a:cs typeface="メイリオ" panose="020B0604030504040204" pitchFamily="50" charset="-128"/>
                        </a:rPr>
                        <a:t>　　・実施要領等に基づき教育訓練を行い、従業者等の習熟を図り、対策実施に必要な時間を確認してタイムラインとの整合性を確保する。</a:t>
                      </a:r>
                      <a:endParaRPr kumimoji="1" lang="en-US" altLang="ja-JP" sz="11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100" dirty="0" smtClean="0">
                          <a:latin typeface="ＭＳ Ｐ明朝" panose="02020600040205080304" pitchFamily="18" charset="-128"/>
                          <a:ea typeface="ＭＳ Ｐ明朝" panose="02020600040205080304" pitchFamily="18" charset="-128"/>
                          <a:cs typeface="メイリオ" panose="020B0604030504040204" pitchFamily="50" charset="-128"/>
                        </a:rPr>
                        <a:t>　　・各事業者が策定する計画や実施要領等は、予防規程の関連文書等に位置づける。</a:t>
                      </a:r>
                      <a:endParaRPr kumimoji="1" lang="en-US" altLang="ja-JP" sz="11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温度や圧力等を継続することが必要な物品については、停電に備え自家発電設備等のバックアップ電源及び当該電源に必要な燃料等を確保する。これらの危険物保安上必要な設備等についても、浸水等により必要な機能を損なうことのないよう措置する。</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○オイルフェンス、油吸着材、土の</a:t>
                      </a:r>
                      <a:r>
                        <a:rPr kumimoji="1" lang="ja-JP" altLang="en-US" sz="110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等の必要な資機材を準備する。</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○倒壊等により当該施設（配管等）が被害を及ぼすおそれのある周辺の工作物等を把握する。</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○河川や海洋へ危険物が流出した場合、各地方公共団体の地域防災計画に基づき、水質汚濁防止連絡協議会等の関係機関への連絡体制を確立し、積極的に訓練等に参画する。</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○天候回復後の施設の復旧に当たり、危険物の仮貯蔵・仮取扱いを行うことが想定される場合には、仮貯蔵・仮取扱いの実施計画を作成の上、消防機関と協議しておく。</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277823">
                <a:tc rowSpan="5">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風水害の危険性が高まってきた場合の応急対策</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3">
                  <a:txBody>
                    <a:bodyPr/>
                    <a:lstStyle/>
                    <a:p>
                      <a:pPr marL="185738" indent="-185738"/>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○危険物施設等における被害の防止・軽減を図るため、気象庁や地方公共団体等が発表する防災情報を注視し、浸水、土砂流入、強風、停電等による危険性に応じた措置を講ずる。</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○従業者等の避難安全を確保するため、十分な時間的余裕を持って作業する。</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浸水等に伴い、危険物が流出するなど周辺に危害を及ぼす事態に至る可能性がある場合は、速やかに消防機関等の関係機関へ通報する。特に、水と接触することで激しく燃焼する物品や有害なガスを発生させる物品が存する場合には、その物質の性状や保管状況等について情報提供を行う。</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4625" marR="0" lvl="0" indent="-174625" algn="l" defTabSz="9144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○河川等へ危険物が流出した場合、水質汚濁防止連絡協議会等へ速やかに通報等し、連携して応急対策を実施する。</a:t>
                      </a:r>
                    </a:p>
                  </a:txBody>
                  <a:tcPr anchor="ctr">
                    <a:lnB w="12700" cmpd="sng">
                      <a:noFill/>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577330">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lnT w="12700" cmpd="sng">
                      <a:noFill/>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浸水・高潮・土砂</a:t>
                      </a:r>
                      <a:endParaRPr kumimoji="1" lang="en-US" altLang="ja-JP" sz="1200" b="1" i="1"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対策の例</a:t>
                      </a:r>
                    </a:p>
                  </a:txBody>
                  <a:tcPr anchor="ctr">
                    <a:noFill/>
                  </a:tcPr>
                </a:tc>
                <a:tc>
                  <a:txBody>
                    <a:bodyPr/>
                    <a:lstStyle/>
                    <a:p>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・危険物の取扱いをあらかじめ停止</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・土のうや止水板等によりポンプ設備等への浸水や土砂流入を防止・低減　　</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indent="-8572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・配管の弁等を閉鎖し、危険物の流出防止　　　等</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3"/>
                  </a:ext>
                </a:extLst>
              </a:tr>
              <a:tr h="415677">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強風対策の例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・強風により配管等が破損しないよう、耐風性能を再確認する　　</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・飛来物により配管等が破損した場合における危険物の流出を最小限にするため、配管の弁等を閉鎖　等</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3419884524"/>
                  </a:ext>
                </a:extLst>
              </a:tr>
              <a:tr h="435381">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vMerge="1">
                  <a:txBody>
                    <a:bodyPr/>
                    <a:lstStyle/>
                    <a:p>
                      <a:pPr algn="ctr"/>
                      <a:endParaRPr kumimoji="1" lang="ja-JP" altLang="en-US" sz="1050" b="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停電対策の例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・自家発電設備等により所要の電力を確保　　等</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4"/>
                  </a:ext>
                </a:extLst>
              </a:tr>
              <a:tr h="461864">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危険物の流出防止対策の例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・施設外に危険物が流出しないよう、オイルフェンスを適切な場所に設置</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・危険物の流出を確認した場合は、油吸着材等により速やかに回収　　等</a:t>
                      </a:r>
                    </a:p>
                  </a:txBody>
                  <a:tcPr anchor="ctr"/>
                </a:tc>
                <a:extLst>
                  <a:ext uri="{0D108BD9-81ED-4DB2-BD59-A6C34878D82A}">
                    <a16:rowId xmlns:a16="http://schemas.microsoft.com/office/drawing/2014/main" val="2396194043"/>
                  </a:ext>
                </a:extLst>
              </a:tr>
              <a:tr h="4618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天候回復後の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点検・復旧</a:t>
                      </a:r>
                    </a:p>
                  </a:txBody>
                  <a:tcPr anchor="ctr">
                    <a:solidFill>
                      <a:schemeClr val="accent6">
                        <a:lumMod val="20000"/>
                        <a:lumOff val="80000"/>
                      </a:schemeClr>
                    </a:solidFill>
                  </a:tcPr>
                </a:tc>
                <a:tc gridSpan="3">
                  <a:txBody>
                    <a:bodyPr/>
                    <a:lstStyle/>
                    <a:p>
                      <a:pPr marL="182563" indent="-182563"/>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○点検を行い、必要な補修を施した後で再稼働を行う（特に浸水した施設では、作動状況や気密性等を確認）。</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5738" indent="-185738"/>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○電力復旧時の通電火災や漏電の防止のため、施設内の電気設備や配線の健全性を確認する。</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10" name="Rectangle 2"/>
          <p:cNvSpPr>
            <a:spLocks noChangeArrowheads="1"/>
          </p:cNvSpPr>
          <p:nvPr/>
        </p:nvSpPr>
        <p:spPr bwMode="auto">
          <a:xfrm>
            <a:off x="658628" y="-816363"/>
            <a:ext cx="184731" cy="32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endParaRPr lang="ja-JP" altLang="en-US" sz="1534" dirty="0">
              <a:solidFill>
                <a:srgbClr val="000000"/>
              </a:solidFill>
            </a:endParaRPr>
          </a:p>
        </p:txBody>
      </p:sp>
      <p:sp>
        <p:nvSpPr>
          <p:cNvPr id="11" name="タイトル 1"/>
          <p:cNvSpPr txBox="1">
            <a:spLocks/>
          </p:cNvSpPr>
          <p:nvPr/>
        </p:nvSpPr>
        <p:spPr>
          <a:xfrm>
            <a:off x="49324" y="38455"/>
            <a:ext cx="8984383" cy="252779"/>
          </a:xfrm>
          <a:prstGeom prst="rect">
            <a:avLst/>
          </a:prstGeom>
          <a:noFill/>
          <a:ln w="9525">
            <a:noFill/>
            <a:miter lim="800000"/>
            <a:headEnd/>
            <a:tailEnd/>
          </a:ln>
        </p:spPr>
        <p:txBody>
          <a:bodyPr wrap="none" lIns="77904" tIns="38952" rIns="77904" bIns="38952" anchor="ctr"/>
          <a:lstStyle/>
          <a:p>
            <a:pPr algn="ctr">
              <a:defRPr/>
            </a:pPr>
            <a:r>
              <a:rPr lang="ja-JP" altLang="en-US" sz="1662" b="1" kern="0" dirty="0" smtClean="0">
                <a:latin typeface="+mj-ea"/>
                <a:ea typeface="+mj-ea"/>
              </a:rPr>
              <a:t>＜移送取扱所における風水害対策上のポイント＞</a:t>
            </a:r>
            <a:endParaRPr lang="en-US" altLang="ja-JP" sz="1662" b="1" kern="0" dirty="0" smtClean="0">
              <a:latin typeface="+mj-ea"/>
              <a:ea typeface="+mj-ea"/>
            </a:endParaRPr>
          </a:p>
        </p:txBody>
      </p:sp>
      <p:sp>
        <p:nvSpPr>
          <p:cNvPr id="7" name="正方形/長方形 6"/>
          <p:cNvSpPr/>
          <p:nvPr/>
        </p:nvSpPr>
        <p:spPr>
          <a:xfrm>
            <a:off x="8533606" y="11798"/>
            <a:ext cx="576064" cy="22546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8" name="テキスト ボックス 7"/>
          <p:cNvSpPr txBox="1"/>
          <p:nvPr/>
        </p:nvSpPr>
        <p:spPr>
          <a:xfrm>
            <a:off x="8456240" y="-25565"/>
            <a:ext cx="792088" cy="307777"/>
          </a:xfrm>
          <a:prstGeom prst="rect">
            <a:avLst/>
          </a:prstGeom>
          <a:noFill/>
        </p:spPr>
        <p:txBody>
          <a:bodyPr wrap="square" rtlCol="0">
            <a:spAutoFit/>
          </a:bodyPr>
          <a:lstStyle/>
          <a:p>
            <a:r>
              <a:rPr kumimoji="1" lang="ja-JP" altLang="en-US" sz="1400" dirty="0" smtClean="0"/>
              <a:t>別紙</a:t>
            </a:r>
            <a:r>
              <a:rPr kumimoji="1" lang="en-US" altLang="ja-JP" sz="1400" dirty="0" smtClean="0"/>
              <a:t>11</a:t>
            </a:r>
            <a:endParaRPr kumimoji="1" lang="ja-JP" altLang="en-US" sz="1400" dirty="0"/>
          </a:p>
        </p:txBody>
      </p:sp>
    </p:spTree>
    <p:extLst>
      <p:ext uri="{BB962C8B-B14F-4D97-AF65-F5344CB8AC3E}">
        <p14:creationId xmlns:p14="http://schemas.microsoft.com/office/powerpoint/2010/main" val="109982891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2059629017"/>
              </p:ext>
            </p:extLst>
          </p:nvPr>
        </p:nvGraphicFramePr>
        <p:xfrm>
          <a:off x="38381" y="279101"/>
          <a:ext cx="9071289" cy="6516506"/>
        </p:xfrm>
        <a:graphic>
          <a:graphicData uri="http://schemas.openxmlformats.org/drawingml/2006/table">
            <a:tbl>
              <a:tblPr firstRow="1" bandRow="1">
                <a:tableStyleId>{5940675A-B579-460E-94D1-54222C63F5DA}</a:tableStyleId>
              </a:tblPr>
              <a:tblGrid>
                <a:gridCol w="1050596">
                  <a:extLst>
                    <a:ext uri="{9D8B030D-6E8A-4147-A177-3AD203B41FA5}">
                      <a16:colId xmlns:a16="http://schemas.microsoft.com/office/drawing/2014/main" val="20000"/>
                    </a:ext>
                  </a:extLst>
                </a:gridCol>
                <a:gridCol w="433617">
                  <a:extLst>
                    <a:ext uri="{9D8B030D-6E8A-4147-A177-3AD203B41FA5}">
                      <a16:colId xmlns:a16="http://schemas.microsoft.com/office/drawing/2014/main" val="20001"/>
                    </a:ext>
                  </a:extLst>
                </a:gridCol>
                <a:gridCol w="1517732">
                  <a:extLst>
                    <a:ext uri="{9D8B030D-6E8A-4147-A177-3AD203B41FA5}">
                      <a16:colId xmlns:a16="http://schemas.microsoft.com/office/drawing/2014/main" val="20002"/>
                    </a:ext>
                  </a:extLst>
                </a:gridCol>
                <a:gridCol w="6069344">
                  <a:extLst>
                    <a:ext uri="{9D8B030D-6E8A-4147-A177-3AD203B41FA5}">
                      <a16:colId xmlns:a16="http://schemas.microsoft.com/office/drawing/2014/main" val="20003"/>
                    </a:ext>
                  </a:extLst>
                </a:gridCol>
              </a:tblGrid>
              <a:tr h="227979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平時からの</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事前の備え</a:t>
                      </a:r>
                    </a:p>
                  </a:txBody>
                  <a:tcPr anchor="ctr">
                    <a:solidFill>
                      <a:schemeClr val="accent6">
                        <a:lumMod val="20000"/>
                        <a:lumOff val="80000"/>
                      </a:schemeClr>
                    </a:solidFill>
                  </a:tcPr>
                </a:tc>
                <a:tc gridSpan="3">
                  <a:txBody>
                    <a:bodyPr/>
                    <a:lstStyle/>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○ハザードマップを参照し、浸水想定区域や土砂災害警戒区域、浸水高さ等を確認しておく。</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○被害の発生が想定される場合には、被害発生の危険性を回避・低減するための措置を検討し、計画策定を行う。</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3525" indent="-26352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計画策定に当たっては、タイムラインを考慮し、防災情報の警戒レベル等の応じ、計画的な操業の停止や規模縮小、危険物の搬入・搬出の時期や経路の変更等に関する判断基準や実施要領を策定する。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　　・実施要領等に基づき教育訓練を行い、従業者等の習熟を図り、対策実施に必要な時間を確認してタイムラインとの整合性を確保する。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　　・各事業者が策定する計画や実施要領等は、予防規程の関連文書、又は社内規定やマニュアル等に位置づける。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温度や圧力等を継続することが必要な物品については、停電に備え自家発電設備等のバックアップ電源及び当該電源に必要な燃料等を確保する。これらの危険物保安上必要な設備等についても、浸水等により必要な機能を損なうことのないよう措置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○建築物や電気設備等における浸水を危険物保安上防止する必要がある場合には、土の</a:t>
                      </a:r>
                      <a:r>
                        <a:rPr kumimoji="1" lang="ja-JP" altLang="en-US" sz="105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、止水板、建具型の浸水防止用設備等を準備する。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○オイルフェンス、油吸着材、土の</a:t>
                      </a:r>
                      <a:r>
                        <a:rPr kumimoji="1" lang="ja-JP" altLang="en-US" sz="105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等の必要な資機材を準備する。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○河川や海洋へ危険物が流出した場合、各地方公共団体の地域防災計画に基づき、水質汚濁防止連絡協議会等の関係機関への連絡体制を確立し、積極的に訓練等に参画する。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○天候回復後の施設の復旧に当たり、危険物の仮貯蔵・仮取扱いを行うことが想定される場合には、仮貯蔵・仮取扱いの実施計画を作成の上、消防機関と協議しておく。</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108526">
                <a:tc rowSpan="5">
                  <a:txBody>
                    <a:bodyPr/>
                    <a:lstStyle/>
                    <a:p>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風水害の危険性が高まってきた場合の応急対策</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3">
                  <a:txBody>
                    <a:bodyPr/>
                    <a:lstStyle/>
                    <a:p>
                      <a:pPr marL="185738" indent="-1857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○危険物施設等における被害の防止・軽減を図るため、気象庁や地方公共団体等が発表する防災情報を注視し、浸水、土砂流入、強風、停電等による危険性に応じた措置を講ずる。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○従業者等の避難安全を確保するため、十分な時間的余裕を持って作業する。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浸水等に伴い、大規模な爆発など周辺に危害を及ぼす事態に至る可能性がある場合は、速やかに消防機関等の関係機関へ通報する。特に、水と接触することで激しく燃焼する物品や有害なガスを発生させる物品が存する場合には、その物質の性状や保管状況等について情報提供を行う。</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marR="0" lvl="0" indent="-173038"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○河川等へ危険物が流出した場合、水質汚濁防止連絡協議会等へ速やかに通報等し、連携して応急対策を実施する。</a:t>
                      </a:r>
                    </a:p>
                  </a:txBody>
                  <a:tcPr anchor="ctr">
                    <a:lnB w="12700" cmpd="sng">
                      <a:noFill/>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752883">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lnT w="12700" cmpd="sng">
                      <a:noFill/>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浸水・高潮・土砂</a:t>
                      </a:r>
                      <a:endParaRPr kumimoji="1" lang="en-US" altLang="ja-JP" sz="1200" b="1" i="1"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対策の例</a:t>
                      </a:r>
                    </a:p>
                  </a:txBody>
                  <a:tcPr anchor="ctr">
                    <a:noFill/>
                  </a:tcPr>
                </a:tc>
                <a:tc>
                  <a:txBody>
                    <a:bodyPr/>
                    <a:lstStyle/>
                    <a:p>
                      <a:pPr marL="92075" indent="-9207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・土のうや止水板等により施設内への浸水や土砂流入を防止・低減</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indent="-8572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・配管の弁やマンホールを閉鎖し、危険物の流出防止とともに、タンクや配管への水や土砂の混入を防止　</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indent="-8572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・禁水性物質等の水に触れると危険な物品は、高所への移動、水密性のある区画への保管、金属の溶融高熱物は、加熱をあらかじめ停止して十分温度を下げる　等</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3"/>
                  </a:ext>
                </a:extLst>
              </a:tr>
              <a:tr h="616958">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vMerge="1">
                  <a:txBody>
                    <a:bodyPr/>
                    <a:lstStyle/>
                    <a:p>
                      <a:pPr algn="ctr"/>
                      <a:endParaRPr kumimoji="1" lang="ja-JP" altLang="en-US" sz="1050" b="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強風対策の例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・強風により建築物、塔槽類等が破損しないよう、施設の耐風性能を再確認</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・飛来物により建築物（窓ガラス）等が破損しないよう、シャッター等で保護　</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・飛来物により配管等が破損した場合における危険物の流出を最小限にするため、配管の弁等を閉鎖　等</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4"/>
                  </a:ext>
                </a:extLst>
              </a:tr>
              <a:tr h="391154">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vMerge="1">
                  <a:txBody>
                    <a:bodyPr/>
                    <a:lstStyle/>
                    <a:p>
                      <a:pPr algn="ctr"/>
                      <a:endParaRPr kumimoji="1" lang="ja-JP" altLang="en-US" sz="1050" b="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停電対策の例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・危険物の取扱いをあらかじめ停止</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・温度や圧力等の管理を継続することが必要な物品は、自家発電設備等により所要の電力を確保　　等</a:t>
                      </a:r>
                    </a:p>
                  </a:txBody>
                  <a:tcPr anchor="ctr"/>
                </a:tc>
                <a:extLst>
                  <a:ext uri="{0D108BD9-81ED-4DB2-BD59-A6C34878D82A}">
                    <a16:rowId xmlns:a16="http://schemas.microsoft.com/office/drawing/2014/main" val="10005"/>
                  </a:ext>
                </a:extLst>
              </a:tr>
              <a:tr h="532971">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危険物の流出防止対策</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・施設外に危険物が流出しないよう、浸水防止用設備の閉鎖を確実に実施</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・オイルフェンスを適切な場所に設置</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・危険物の流出を確認した場合は、油吸着材等により速やかに回収　　等</a:t>
                      </a:r>
                    </a:p>
                  </a:txBody>
                  <a:tcPr anchor="ctr"/>
                </a:tc>
                <a:extLst>
                  <a:ext uri="{0D108BD9-81ED-4DB2-BD59-A6C34878D82A}">
                    <a16:rowId xmlns:a16="http://schemas.microsoft.com/office/drawing/2014/main" val="3258159727"/>
                  </a:ext>
                </a:extLst>
              </a:tr>
              <a:tr h="46036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天候回復後の</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点検・復旧</a:t>
                      </a:r>
                    </a:p>
                  </a:txBody>
                  <a:tcPr anchor="ctr">
                    <a:solidFill>
                      <a:schemeClr val="accent6">
                        <a:lumMod val="20000"/>
                        <a:lumOff val="80000"/>
                      </a:schemeClr>
                    </a:solidFill>
                  </a:tcPr>
                </a:tc>
                <a:tc gridSpan="3">
                  <a:txBody>
                    <a:bodyPr/>
                    <a:lstStyle/>
                    <a:p>
                      <a:pPr marL="182563" indent="-182563"/>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○点検を行い、必要な補修を施した後で再稼働を行う（特に浸水した施設では、作動状況や気密性等を確認）。</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5738" indent="-1857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○電力復旧時の通電火災や漏電の防止のため、危険物施設内の電気設備や配線の健全性を確認する。</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10" name="Rectangle 2"/>
          <p:cNvSpPr>
            <a:spLocks noChangeArrowheads="1"/>
          </p:cNvSpPr>
          <p:nvPr/>
        </p:nvSpPr>
        <p:spPr bwMode="auto">
          <a:xfrm>
            <a:off x="658628" y="-816363"/>
            <a:ext cx="184731" cy="32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endParaRPr lang="ja-JP" altLang="en-US" sz="1534" dirty="0">
              <a:solidFill>
                <a:srgbClr val="000000"/>
              </a:solidFill>
            </a:endParaRPr>
          </a:p>
        </p:txBody>
      </p:sp>
      <p:sp>
        <p:nvSpPr>
          <p:cNvPr id="8" name="タイトル 1"/>
          <p:cNvSpPr txBox="1">
            <a:spLocks/>
          </p:cNvSpPr>
          <p:nvPr/>
        </p:nvSpPr>
        <p:spPr>
          <a:xfrm>
            <a:off x="47528" y="-8849"/>
            <a:ext cx="8984383" cy="252779"/>
          </a:xfrm>
          <a:prstGeom prst="rect">
            <a:avLst/>
          </a:prstGeom>
          <a:noFill/>
          <a:ln w="9525">
            <a:noFill/>
            <a:miter lim="800000"/>
            <a:headEnd/>
            <a:tailEnd/>
          </a:ln>
        </p:spPr>
        <p:txBody>
          <a:bodyPr wrap="none" lIns="77904" tIns="38952" rIns="77904" bIns="38952" anchor="ctr"/>
          <a:lstStyle/>
          <a:p>
            <a:pPr algn="ctr">
              <a:defRPr/>
            </a:pPr>
            <a:r>
              <a:rPr lang="ja-JP" altLang="en-US" sz="1662" b="1" kern="0" dirty="0" smtClean="0">
                <a:latin typeface="+mj-ea"/>
                <a:ea typeface="+mj-ea"/>
              </a:rPr>
              <a:t>＜一般取扱所における風水害対策上のポイント＞</a:t>
            </a:r>
            <a:endParaRPr lang="en-US" altLang="ja-JP" sz="1662" b="1" kern="0" dirty="0" smtClean="0">
              <a:latin typeface="+mj-ea"/>
              <a:ea typeface="+mj-ea"/>
            </a:endParaRPr>
          </a:p>
        </p:txBody>
      </p:sp>
      <p:sp>
        <p:nvSpPr>
          <p:cNvPr id="11" name="正方形/長方形 10"/>
          <p:cNvSpPr/>
          <p:nvPr/>
        </p:nvSpPr>
        <p:spPr>
          <a:xfrm>
            <a:off x="8533606" y="11798"/>
            <a:ext cx="576064" cy="22546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12" name="テキスト ボックス 11"/>
          <p:cNvSpPr txBox="1"/>
          <p:nvPr/>
        </p:nvSpPr>
        <p:spPr>
          <a:xfrm>
            <a:off x="8456240" y="-25565"/>
            <a:ext cx="792088" cy="307777"/>
          </a:xfrm>
          <a:prstGeom prst="rect">
            <a:avLst/>
          </a:prstGeom>
          <a:noFill/>
        </p:spPr>
        <p:txBody>
          <a:bodyPr wrap="square" rtlCol="0">
            <a:spAutoFit/>
          </a:bodyPr>
          <a:lstStyle/>
          <a:p>
            <a:r>
              <a:rPr kumimoji="1" lang="ja-JP" altLang="en-US" sz="1400" dirty="0" smtClean="0"/>
              <a:t>別紙</a:t>
            </a:r>
            <a:r>
              <a:rPr kumimoji="1" lang="en-US" altLang="ja-JP" sz="1400" dirty="0" smtClean="0"/>
              <a:t>12</a:t>
            </a:r>
            <a:endParaRPr kumimoji="1" lang="ja-JP" altLang="en-US" sz="1400" dirty="0"/>
          </a:p>
        </p:txBody>
      </p:sp>
    </p:spTree>
    <p:extLst>
      <p:ext uri="{BB962C8B-B14F-4D97-AF65-F5344CB8AC3E}">
        <p14:creationId xmlns:p14="http://schemas.microsoft.com/office/powerpoint/2010/main" val="413101016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3282483138"/>
              </p:ext>
            </p:extLst>
          </p:nvPr>
        </p:nvGraphicFramePr>
        <p:xfrm>
          <a:off x="72308" y="292017"/>
          <a:ext cx="9038128" cy="6449351"/>
        </p:xfrm>
        <a:graphic>
          <a:graphicData uri="http://schemas.openxmlformats.org/drawingml/2006/table">
            <a:tbl>
              <a:tblPr firstRow="1" bandRow="1">
                <a:tableStyleId>{5940675A-B579-460E-94D1-54222C63F5DA}</a:tableStyleId>
              </a:tblPr>
              <a:tblGrid>
                <a:gridCol w="1115316">
                  <a:extLst>
                    <a:ext uri="{9D8B030D-6E8A-4147-A177-3AD203B41FA5}">
                      <a16:colId xmlns:a16="http://schemas.microsoft.com/office/drawing/2014/main" val="20000"/>
                    </a:ext>
                  </a:extLst>
                </a:gridCol>
                <a:gridCol w="363471">
                  <a:extLst>
                    <a:ext uri="{9D8B030D-6E8A-4147-A177-3AD203B41FA5}">
                      <a16:colId xmlns:a16="http://schemas.microsoft.com/office/drawing/2014/main" val="20001"/>
                    </a:ext>
                  </a:extLst>
                </a:gridCol>
                <a:gridCol w="1512184">
                  <a:extLst>
                    <a:ext uri="{9D8B030D-6E8A-4147-A177-3AD203B41FA5}">
                      <a16:colId xmlns:a16="http://schemas.microsoft.com/office/drawing/2014/main" val="20002"/>
                    </a:ext>
                  </a:extLst>
                </a:gridCol>
                <a:gridCol w="6047157">
                  <a:extLst>
                    <a:ext uri="{9D8B030D-6E8A-4147-A177-3AD203B41FA5}">
                      <a16:colId xmlns:a16="http://schemas.microsoft.com/office/drawing/2014/main" val="20003"/>
                    </a:ext>
                  </a:extLst>
                </a:gridCol>
              </a:tblGrid>
              <a:tr h="254865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平時からの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事前の備え</a:t>
                      </a:r>
                    </a:p>
                  </a:txBody>
                  <a:tcPr anchor="ctr">
                    <a:solidFill>
                      <a:schemeClr val="accent6">
                        <a:lumMod val="20000"/>
                        <a:lumOff val="80000"/>
                      </a:schemeClr>
                    </a:solidFill>
                  </a:tcPr>
                </a:tc>
                <a:tc gridSpan="3">
                  <a:txBody>
                    <a:bodyPr/>
                    <a:lstStyle/>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○ハザードマップを参照し、浸水想定区域や土砂災害警戒区域、浸水高さ等を確認しておく。</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○被害の発生が想定される場合には、被害発生の危険性を回避・低減するための措置を検討し、計画策定を行う。</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3525" indent="-26352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計画策定に当たっては、タイムラインを考慮し、防災情報の警戒レベル等の応じ、計画的な操業の停止や規模縮小、危険物の搬入・搬出の時期や経路の変更等に関する判断基準や実施要領を策定する。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　　・実施要領等に基づき教育訓練を行い、従業者等の習熟を図り、対策実施に必要な時間を確認してタイムラインとの整合性を確保する。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　　・各事業者が策定する計画や実施要領等は、予防規程の関連文書、又は社内規定やマニュアル等に位置づける。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温度や圧力等を継続することが必要な物品については、停電に備え自家発電設備等のバックアップ電源及び当該電源に必要な燃料等を確保する。これらの危険物保安上必要な設備等についても、浸水等により必要な機能を損なうことのないよう措置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○建築物や電気設備等における浸水を危険物保安上防止する必要がある場合には、土の</a:t>
                      </a:r>
                      <a:r>
                        <a:rPr kumimoji="1" lang="ja-JP" altLang="en-US" sz="105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、止水板、建具型の浸水防止用設備等を準備する。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○オイルフェンス、油吸着材、土の</a:t>
                      </a:r>
                      <a:r>
                        <a:rPr kumimoji="1" lang="ja-JP" altLang="en-US" sz="105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等の必要な資機材を準備する。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○河川や海洋へ危険物が流出した場合、各地方公共団体の地域防災計画に基づき、水質汚濁防止連絡協議会等の関係機関への連絡体制を確立し、積極的に訓練等に参画する。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○天候回復後の施設の復旧に当たり、危険物の仮貯蔵・仮取扱いを行うことが想定される場合には、仮貯蔵・仮取扱いの実施計画を作成の上、消防機関と協議しておく。</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239253">
                <a:tc rowSpan="5">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風水害の危険性が高まってきた場合の応急対策</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3">
                  <a:txBody>
                    <a:bodyPr/>
                    <a:lstStyle/>
                    <a:p>
                      <a:pPr marL="185738" indent="-1857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○危険物施設等における被害の防止・軽減を図るため、気象庁や地方公共団体等が発表する防災情報を注視し、浸水、土砂流入、強風、停電等による危険性に応じた措置を講ずる。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○従業者等の避難安全を確保するため、十分な時間的余裕を持って作業する。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浸水等に伴い、危険物が流出するなど周辺に危害を及ぼす事態に至る可能性がある場合は、速やかに消防機関等の関係機関へ通報する。特に、水と接触することで激しく燃焼する物品や有害なガスを発生させる物品が存する場合には、その物質の性状や保管状況等について情報提供を行う。</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○河川等へ危険物が流出した場合、水質汚濁防止連絡協議会等へ速やかに通報等し、連携して応急対策を実施する。</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mpd="sng">
                      <a:noFill/>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748228">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lnT w="12700" cmpd="sng">
                      <a:noFill/>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浸水・高潮・土砂</a:t>
                      </a:r>
                      <a:endParaRPr kumimoji="1" lang="en-US" altLang="ja-JP" sz="1200" b="1" i="1"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対策の例</a:t>
                      </a:r>
                    </a:p>
                  </a:txBody>
                  <a:tcPr anchor="ctr">
                    <a:noFill/>
                  </a:tcPr>
                </a:tc>
                <a:tc>
                  <a:txBody>
                    <a:bodyPr/>
                    <a:lstStyle/>
                    <a:p>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・土のうや止水板等により施設内への浸水や土砂流入を防止・低減　　</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indent="-8572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・禁水性物質等の水に触れると危険な物品は、高所への移動、水密性のある区画への保管</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indent="-8572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・容器やコンテナは、ロープ・ワイヤー等で相互に緊結、重いものを下方に積む等、浮き上がり等による破損や施設外への流出等を防止するための措置を講ずる　　等</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3"/>
                  </a:ext>
                </a:extLst>
              </a:tr>
              <a:tr h="616744">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vMerge="1">
                  <a:txBody>
                    <a:bodyPr/>
                    <a:lstStyle/>
                    <a:p>
                      <a:pPr algn="ctr"/>
                      <a:endParaRPr kumimoji="1" lang="ja-JP" altLang="en-US" sz="1050" b="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強風対策の例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・強風により屋根が破損しないよう、耐風性能を再確認し、必要に応じてワイヤー等で強度を確保</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・飛来物により建築物等が破損した場合における容器等の破損、危険物の流出等を最小限にするため、容器等をロープ・ワイヤー等で相互に緊結、重いものを下方に積む　　　等</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4"/>
                  </a:ext>
                </a:extLst>
              </a:tr>
              <a:tr h="346016">
                <a:tc v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停電対策の例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・自家発電設備等により所要の電力を確保　　等</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3405604777"/>
                  </a:ext>
                </a:extLst>
              </a:tr>
              <a:tr h="467643">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危険物の流出防止対策の例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・施設外に危険物が流出しないよう、浸水防止用設備の閉鎖を確実に実施</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・危険物の流出を確認した場合は、油吸着材等により速やかに回収　　　等</a:t>
                      </a:r>
                    </a:p>
                  </a:txBody>
                  <a:tcPr anchor="ctr"/>
                </a:tc>
                <a:extLst>
                  <a:ext uri="{0D108BD9-81ED-4DB2-BD59-A6C34878D82A}">
                    <a16:rowId xmlns:a16="http://schemas.microsoft.com/office/drawing/2014/main" val="3411738400"/>
                  </a:ext>
                </a:extLst>
              </a:tr>
              <a:tr h="4828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天候回復後の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点検・復旧</a:t>
                      </a:r>
                    </a:p>
                  </a:txBody>
                  <a:tcPr anchor="ctr">
                    <a:solidFill>
                      <a:schemeClr val="accent6">
                        <a:lumMod val="20000"/>
                        <a:lumOff val="80000"/>
                      </a:schemeClr>
                    </a:solidFill>
                  </a:tcPr>
                </a:tc>
                <a:tc gridSpan="3">
                  <a:txBody>
                    <a:bodyPr/>
                    <a:lstStyle/>
                    <a:p>
                      <a:pPr marL="182563" indent="-182563"/>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○点検を行い、必要な補修を施した後で再稼働を行う（特に浸水した施設では、容器等の破損や危険物の流出の有無等を確認）。</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5738" indent="-1857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○電力復旧時の通電火災や漏電の防止のため、施設内の電気設備や配線の健全性を確認する。</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10" name="Rectangle 2"/>
          <p:cNvSpPr>
            <a:spLocks noChangeArrowheads="1"/>
          </p:cNvSpPr>
          <p:nvPr/>
        </p:nvSpPr>
        <p:spPr bwMode="auto">
          <a:xfrm>
            <a:off x="658628" y="-816363"/>
            <a:ext cx="184731" cy="32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endParaRPr lang="ja-JP" altLang="en-US" sz="1534" dirty="0">
              <a:solidFill>
                <a:srgbClr val="000000"/>
              </a:solidFill>
            </a:endParaRPr>
          </a:p>
        </p:txBody>
      </p:sp>
      <p:sp>
        <p:nvSpPr>
          <p:cNvPr id="11" name="タイトル 1"/>
          <p:cNvSpPr txBox="1">
            <a:spLocks/>
          </p:cNvSpPr>
          <p:nvPr/>
        </p:nvSpPr>
        <p:spPr>
          <a:xfrm>
            <a:off x="47528" y="7869"/>
            <a:ext cx="8984383" cy="252779"/>
          </a:xfrm>
          <a:prstGeom prst="rect">
            <a:avLst/>
          </a:prstGeom>
          <a:noFill/>
          <a:ln w="9525">
            <a:noFill/>
            <a:miter lim="800000"/>
            <a:headEnd/>
            <a:tailEnd/>
          </a:ln>
        </p:spPr>
        <p:txBody>
          <a:bodyPr wrap="none" lIns="77904" tIns="38952" rIns="77904" bIns="38952" anchor="ctr"/>
          <a:lstStyle/>
          <a:p>
            <a:pPr algn="ctr">
              <a:defRPr/>
            </a:pPr>
            <a:r>
              <a:rPr lang="ja-JP" altLang="en-US" sz="1662" b="1" kern="0" dirty="0" smtClean="0">
                <a:latin typeface="+mj-ea"/>
                <a:ea typeface="+mj-ea"/>
              </a:rPr>
              <a:t>＜屋内貯蔵所における風水害対策上のポイント＞</a:t>
            </a:r>
            <a:endParaRPr lang="en-US" altLang="ja-JP" sz="1662" b="1" kern="0" dirty="0" smtClean="0">
              <a:latin typeface="+mj-ea"/>
              <a:ea typeface="+mj-ea"/>
            </a:endParaRPr>
          </a:p>
        </p:txBody>
      </p:sp>
      <p:sp>
        <p:nvSpPr>
          <p:cNvPr id="5" name="正方形/長方形 4"/>
          <p:cNvSpPr/>
          <p:nvPr/>
        </p:nvSpPr>
        <p:spPr>
          <a:xfrm>
            <a:off x="8533606" y="11798"/>
            <a:ext cx="576064" cy="22546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8509580" y="-25565"/>
            <a:ext cx="792088" cy="307777"/>
          </a:xfrm>
          <a:prstGeom prst="rect">
            <a:avLst/>
          </a:prstGeom>
          <a:noFill/>
        </p:spPr>
        <p:txBody>
          <a:bodyPr wrap="square" rtlCol="0">
            <a:spAutoFit/>
          </a:bodyPr>
          <a:lstStyle/>
          <a:p>
            <a:r>
              <a:rPr kumimoji="1" lang="ja-JP" altLang="en-US" sz="1400" dirty="0" smtClean="0"/>
              <a:t>別紙２</a:t>
            </a:r>
            <a:endParaRPr kumimoji="1" lang="ja-JP" altLang="en-US" sz="1400" dirty="0"/>
          </a:p>
        </p:txBody>
      </p:sp>
    </p:spTree>
    <p:extLst>
      <p:ext uri="{BB962C8B-B14F-4D97-AF65-F5344CB8AC3E}">
        <p14:creationId xmlns:p14="http://schemas.microsoft.com/office/powerpoint/2010/main" val="32798069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840404880"/>
              </p:ext>
            </p:extLst>
          </p:nvPr>
        </p:nvGraphicFramePr>
        <p:xfrm>
          <a:off x="42337" y="341644"/>
          <a:ext cx="9086789" cy="6276855"/>
        </p:xfrm>
        <a:graphic>
          <a:graphicData uri="http://schemas.openxmlformats.org/drawingml/2006/table">
            <a:tbl>
              <a:tblPr firstRow="1" bandRow="1">
                <a:tableStyleId>{5940675A-B579-460E-94D1-54222C63F5DA}</a:tableStyleId>
              </a:tblPr>
              <a:tblGrid>
                <a:gridCol w="1013908">
                  <a:extLst>
                    <a:ext uri="{9D8B030D-6E8A-4147-A177-3AD203B41FA5}">
                      <a16:colId xmlns:a16="http://schemas.microsoft.com/office/drawing/2014/main" val="20000"/>
                    </a:ext>
                  </a:extLst>
                </a:gridCol>
                <a:gridCol w="472841">
                  <a:extLst>
                    <a:ext uri="{9D8B030D-6E8A-4147-A177-3AD203B41FA5}">
                      <a16:colId xmlns:a16="http://schemas.microsoft.com/office/drawing/2014/main" val="20001"/>
                    </a:ext>
                  </a:extLst>
                </a:gridCol>
                <a:gridCol w="1520326">
                  <a:extLst>
                    <a:ext uri="{9D8B030D-6E8A-4147-A177-3AD203B41FA5}">
                      <a16:colId xmlns:a16="http://schemas.microsoft.com/office/drawing/2014/main" val="20002"/>
                    </a:ext>
                  </a:extLst>
                </a:gridCol>
                <a:gridCol w="6079714">
                  <a:extLst>
                    <a:ext uri="{9D8B030D-6E8A-4147-A177-3AD203B41FA5}">
                      <a16:colId xmlns:a16="http://schemas.microsoft.com/office/drawing/2014/main" val="20003"/>
                    </a:ext>
                  </a:extLst>
                </a:gridCol>
              </a:tblGrid>
              <a:tr h="20995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平時からの</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事前の備え</a:t>
                      </a:r>
                    </a:p>
                  </a:txBody>
                  <a:tcPr anchor="ctr">
                    <a:solidFill>
                      <a:schemeClr val="accent6">
                        <a:lumMod val="20000"/>
                        <a:lumOff val="80000"/>
                      </a:schemeClr>
                    </a:solidFill>
                  </a:tcPr>
                </a:tc>
                <a:tc gridSpan="3">
                  <a:txBody>
                    <a:bodyPr/>
                    <a:lstStyle/>
                    <a:p>
                      <a:pPr marL="180975" indent="-180975" algn="just"/>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○ハザードマップを参照し、浸水想定区域や土砂災害警戒区域、浸水高さ等を確認しておく。</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just"/>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○被害の発生が想定される場合には、被害発生の危険性を回避・低減するための措置を検討し、計画策定を行う。</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3525" indent="-263525" algn="just"/>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計画策定に当たっては、タイムラインを考慮し、防災情報の警戒レベル等の応じ、計画的な操業の停止や規模縮小、危険物の搬入・搬出の時期や経路の変更等に関する判断基準や実施要領を策定する。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lgn="just"/>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　　・実施要領等に基づき教育訓練を行い、従業者等の習熟を図り、対策実施に必要な時間を確認してタイムラインとの整合性を確保する。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lgn="just"/>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　　・各事業者が策定する計画や実施要領等は、予防規程の関連文書、又は社内規定やマニュアル等に位置づける。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lgn="just"/>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温度や圧力等を継続することが必要な物品については、停電に備え自家発電設備等のバックアップ電源及び当該電源に必要な燃料等を確保する。これらの危険物保安上必要な設備等についても、浸水等により必要な機能を損なうことのないよう措置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just"/>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○屋外貯蔵タンク津波被害シミュレーションツール</a:t>
                      </a:r>
                      <a:r>
                        <a:rPr kumimoji="1" lang="en-US" altLang="ja-JP" sz="1050" baseline="30000" dirty="0" smtClean="0">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を活用し、被害が生ずる可能性のあるタンクについては、緊急遮断弁の設置等を実施する。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just"/>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○河川や海洋へ危険物が流出した場合、各地方公共団体の地域防災計画に基づき、水質汚濁防止連絡協議会等の関係機関への連絡体制を確立し、積極的に訓練等に参画する。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just"/>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○天候回復後の施設の復旧に当たり、危険物の仮貯蔵・仮取扱いを行うことが想定される場合には、仮貯蔵・仮取扱いの実施計画を作成の上、消防機関と協議しておく。</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121125">
                <a:tc rowSpan="5">
                  <a:txBody>
                    <a:bodyPr/>
                    <a:lstStyle/>
                    <a:p>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風水害の危険性が高まってきた場合の応急対策</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3">
                  <a:txBody>
                    <a:bodyPr/>
                    <a:lstStyle/>
                    <a:p>
                      <a:pPr marL="185738" indent="-1857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○危険物施設等における被害の防止・軽減を図るため、気象庁や地方公共団体等が発表する防災情報を注視し、浸水、土砂流入、強風、停電等による危険性に応じた措置を講ずる。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○従業者等の避難安全を確保するため、十分な時間的余裕を持って作業する。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浸水等に伴い、危険物が流出するなど周辺に危害を及ぼす事態に至る可能性がある場合は、速やかに消防機関等の関係機関へ通報する。特に、水と接触することで激しく燃焼する物品や有害なガスを発生させる物品が存する場合には、その物質の性状や保管状況等について情報提供を行う。</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○河川等へ危険物が流出した場合、水質汚濁防止連絡協議会等へ速やかに通報等し、連携して応急対策を実施する。</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mpd="sng">
                      <a:noFill/>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840200">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lnT w="12700" cmpd="sng">
                      <a:noFill/>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浸水・高潮・土砂</a:t>
                      </a:r>
                      <a:endParaRPr kumimoji="1" lang="en-US" altLang="ja-JP" sz="1200" b="1" i="1"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対策の例</a:t>
                      </a:r>
                    </a:p>
                  </a:txBody>
                  <a:tcPr anchor="ctr">
                    <a:noFill/>
                  </a:tcPr>
                </a:tc>
                <a:tc>
                  <a:txBody>
                    <a:bodyPr/>
                    <a:lstStyle/>
                    <a:p>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・土のうや止水板等により施設内への浸水や土砂流入を防止・低減</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・配管の弁やマンホールを閉鎖し、危険物の流出防止とともに、タンクや配管への水や土砂の混入を防止　　</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・ルーフドレーン等の排水機能を確認し、浮き屋根上の滞水を防止</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7313" marR="0" lvl="0" indent="-87313"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・高潮により配管等が破損した場合における危険物の流出を最小限にするため、タンク元弁等を閉鎖　　等　</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3"/>
                  </a:ext>
                </a:extLst>
              </a:tr>
              <a:tr h="383543">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強風対策の例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・飛来物により配管等が破損した場合における危険物の流出を最小限にするため、配管の弁等を閉鎖</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・タンク本体や付属品の耐風性能（設計基準）の再確認　等</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3419884524"/>
                  </a:ext>
                </a:extLst>
              </a:tr>
              <a:tr h="308395">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vMerge="1">
                  <a:txBody>
                    <a:bodyPr/>
                    <a:lstStyle/>
                    <a:p>
                      <a:pPr algn="ctr"/>
                      <a:endParaRPr kumimoji="1" lang="ja-JP" altLang="en-US" sz="1050" b="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停電対策の例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・温度や圧力等の管理を継続することが必要な物品は、自家発電設備等により所要の電力を確保　　等</a:t>
                      </a:r>
                    </a:p>
                  </a:txBody>
                  <a:tcPr anchor="ctr"/>
                </a:tc>
                <a:extLst>
                  <a:ext uri="{0D108BD9-81ED-4DB2-BD59-A6C34878D82A}">
                    <a16:rowId xmlns:a16="http://schemas.microsoft.com/office/drawing/2014/main" val="10004"/>
                  </a:ext>
                </a:extLst>
              </a:tr>
              <a:tr h="442549">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危険物の流出防止対策の例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・施設外に危険物が流出しないよう、オイルフェンスを適切な場所に設置</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・危険物の流出を確認した場合は、油吸着材等により速やかに回収　　等</a:t>
                      </a:r>
                    </a:p>
                  </a:txBody>
                  <a:tcPr anchor="ctr"/>
                </a:tc>
                <a:extLst>
                  <a:ext uri="{0D108BD9-81ED-4DB2-BD59-A6C34878D82A}">
                    <a16:rowId xmlns:a16="http://schemas.microsoft.com/office/drawing/2014/main" val="2315421381"/>
                  </a:ext>
                </a:extLst>
              </a:tr>
              <a:tr h="64044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天候回復後の</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点検・復旧</a:t>
                      </a:r>
                    </a:p>
                  </a:txBody>
                  <a:tcPr anchor="ctr">
                    <a:solidFill>
                      <a:schemeClr val="accent6">
                        <a:lumMod val="20000"/>
                        <a:lumOff val="80000"/>
                      </a:schemeClr>
                    </a:solidFill>
                  </a:tcPr>
                </a:tc>
                <a:tc gridSpan="3">
                  <a:txBody>
                    <a:bodyPr/>
                    <a:lstStyle/>
                    <a:p>
                      <a:pPr marL="182563" indent="-182563"/>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○点検を行い、必要な補修を施した後で再稼働を行う（特に浮き屋根式屋外タンク貯蔵所では、「浮き屋根式屋外タンク貯蔵所の保安対策の徹底及び応急措置体制の整備について」（平成</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25</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年７月</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31</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日付消防危第</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141</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号・消防特第</a:t>
                      </a:r>
                      <a:r>
                        <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rPr>
                        <a:t>154</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号）を参考として対応する。）。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5738" indent="-1857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○電力復旧時の通電火災や漏電の防止のため、施設内の電気設備や配線の健全性を確認する。</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10" name="Rectangle 2"/>
          <p:cNvSpPr>
            <a:spLocks noChangeArrowheads="1"/>
          </p:cNvSpPr>
          <p:nvPr/>
        </p:nvSpPr>
        <p:spPr bwMode="auto">
          <a:xfrm>
            <a:off x="658628" y="-816363"/>
            <a:ext cx="184731" cy="32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endParaRPr lang="ja-JP" altLang="en-US" sz="1534" dirty="0">
              <a:solidFill>
                <a:srgbClr val="000000"/>
              </a:solidFill>
            </a:endParaRPr>
          </a:p>
        </p:txBody>
      </p:sp>
      <p:sp>
        <p:nvSpPr>
          <p:cNvPr id="11" name="タイトル 1"/>
          <p:cNvSpPr txBox="1">
            <a:spLocks/>
          </p:cNvSpPr>
          <p:nvPr/>
        </p:nvSpPr>
        <p:spPr>
          <a:xfrm>
            <a:off x="49324" y="0"/>
            <a:ext cx="8984383" cy="252779"/>
          </a:xfrm>
          <a:prstGeom prst="rect">
            <a:avLst/>
          </a:prstGeom>
          <a:noFill/>
          <a:ln w="9525">
            <a:noFill/>
            <a:miter lim="800000"/>
            <a:headEnd/>
            <a:tailEnd/>
          </a:ln>
        </p:spPr>
        <p:txBody>
          <a:bodyPr wrap="none" lIns="77904" tIns="38952" rIns="77904" bIns="38952" anchor="ctr"/>
          <a:lstStyle/>
          <a:p>
            <a:pPr algn="ctr">
              <a:defRPr/>
            </a:pPr>
            <a:r>
              <a:rPr lang="ja-JP" altLang="en-US" sz="1662" b="1" kern="0" dirty="0" smtClean="0">
                <a:latin typeface="+mj-ea"/>
                <a:ea typeface="+mj-ea"/>
              </a:rPr>
              <a:t>＜屋外タンク貯蔵所における風水害対策上のポイント＞</a:t>
            </a:r>
            <a:endParaRPr lang="en-US" altLang="ja-JP" sz="1662" b="1" kern="0" dirty="0" smtClean="0">
              <a:latin typeface="+mj-ea"/>
              <a:ea typeface="+mj-ea"/>
            </a:endParaRPr>
          </a:p>
        </p:txBody>
      </p:sp>
      <p:sp>
        <p:nvSpPr>
          <p:cNvPr id="2" name="テキスト ボックス 1"/>
          <p:cNvSpPr txBox="1"/>
          <p:nvPr/>
        </p:nvSpPr>
        <p:spPr>
          <a:xfrm>
            <a:off x="3419872" y="6615966"/>
            <a:ext cx="7488832" cy="230832"/>
          </a:xfrm>
          <a:prstGeom prst="rect">
            <a:avLst/>
          </a:prstGeom>
          <a:noFill/>
        </p:spPr>
        <p:txBody>
          <a:bodyPr wrap="square" rtlCol="0">
            <a:spAutoFit/>
          </a:bodyPr>
          <a:lstStyle/>
          <a:p>
            <a:r>
              <a:rPr kumimoji="1" lang="en-US" altLang="ja-JP" sz="900" dirty="0" smtClean="0">
                <a:latin typeface="ＭＳ 明朝" panose="02020609040205080304" pitchFamily="17" charset="-128"/>
                <a:ea typeface="ＭＳ 明朝" panose="02020609040205080304" pitchFamily="17" charset="-128"/>
              </a:rPr>
              <a:t>※</a:t>
            </a:r>
            <a:r>
              <a:rPr kumimoji="1" lang="ja-JP" altLang="en-US" sz="900" dirty="0" smtClean="0">
                <a:latin typeface="ＭＳ 明朝" panose="02020609040205080304" pitchFamily="17" charset="-128"/>
                <a:ea typeface="ＭＳ 明朝" panose="02020609040205080304" pitchFamily="17" charset="-128"/>
              </a:rPr>
              <a:t>消防庁ホームページに掲載（</a:t>
            </a:r>
            <a:r>
              <a:rPr lang="en-US" altLang="ja-JP" sz="900" dirty="0" smtClean="0">
                <a:latin typeface="ＭＳ 明朝" panose="02020609040205080304" pitchFamily="17" charset="-128"/>
                <a:ea typeface="ＭＳ 明朝" panose="02020609040205080304" pitchFamily="17" charset="-128"/>
                <a:hlinkClick r:id="rId3"/>
              </a:rPr>
              <a:t>https</a:t>
            </a:r>
            <a:r>
              <a:rPr lang="en-US" altLang="ja-JP" sz="900" dirty="0">
                <a:latin typeface="ＭＳ 明朝" panose="02020609040205080304" pitchFamily="17" charset="-128"/>
                <a:ea typeface="ＭＳ 明朝" panose="02020609040205080304" pitchFamily="17" charset="-128"/>
                <a:hlinkClick r:id="rId3"/>
              </a:rPr>
              <a:t>://</a:t>
            </a:r>
            <a:r>
              <a:rPr lang="en-US" altLang="ja-JP" sz="900" dirty="0" smtClean="0">
                <a:latin typeface="ＭＳ 明朝" panose="02020609040205080304" pitchFamily="17" charset="-128"/>
                <a:ea typeface="ＭＳ 明朝" panose="02020609040205080304" pitchFamily="17" charset="-128"/>
                <a:hlinkClick r:id="rId3"/>
              </a:rPr>
              <a:t>www.fdma.go.jp/publication/simulatetool/simulatetool001.html</a:t>
            </a:r>
            <a:r>
              <a:rPr lang="en-US" altLang="ja-JP" sz="900" dirty="0" smtClean="0">
                <a:latin typeface="ＭＳ 明朝" panose="02020609040205080304" pitchFamily="17" charset="-128"/>
                <a:ea typeface="ＭＳ 明朝" panose="02020609040205080304" pitchFamily="17" charset="-128"/>
              </a:rPr>
              <a:t> </a:t>
            </a:r>
            <a:r>
              <a:rPr lang="ja-JP" altLang="en-US" sz="900" dirty="0" smtClean="0">
                <a:latin typeface="ＭＳ 明朝" panose="02020609040205080304" pitchFamily="17" charset="-128"/>
                <a:ea typeface="ＭＳ 明朝" panose="02020609040205080304" pitchFamily="17" charset="-128"/>
              </a:rPr>
              <a:t>）</a:t>
            </a:r>
            <a:endParaRPr kumimoji="1" lang="ja-JP" altLang="en-US" sz="900" dirty="0">
              <a:latin typeface="ＭＳ 明朝" panose="02020609040205080304" pitchFamily="17" charset="-128"/>
              <a:ea typeface="ＭＳ 明朝" panose="02020609040205080304" pitchFamily="17" charset="-128"/>
            </a:endParaRPr>
          </a:p>
        </p:txBody>
      </p:sp>
      <p:sp>
        <p:nvSpPr>
          <p:cNvPr id="6" name="正方形/長方形 5"/>
          <p:cNvSpPr/>
          <p:nvPr/>
        </p:nvSpPr>
        <p:spPr>
          <a:xfrm>
            <a:off x="8533606" y="11798"/>
            <a:ext cx="576064" cy="22546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7" name="テキスト ボックス 6"/>
          <p:cNvSpPr txBox="1"/>
          <p:nvPr/>
        </p:nvSpPr>
        <p:spPr>
          <a:xfrm>
            <a:off x="8509580" y="-25565"/>
            <a:ext cx="792088" cy="307777"/>
          </a:xfrm>
          <a:prstGeom prst="rect">
            <a:avLst/>
          </a:prstGeom>
          <a:noFill/>
        </p:spPr>
        <p:txBody>
          <a:bodyPr wrap="square" rtlCol="0">
            <a:spAutoFit/>
          </a:bodyPr>
          <a:lstStyle/>
          <a:p>
            <a:r>
              <a:rPr kumimoji="1" lang="ja-JP" altLang="en-US" sz="1400" dirty="0" smtClean="0"/>
              <a:t>別紙３</a:t>
            </a:r>
            <a:endParaRPr kumimoji="1" lang="ja-JP" altLang="en-US" sz="1400" dirty="0"/>
          </a:p>
        </p:txBody>
      </p:sp>
      <p:sp>
        <p:nvSpPr>
          <p:cNvPr id="3" name="正方形/長方形 2"/>
          <p:cNvSpPr/>
          <p:nvPr/>
        </p:nvSpPr>
        <p:spPr>
          <a:xfrm>
            <a:off x="-3213405" y="-243408"/>
            <a:ext cx="2952328" cy="3908762"/>
          </a:xfrm>
          <a:prstGeom prst="rect">
            <a:avLst/>
          </a:prstGeom>
          <a:solidFill>
            <a:schemeClr val="bg1"/>
          </a:solidFill>
          <a:ln>
            <a:solidFill>
              <a:schemeClr val="tx1"/>
            </a:solidFill>
          </a:ln>
        </p:spPr>
        <p:txBody>
          <a:bodyPr wrap="square">
            <a:spAutoFit/>
          </a:bodyPr>
          <a:lstStyle/>
          <a:p>
            <a:r>
              <a:rPr lang="ja-JP" altLang="en-US" sz="1100" dirty="0"/>
              <a:t>別紙についてですが、屋外タンク貯蔵所の天候回復後の点検対象として浮き屋根式屋外タンクが挙げられており、これについては納得ですが、内部浮き蓋式固定屋根タンクは大丈夫でしょうか。風により側板が変形し内部浮き蓋に力が加わった場合に破損する恐れがなくもないように思います。検討をお願いします。問題ないということであれば、それで結構です。</a:t>
            </a:r>
          </a:p>
          <a:p>
            <a:r>
              <a:rPr lang="ja-JP" altLang="en-US" sz="1100" dirty="0"/>
              <a:t>給油取扱所については、ハザードマップで浸水高さを確認する時に通気管の高さとの関係をよく確認するように書いておいた方が親切なように思います</a:t>
            </a:r>
            <a:r>
              <a:rPr lang="ja-JP" altLang="en-US" sz="1100" dirty="0" smtClean="0"/>
              <a:t>。</a:t>
            </a:r>
            <a:endParaRPr lang="en-US" altLang="ja-JP" sz="1100" dirty="0" smtClean="0"/>
          </a:p>
          <a:p>
            <a:r>
              <a:rPr lang="ja-JP" altLang="en-US" sz="1400" dirty="0" smtClean="0"/>
              <a:t>（大谷座長）</a:t>
            </a:r>
            <a:endParaRPr lang="ja-JP" altLang="en-US" sz="1400" dirty="0"/>
          </a:p>
          <a:p>
            <a:endParaRPr lang="ja-JP" altLang="en-US" sz="1100" dirty="0"/>
          </a:p>
          <a:p>
            <a:r>
              <a:rPr lang="ja-JP" altLang="en-US" sz="1100" dirty="0">
                <a:solidFill>
                  <a:srgbClr val="FF0000"/>
                </a:solidFill>
              </a:rPr>
              <a:t>回答案</a:t>
            </a:r>
          </a:p>
          <a:p>
            <a:r>
              <a:rPr lang="ja-JP" altLang="en-US" sz="1100" dirty="0">
                <a:solidFill>
                  <a:srgbClr val="FF0000"/>
                </a:solidFill>
              </a:rPr>
              <a:t>　屋外タンクは法令（危政令第</a:t>
            </a:r>
            <a:r>
              <a:rPr lang="en-US" altLang="ja-JP" sz="1100" dirty="0">
                <a:solidFill>
                  <a:srgbClr val="FF0000"/>
                </a:solidFill>
              </a:rPr>
              <a:t>11</a:t>
            </a:r>
            <a:r>
              <a:rPr lang="ja-JP" altLang="en-US" sz="1100" dirty="0">
                <a:solidFill>
                  <a:srgbClr val="FF0000"/>
                </a:solidFill>
              </a:rPr>
              <a:t>条第</a:t>
            </a:r>
            <a:r>
              <a:rPr lang="en-US" altLang="ja-JP" sz="1100" dirty="0">
                <a:solidFill>
                  <a:srgbClr val="FF0000"/>
                </a:solidFill>
              </a:rPr>
              <a:t>1</a:t>
            </a:r>
            <a:r>
              <a:rPr lang="ja-JP" altLang="en-US" sz="1100" dirty="0">
                <a:solidFill>
                  <a:srgbClr val="FF0000"/>
                </a:solidFill>
              </a:rPr>
              <a:t>項第</a:t>
            </a:r>
            <a:r>
              <a:rPr lang="en-US" altLang="ja-JP" sz="1100" dirty="0">
                <a:solidFill>
                  <a:srgbClr val="FF0000"/>
                </a:solidFill>
              </a:rPr>
              <a:t>5</a:t>
            </a:r>
            <a:r>
              <a:rPr lang="ja-JP" altLang="en-US" sz="1100" dirty="0">
                <a:solidFill>
                  <a:srgbClr val="FF0000"/>
                </a:solidFill>
              </a:rPr>
              <a:t>号）により一定の耐風性能を備えることが義務付けられています。また、側板の変形が生じる可能性があるのは、内容液が接しておらず板厚も薄いタンク気層部と推定され、液面高さにある内部浮き蓋が破損する可能性は非常に低いと思われます</a:t>
            </a:r>
            <a:r>
              <a:rPr lang="ja-JP" altLang="en-US" sz="1100" dirty="0" smtClean="0">
                <a:solidFill>
                  <a:srgbClr val="FF0000"/>
                </a:solidFill>
              </a:rPr>
              <a:t>。</a:t>
            </a:r>
            <a:r>
              <a:rPr lang="ja-JP" altLang="en-US" sz="1400" dirty="0" smtClean="0">
                <a:solidFill>
                  <a:srgbClr val="FF0000"/>
                </a:solidFill>
              </a:rPr>
              <a:t>（迫田係長）</a:t>
            </a:r>
            <a:endParaRPr lang="ja-JP" altLang="en-US" sz="1400" dirty="0">
              <a:solidFill>
                <a:srgbClr val="FF0000"/>
              </a:solidFill>
            </a:endParaRPr>
          </a:p>
        </p:txBody>
      </p:sp>
    </p:spTree>
    <p:extLst>
      <p:ext uri="{BB962C8B-B14F-4D97-AF65-F5344CB8AC3E}">
        <p14:creationId xmlns:p14="http://schemas.microsoft.com/office/powerpoint/2010/main" val="37088611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3325940663"/>
              </p:ext>
            </p:extLst>
          </p:nvPr>
        </p:nvGraphicFramePr>
        <p:xfrm>
          <a:off x="33905" y="356024"/>
          <a:ext cx="9080910" cy="6385343"/>
        </p:xfrm>
        <a:graphic>
          <a:graphicData uri="http://schemas.openxmlformats.org/drawingml/2006/table">
            <a:tbl>
              <a:tblPr firstRow="1" bandRow="1">
                <a:tableStyleId>{5940675A-B579-460E-94D1-54222C63F5DA}</a:tableStyleId>
              </a:tblPr>
              <a:tblGrid>
                <a:gridCol w="1129856">
                  <a:extLst>
                    <a:ext uri="{9D8B030D-6E8A-4147-A177-3AD203B41FA5}">
                      <a16:colId xmlns:a16="http://schemas.microsoft.com/office/drawing/2014/main" val="20000"/>
                    </a:ext>
                  </a:extLst>
                </a:gridCol>
                <a:gridCol w="355931">
                  <a:extLst>
                    <a:ext uri="{9D8B030D-6E8A-4147-A177-3AD203B41FA5}">
                      <a16:colId xmlns:a16="http://schemas.microsoft.com/office/drawing/2014/main" val="20001"/>
                    </a:ext>
                  </a:extLst>
                </a:gridCol>
                <a:gridCol w="1519342">
                  <a:extLst>
                    <a:ext uri="{9D8B030D-6E8A-4147-A177-3AD203B41FA5}">
                      <a16:colId xmlns:a16="http://schemas.microsoft.com/office/drawing/2014/main" val="20002"/>
                    </a:ext>
                  </a:extLst>
                </a:gridCol>
                <a:gridCol w="6075781">
                  <a:extLst>
                    <a:ext uri="{9D8B030D-6E8A-4147-A177-3AD203B41FA5}">
                      <a16:colId xmlns:a16="http://schemas.microsoft.com/office/drawing/2014/main" val="20003"/>
                    </a:ext>
                  </a:extLst>
                </a:gridCol>
              </a:tblGrid>
              <a:tr h="250949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平時からの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事前の備え</a:t>
                      </a:r>
                    </a:p>
                  </a:txBody>
                  <a:tcPr anchor="ctr">
                    <a:solidFill>
                      <a:schemeClr val="accent6">
                        <a:lumMod val="20000"/>
                        <a:lumOff val="80000"/>
                      </a:schemeClr>
                    </a:solidFill>
                  </a:tcPr>
                </a:tc>
                <a:tc gridSpan="3">
                  <a:txBody>
                    <a:bodyPr/>
                    <a:lstStyle/>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○ハザードマップを参照し、浸水想定区域や土砂災害警戒区域、浸水高さ等を確認しておく。</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○被害の発生が想定される場合には、被害発生の危険性を回避・低減するための措置を検討し、計画策定を行う。</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3525" indent="-26352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計画策定に当たっては、タイムラインを考慮し、防災情報の警戒レベル等の応じ、計画的な操業の停止や規模縮小、危険物の搬入・搬出の時期や経路の変更等に関する判断基準や実施要領を策定する。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　　・実施要領等に基づき教育訓練を行い、従業者等の習熟を図り、対策実施に必要な時間を確認してタイムラインとの整合性を確保する。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　　・各事業者が策定する計画や実施要領等は、社内規定やマニュアル等に位置づける。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温度や圧力等を継続することが必要な物品については、停電に備え自家発電設備等のバックアップ電源及び当該電源に必要な燃料等を確保する。これらの危険物保安上必要な設備等についても、浸水等により必要な機能を損なうことのないよう措置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○建築物や電気設備等における浸水を危険物保安上防止する必要がある場合には、土の</a:t>
                      </a:r>
                      <a:r>
                        <a:rPr kumimoji="1" lang="ja-JP" altLang="en-US" sz="105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、止水板、建具型の浸水防止用設備等を準備する。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○オイルフェンス、油吸着材、土の</a:t>
                      </a:r>
                      <a:r>
                        <a:rPr kumimoji="1" lang="ja-JP" altLang="en-US" sz="105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等の必要な資機材を準備する。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○河川や海洋へ危険物が流出した場合、各地方公共団体の地域防災計画に基づき、水質汚濁防止連絡協議会等の関係機関への連絡体制を確立し、積極的に訓練等に参画する。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○天候回復後の施設の復旧に当たり、危険物の仮貯蔵・仮取扱いを行うことが想定される場合には、仮貯蔵・仮取扱いの実施計画を作成の上、消防機関と協議しておく。</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220211">
                <a:tc rowSpan="5">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風水害の危険性が高まってきた場合の応急対策</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3">
                  <a:txBody>
                    <a:bodyPr/>
                    <a:lstStyle/>
                    <a:p>
                      <a:pPr marL="185738" indent="-1857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○危険物施設等における被害の防止・軽減を図るため、気象庁や地方公共団体等が発表する防災情報を注視し、浸水、土砂流入、強風、停電等による危険性に応じた措置を講ずる。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○従業者等の避難安全を確保するため、十分な時間的余裕を持って作業する。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浸水等に伴い、危険物が流出するなど周辺に危害を及ぼす事態に至る可能性がある場合は、速やかに消防機関等の関係機関へ通報する。特に、水と接触することで激しく燃焼する物品や有害なガスを発生させる物品が存する場合には、その物質の性状や保管状況等について情報提供を行う。</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○河川等へ危険物が流出した場合、水質汚濁防止連絡協議会等へ速やかに通報等し、連携して応急対策を実施する。</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mpd="sng">
                      <a:noFill/>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741178">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lnT w="12700" cmpd="sng">
                      <a:noFill/>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浸水・高潮・土砂</a:t>
                      </a:r>
                      <a:endParaRPr kumimoji="1" lang="en-US" altLang="ja-JP" sz="1200" b="1" i="1"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対策の例</a:t>
                      </a:r>
                    </a:p>
                  </a:txBody>
                  <a:tcPr anchor="ctr">
                    <a:noFill/>
                  </a:tcPr>
                </a:tc>
                <a:tc>
                  <a:txBody>
                    <a:bodyPr/>
                    <a:lstStyle/>
                    <a:p>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・土のうや止水板等により施設内への浸水や土砂流入を防止・低減　</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・配管の弁や注入口を閉鎖し、危険物の流出防止とともに、タンクや配管への水や土砂の混入を防止</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・禁水性物質等の水に触れると危険な物品を貯蔵している場合は、水密性のある区画で貯蔵　　等</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3"/>
                  </a:ext>
                </a:extLst>
              </a:tr>
              <a:tr h="421055">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強風対策の例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・強風により建築物（タンク専用室）が破損しないよう、耐風性能を再確認</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・飛来物により建築物（窓ガラス）等が破損しないよう、シャッター等で保護　　等</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3419884524"/>
                  </a:ext>
                </a:extLst>
              </a:tr>
              <a:tr h="419536">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vMerge="1">
                  <a:txBody>
                    <a:bodyPr/>
                    <a:lstStyle/>
                    <a:p>
                      <a:pPr algn="ctr"/>
                      <a:endParaRPr kumimoji="1" lang="ja-JP" altLang="en-US" sz="1050" b="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停電対策の例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・温度や圧力等の管理を継続することが必要な物品は、自家発電設備等により所要の電力を確保　　等</a:t>
                      </a:r>
                    </a:p>
                  </a:txBody>
                  <a:tcPr anchor="ctr"/>
                </a:tc>
                <a:extLst>
                  <a:ext uri="{0D108BD9-81ED-4DB2-BD59-A6C34878D82A}">
                    <a16:rowId xmlns:a16="http://schemas.microsoft.com/office/drawing/2014/main" val="10004"/>
                  </a:ext>
                </a:extLst>
              </a:tr>
              <a:tr h="460457">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危険物の流出防止対策の例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・施設外に危険物が流出しないよう、浸水防止用設備の閉鎖を確実に実施</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・危険物の流出を確認した場合は、油吸着材等により速やかに回収　　　等</a:t>
                      </a:r>
                    </a:p>
                  </a:txBody>
                  <a:tcPr anchor="ctr"/>
                </a:tc>
                <a:extLst>
                  <a:ext uri="{0D108BD9-81ED-4DB2-BD59-A6C34878D82A}">
                    <a16:rowId xmlns:a16="http://schemas.microsoft.com/office/drawing/2014/main" val="3183066286"/>
                  </a:ext>
                </a:extLst>
              </a:tr>
              <a:tr h="6134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天候回復後の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点検・復旧</a:t>
                      </a:r>
                    </a:p>
                  </a:txBody>
                  <a:tcPr anchor="ctr">
                    <a:solidFill>
                      <a:schemeClr val="accent6">
                        <a:lumMod val="20000"/>
                        <a:lumOff val="80000"/>
                      </a:schemeClr>
                    </a:solidFill>
                  </a:tcPr>
                </a:tc>
                <a:tc gridSpan="3">
                  <a:txBody>
                    <a:bodyPr/>
                    <a:lstStyle/>
                    <a:p>
                      <a:pPr marL="182563" indent="-182563"/>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○点検を行い、必要な補修を施した後で再稼働を行う（特に浸水した施設では、危険物の流出の有無等を確認）。</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5738" indent="-1857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○電力復旧時の通電火災や漏電の防止のため、施設内の電気設備や配線の健全性を確認する。</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10" name="Rectangle 2"/>
          <p:cNvSpPr>
            <a:spLocks noChangeArrowheads="1"/>
          </p:cNvSpPr>
          <p:nvPr/>
        </p:nvSpPr>
        <p:spPr bwMode="auto">
          <a:xfrm>
            <a:off x="658628" y="-816363"/>
            <a:ext cx="184731" cy="32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endParaRPr lang="ja-JP" altLang="en-US" sz="1534" dirty="0">
              <a:solidFill>
                <a:srgbClr val="000000"/>
              </a:solidFill>
            </a:endParaRPr>
          </a:p>
        </p:txBody>
      </p:sp>
      <p:sp>
        <p:nvSpPr>
          <p:cNvPr id="11" name="タイトル 1"/>
          <p:cNvSpPr txBox="1">
            <a:spLocks/>
          </p:cNvSpPr>
          <p:nvPr/>
        </p:nvSpPr>
        <p:spPr>
          <a:xfrm>
            <a:off x="49324" y="0"/>
            <a:ext cx="8984383" cy="252779"/>
          </a:xfrm>
          <a:prstGeom prst="rect">
            <a:avLst/>
          </a:prstGeom>
          <a:noFill/>
          <a:ln w="9525">
            <a:noFill/>
            <a:miter lim="800000"/>
            <a:headEnd/>
            <a:tailEnd/>
          </a:ln>
        </p:spPr>
        <p:txBody>
          <a:bodyPr wrap="none" lIns="77904" tIns="38952" rIns="77904" bIns="38952" anchor="ctr"/>
          <a:lstStyle/>
          <a:p>
            <a:pPr algn="ctr">
              <a:defRPr/>
            </a:pPr>
            <a:r>
              <a:rPr lang="ja-JP" altLang="en-US" sz="1662" b="1" kern="0" dirty="0" smtClean="0">
                <a:latin typeface="+mj-ea"/>
                <a:ea typeface="+mj-ea"/>
              </a:rPr>
              <a:t>＜屋内タンク貯蔵所における風水害対策上のポイント＞</a:t>
            </a:r>
            <a:endParaRPr lang="en-US" altLang="ja-JP" sz="1662" b="1" kern="0" dirty="0" smtClean="0">
              <a:latin typeface="+mj-ea"/>
              <a:ea typeface="+mj-ea"/>
            </a:endParaRPr>
          </a:p>
        </p:txBody>
      </p:sp>
      <p:sp>
        <p:nvSpPr>
          <p:cNvPr id="5" name="正方形/長方形 4"/>
          <p:cNvSpPr/>
          <p:nvPr/>
        </p:nvSpPr>
        <p:spPr>
          <a:xfrm>
            <a:off x="8533606" y="11798"/>
            <a:ext cx="576064" cy="22546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8509580" y="-25565"/>
            <a:ext cx="792088" cy="307777"/>
          </a:xfrm>
          <a:prstGeom prst="rect">
            <a:avLst/>
          </a:prstGeom>
          <a:noFill/>
        </p:spPr>
        <p:txBody>
          <a:bodyPr wrap="square" rtlCol="0">
            <a:spAutoFit/>
          </a:bodyPr>
          <a:lstStyle/>
          <a:p>
            <a:r>
              <a:rPr kumimoji="1" lang="ja-JP" altLang="en-US" sz="1400" dirty="0" smtClean="0"/>
              <a:t>別紙４</a:t>
            </a:r>
            <a:endParaRPr kumimoji="1" lang="ja-JP" altLang="en-US" sz="1400" dirty="0"/>
          </a:p>
        </p:txBody>
      </p:sp>
    </p:spTree>
    <p:extLst>
      <p:ext uri="{BB962C8B-B14F-4D97-AF65-F5344CB8AC3E}">
        <p14:creationId xmlns:p14="http://schemas.microsoft.com/office/powerpoint/2010/main" val="226108101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4217767390"/>
              </p:ext>
            </p:extLst>
          </p:nvPr>
        </p:nvGraphicFramePr>
        <p:xfrm>
          <a:off x="43635" y="343533"/>
          <a:ext cx="9045413" cy="6467350"/>
        </p:xfrm>
        <a:graphic>
          <a:graphicData uri="http://schemas.openxmlformats.org/drawingml/2006/table">
            <a:tbl>
              <a:tblPr firstRow="1" bandRow="1">
                <a:tableStyleId>{5940675A-B579-460E-94D1-54222C63F5DA}</a:tableStyleId>
              </a:tblPr>
              <a:tblGrid>
                <a:gridCol w="1124533">
                  <a:extLst>
                    <a:ext uri="{9D8B030D-6E8A-4147-A177-3AD203B41FA5}">
                      <a16:colId xmlns:a16="http://schemas.microsoft.com/office/drawing/2014/main" val="20000"/>
                    </a:ext>
                  </a:extLst>
                </a:gridCol>
                <a:gridCol w="354254">
                  <a:extLst>
                    <a:ext uri="{9D8B030D-6E8A-4147-A177-3AD203B41FA5}">
                      <a16:colId xmlns:a16="http://schemas.microsoft.com/office/drawing/2014/main" val="20001"/>
                    </a:ext>
                  </a:extLst>
                </a:gridCol>
                <a:gridCol w="1512184">
                  <a:extLst>
                    <a:ext uri="{9D8B030D-6E8A-4147-A177-3AD203B41FA5}">
                      <a16:colId xmlns:a16="http://schemas.microsoft.com/office/drawing/2014/main" val="20002"/>
                    </a:ext>
                  </a:extLst>
                </a:gridCol>
                <a:gridCol w="6054442">
                  <a:extLst>
                    <a:ext uri="{9D8B030D-6E8A-4147-A177-3AD203B41FA5}">
                      <a16:colId xmlns:a16="http://schemas.microsoft.com/office/drawing/2014/main" val="20003"/>
                    </a:ext>
                  </a:extLst>
                </a:gridCol>
              </a:tblGrid>
              <a:tr h="25439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平時からの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事前の備え</a:t>
                      </a:r>
                    </a:p>
                  </a:txBody>
                  <a:tcPr anchor="ctr">
                    <a:solidFill>
                      <a:schemeClr val="accent6">
                        <a:lumMod val="20000"/>
                        <a:lumOff val="80000"/>
                      </a:schemeClr>
                    </a:solidFill>
                  </a:tcPr>
                </a:tc>
                <a:tc gridSpan="3">
                  <a:txBody>
                    <a:bodyPr/>
                    <a:lstStyle/>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○ハザードマップを参照し、浸水想定区域や土砂災害警戒区域、浸水高さ等を確認しておく。</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○被害の発生が想定される場合には、被害発生の危険性を回避・低減するための措置を検討し、計画策定を行う。</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3525" indent="-26352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dirty="0" smtClean="0">
                          <a:latin typeface="ＭＳ Ｐ明朝" panose="02020600040205080304" pitchFamily="18" charset="-128"/>
                          <a:ea typeface="ＭＳ Ｐ明朝" panose="02020600040205080304" pitchFamily="18" charset="-128"/>
                          <a:cs typeface="メイリオ" panose="020B0604030504040204" pitchFamily="50" charset="-128"/>
                        </a:rPr>
                        <a:t>計画策定に当たっては、タイムラインを考慮し、防災情報の警戒レベル等の応じ、計画的な操業の停止や規模縮小、危険物の搬入・搬出の時期や経路の変更等に関する判断基準や実施要領を策定する。</a:t>
                      </a:r>
                      <a:endParaRPr kumimoji="1" lang="en-US" altLang="ja-JP" sz="11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263525" indent="-263525"/>
                      <a:r>
                        <a:rPr kumimoji="1" lang="ja-JP" altLang="en-US" sz="1100" dirty="0" smtClean="0">
                          <a:latin typeface="ＭＳ Ｐ明朝" panose="02020600040205080304" pitchFamily="18" charset="-128"/>
                          <a:ea typeface="ＭＳ Ｐ明朝" panose="02020600040205080304" pitchFamily="18" charset="-128"/>
                          <a:cs typeface="メイリオ" panose="020B0604030504040204" pitchFamily="50" charset="-128"/>
                        </a:rPr>
                        <a:t>　　・実施要領等に基づき教育訓練を行い、従業者等の習熟を図り、対策実施に必要な時間を確認してタイムラインとの整合性を確保する。</a:t>
                      </a:r>
                      <a:endParaRPr kumimoji="1" lang="en-US" altLang="ja-JP" sz="11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100" dirty="0" smtClean="0">
                          <a:latin typeface="ＭＳ Ｐ明朝" panose="02020600040205080304" pitchFamily="18" charset="-128"/>
                          <a:ea typeface="ＭＳ Ｐ明朝" panose="02020600040205080304" pitchFamily="18" charset="-128"/>
                          <a:cs typeface="メイリオ" panose="020B0604030504040204" pitchFamily="50" charset="-128"/>
                        </a:rPr>
                        <a:t>　　・各事業者が策定する計画や実施要領等は、社内規定やマニュアル等に位置づける。</a:t>
                      </a:r>
                      <a:endParaRPr kumimoji="1" lang="en-US" altLang="ja-JP" sz="11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温度や圧力等を継続することが必要な物品については、停電に備え自家発電設備等のバックアップ電源及び当該電源に必要な燃料等を確保する。これらの危険物保安上必要な設備等についても、浸水等により必要な機能を損なうことのないよう措置する。</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○オイルフェンス、油吸着材、土の</a:t>
                      </a:r>
                      <a:r>
                        <a:rPr kumimoji="1" lang="ja-JP" altLang="en-US" sz="110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等の必要な資機材を準備する。</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○河川や海洋へ危険物が流出した場合、各地方公共団体の地域防災計画に基づき、水質汚濁防止連絡協議会等の関係機関への連絡体制を確立し、積極的に訓練等に参画する。</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○天候回復後の施設の復旧に当たり、危険物の仮貯蔵・仮取扱いを行うことが想定される場合には、仮貯蔵・仮取扱いの実施計画を作成の上、消防機関と協議しておく。</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162318">
                <a:tc rowSpan="5">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風水害の危険性が高まってきた場合の応急対策</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3">
                  <a:txBody>
                    <a:bodyPr/>
                    <a:lstStyle/>
                    <a:p>
                      <a:pPr marL="185738" indent="-185738"/>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○危険物施設等における被害の防止・軽減を図るため、気象庁や地方公共団体等が発表する防災情報を注視し、浸水、土砂流入、強風、停電等による危険性に応じた措置を講ずる。</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○従業者等の避難安全を確保するため、十分な時間的余裕を持って作業する。</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浸水等に伴い、危険物が流出するなど周辺に危害を及ぼす事態に至る可能性がある場合は、速やかに消防機関等の関係機関へ通報する。特に、水と接触することで激しく燃焼する物品や有害なガスを発生させる物品が存する場合には、その物質の性状や保管状況等について情報提供を行う。</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○河川等へ危険物が流出した場合、水質汚濁防止連絡協議会等へ速やかに通報等し、連携して応急対策を実施する。</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mpd="sng">
                      <a:noFill/>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548263">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lnT w="12700" cmpd="sng">
                      <a:noFill/>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浸水・高潮・土砂</a:t>
                      </a:r>
                      <a:endParaRPr kumimoji="1" lang="en-US" altLang="ja-JP" sz="1200" b="1" i="1"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対策の例</a:t>
                      </a:r>
                    </a:p>
                  </a:txBody>
                  <a:tcPr anchor="ctr">
                    <a:noFill/>
                  </a:tcPr>
                </a:tc>
                <a:tc>
                  <a:txBody>
                    <a:bodyPr/>
                    <a:lstStyle/>
                    <a:p>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・土のうや止水板等によりポンプ設備等への浸水や土砂流入を防止・低減　　</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indent="-8572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・マンホール、通気管、注入口等を閉鎖し、危険物の流出防止とともに、地下タンクや配管への水や土砂の混入を防止　　</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3"/>
                  </a:ext>
                </a:extLst>
              </a:tr>
              <a:tr h="423474">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強風対策の例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・飛来物により配管やポンプ設備等が破損した場合における危険物の流出を最小限とするため、配管の弁等を閉鎖、ポンプ設備の稼働の停止　　等</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3419884524"/>
                  </a:ext>
                </a:extLst>
              </a:tr>
              <a:tr h="394749">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vMerge="1">
                  <a:txBody>
                    <a:bodyPr/>
                    <a:lstStyle/>
                    <a:p>
                      <a:pPr algn="ctr"/>
                      <a:endParaRPr kumimoji="1" lang="ja-JP" altLang="en-US" sz="1050" b="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停電対策の例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・温度や圧力等の管理を継続することが必要な危険物を貯蔵している場合については、自家発電設備等により所要の電力を確保　　等</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4"/>
                  </a:ext>
                </a:extLst>
              </a:tr>
              <a:tr h="438610">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危険物の流出防止対策の例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・危険物の流出を確認した場合は、油吸着材等により速やかに回収　　等</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251088523"/>
                  </a:ext>
                </a:extLst>
              </a:tr>
              <a:tr h="73273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天候回復後の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点検・復旧</a:t>
                      </a:r>
                    </a:p>
                  </a:txBody>
                  <a:tcPr anchor="ctr">
                    <a:solidFill>
                      <a:schemeClr val="accent6">
                        <a:lumMod val="20000"/>
                        <a:lumOff val="80000"/>
                      </a:schemeClr>
                    </a:solidFill>
                  </a:tcPr>
                </a:tc>
                <a:tc gridSpan="3">
                  <a:txBody>
                    <a:bodyPr/>
                    <a:lstStyle/>
                    <a:p>
                      <a:pPr marL="182563" indent="-182563"/>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○点検を行い、必要な補修を施した後で再稼働を行う（特に浸水した施設では、地下タンクへの水混入の有無等を確認）。この場合、石油連盟が発行する「</a:t>
                      </a:r>
                      <a:r>
                        <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rPr>
                        <a:t>SS</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施設安全点検記録表」のチェックリストの例（水害の場合）が参考となること。</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5738" indent="-185738"/>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○電力復旧時の通電火災や漏電の防止のため、施設内の電気設備や配線の健全性を確認する。</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10" name="Rectangle 2"/>
          <p:cNvSpPr>
            <a:spLocks noChangeArrowheads="1"/>
          </p:cNvSpPr>
          <p:nvPr/>
        </p:nvSpPr>
        <p:spPr bwMode="auto">
          <a:xfrm>
            <a:off x="658628" y="-816363"/>
            <a:ext cx="184731" cy="32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endParaRPr lang="ja-JP" altLang="en-US" sz="1534" dirty="0">
              <a:solidFill>
                <a:srgbClr val="000000"/>
              </a:solidFill>
            </a:endParaRPr>
          </a:p>
        </p:txBody>
      </p:sp>
      <p:sp>
        <p:nvSpPr>
          <p:cNvPr id="11" name="タイトル 1"/>
          <p:cNvSpPr txBox="1">
            <a:spLocks/>
          </p:cNvSpPr>
          <p:nvPr/>
        </p:nvSpPr>
        <p:spPr>
          <a:xfrm>
            <a:off x="49324" y="7869"/>
            <a:ext cx="8984383" cy="252779"/>
          </a:xfrm>
          <a:prstGeom prst="rect">
            <a:avLst/>
          </a:prstGeom>
          <a:noFill/>
          <a:ln w="9525">
            <a:noFill/>
            <a:miter lim="800000"/>
            <a:headEnd/>
            <a:tailEnd/>
          </a:ln>
        </p:spPr>
        <p:txBody>
          <a:bodyPr wrap="none" lIns="77904" tIns="38952" rIns="77904" bIns="38952" anchor="ctr"/>
          <a:lstStyle/>
          <a:p>
            <a:pPr algn="ctr">
              <a:defRPr/>
            </a:pPr>
            <a:r>
              <a:rPr lang="ja-JP" altLang="en-US" sz="1662" b="1" kern="0" dirty="0" smtClean="0">
                <a:latin typeface="+mj-ea"/>
                <a:ea typeface="+mj-ea"/>
              </a:rPr>
              <a:t>＜地下タンク貯蔵所における風水害対策上のポイント＞</a:t>
            </a:r>
            <a:endParaRPr lang="en-US" altLang="ja-JP" sz="1662" b="1" kern="0" dirty="0" smtClean="0">
              <a:latin typeface="+mj-ea"/>
              <a:ea typeface="+mj-ea"/>
            </a:endParaRPr>
          </a:p>
        </p:txBody>
      </p:sp>
      <p:sp>
        <p:nvSpPr>
          <p:cNvPr id="5" name="正方形/長方形 4"/>
          <p:cNvSpPr/>
          <p:nvPr/>
        </p:nvSpPr>
        <p:spPr>
          <a:xfrm>
            <a:off x="8533606" y="11798"/>
            <a:ext cx="576064" cy="22546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8509580" y="-25565"/>
            <a:ext cx="792088" cy="307777"/>
          </a:xfrm>
          <a:prstGeom prst="rect">
            <a:avLst/>
          </a:prstGeom>
          <a:noFill/>
        </p:spPr>
        <p:txBody>
          <a:bodyPr wrap="square" rtlCol="0">
            <a:spAutoFit/>
          </a:bodyPr>
          <a:lstStyle/>
          <a:p>
            <a:r>
              <a:rPr kumimoji="1" lang="ja-JP" altLang="en-US" sz="1400" dirty="0" smtClean="0"/>
              <a:t>別紙５</a:t>
            </a:r>
            <a:endParaRPr kumimoji="1" lang="ja-JP" altLang="en-US" sz="1400" dirty="0"/>
          </a:p>
        </p:txBody>
      </p:sp>
    </p:spTree>
    <p:extLst>
      <p:ext uri="{BB962C8B-B14F-4D97-AF65-F5344CB8AC3E}">
        <p14:creationId xmlns:p14="http://schemas.microsoft.com/office/powerpoint/2010/main" val="347358898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1567692787"/>
              </p:ext>
            </p:extLst>
          </p:nvPr>
        </p:nvGraphicFramePr>
        <p:xfrm>
          <a:off x="24177" y="381296"/>
          <a:ext cx="9080910" cy="6612977"/>
        </p:xfrm>
        <a:graphic>
          <a:graphicData uri="http://schemas.openxmlformats.org/drawingml/2006/table">
            <a:tbl>
              <a:tblPr firstRow="1" bandRow="1">
                <a:tableStyleId>{5940675A-B579-460E-94D1-54222C63F5DA}</a:tableStyleId>
              </a:tblPr>
              <a:tblGrid>
                <a:gridCol w="1129856">
                  <a:extLst>
                    <a:ext uri="{9D8B030D-6E8A-4147-A177-3AD203B41FA5}">
                      <a16:colId xmlns:a16="http://schemas.microsoft.com/office/drawing/2014/main" val="20000"/>
                    </a:ext>
                  </a:extLst>
                </a:gridCol>
                <a:gridCol w="355931">
                  <a:extLst>
                    <a:ext uri="{9D8B030D-6E8A-4147-A177-3AD203B41FA5}">
                      <a16:colId xmlns:a16="http://schemas.microsoft.com/office/drawing/2014/main" val="20001"/>
                    </a:ext>
                  </a:extLst>
                </a:gridCol>
                <a:gridCol w="1519342">
                  <a:extLst>
                    <a:ext uri="{9D8B030D-6E8A-4147-A177-3AD203B41FA5}">
                      <a16:colId xmlns:a16="http://schemas.microsoft.com/office/drawing/2014/main" val="20002"/>
                    </a:ext>
                  </a:extLst>
                </a:gridCol>
                <a:gridCol w="6075781">
                  <a:extLst>
                    <a:ext uri="{9D8B030D-6E8A-4147-A177-3AD203B41FA5}">
                      <a16:colId xmlns:a16="http://schemas.microsoft.com/office/drawing/2014/main" val="20003"/>
                    </a:ext>
                  </a:extLst>
                </a:gridCol>
              </a:tblGrid>
              <a:tr h="118493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平時からの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事前の備え</a:t>
                      </a:r>
                    </a:p>
                  </a:txBody>
                  <a:tcPr anchor="ctr">
                    <a:solidFill>
                      <a:schemeClr val="accent6">
                        <a:lumMod val="20000"/>
                        <a:lumOff val="80000"/>
                      </a:schemeClr>
                    </a:solidFill>
                  </a:tcPr>
                </a:tc>
                <a:tc gridSpan="3">
                  <a:txBody>
                    <a:bodyPr/>
                    <a:lstStyle/>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○ハザードマップを参照し、浸水想定区域や土砂災害警戒区域、浸水高さ等を確認しておく。</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○被害の発生が想定される場合には、被害発生の危険性を回避・低減するための措置を検討し、計画策定を行う。</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3525" indent="-26352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計画策定に当たっては、タイムラインを考慮し、防災情報の警戒レベル等の応じ、計画的な操業の停止や規模縮小、危険物の搬入・搬出の時期や経路の変更等に関する判断基準や実施要領を策定する。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　　・実施要領等に基づき教育訓練を行い、従業者等の習熟を図り、対策実施に必要な時間を確認してタイムラインとの整合性を確保する。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50" dirty="0" smtClean="0">
                          <a:latin typeface="ＭＳ Ｐ明朝" panose="02020600040205080304" pitchFamily="18" charset="-128"/>
                          <a:ea typeface="ＭＳ Ｐ明朝" panose="02020600040205080304" pitchFamily="18" charset="-128"/>
                          <a:cs typeface="メイリオ" panose="020B0604030504040204" pitchFamily="50" charset="-128"/>
                        </a:rPr>
                        <a:t>　　・各事業者が策定する計画や実施要領等は、社内規定やマニュアル等に位置づける。</a:t>
                      </a:r>
                      <a:endParaRPr kumimoji="1" lang="en-US" altLang="ja-JP" sz="105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温度や圧力等を継続することが必要な物品については、停電に備え自家発電設備等のバックアップ電源及び当該電源に必要な燃料等を確保する。これらの危険物保安上必要な設備等についても、浸水等により必要な機能を損なうことのないよう措置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○建築物や電気設備等における浸水を危険物保安上防止する必要がある場合には、土の</a:t>
                      </a:r>
                      <a:r>
                        <a:rPr kumimoji="1" lang="ja-JP" altLang="en-US" sz="105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、止水板、建具型の浸水防止用設備等を準備する。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○オイルフェンス、油吸着材、土の</a:t>
                      </a:r>
                      <a:r>
                        <a:rPr kumimoji="1" lang="ja-JP" altLang="en-US" sz="105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等の必要な資機材を準備する。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○河川や海洋へ危険物が流出した場合、各地方公共団体の地域防災計画に基づき、水質汚濁防止連絡協議会等の関係機関への連絡体制を確立し、積極的に訓練等に参画する。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○天候回復後の施設の復旧に当たり、危険物の仮貯蔵・仮取扱いを行うことが想定される場合には、仮貯蔵・仮取扱いの実施計画を作成の上、消防機関と協議しておく。</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005962">
                <a:tc rowSpan="5">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風水害の危険性が高まってきた場合の応急対策</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3">
                  <a:txBody>
                    <a:bodyPr/>
                    <a:lstStyle/>
                    <a:p>
                      <a:pPr marL="185738" indent="-1857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○危険物施設等における被害の防止・軽減を図るため、気象庁や地方公共団体等が発表する防災情報を注視し、浸水、土砂流入、強風、停電等による危険性に応じた措置を講ずる。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○従業者等の避難安全を確保するため、十分な時間的余裕を持って作業する。</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浸水等に伴い、危険物が流出するなど周辺に危害を及ぼす事態に至る可能性がある場合は、速やかに消防機関等の関係機関へ通報する。特に、水と接触することで激しく燃焼する物品や有害なガスを発生させる物品が存する場合には、その物質の性状や保管状況等について情報提供を行う。</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○河川等へ危険物が流出した場合、水質汚濁防止連絡協議会等へ速やかに通報等し、連携して応急対策を実施する。</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mpd="sng">
                      <a:noFill/>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620603">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lnT w="12700" cmpd="sng">
                      <a:noFill/>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浸水・高潮・土砂</a:t>
                      </a:r>
                      <a:endParaRPr kumimoji="1" lang="en-US" altLang="ja-JP" sz="1200" b="1" i="1"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対策の例</a:t>
                      </a:r>
                    </a:p>
                  </a:txBody>
                  <a:tcPr anchor="ctr">
                    <a:noFill/>
                  </a:tcPr>
                </a:tc>
                <a:tc>
                  <a:txBody>
                    <a:bodyPr/>
                    <a:lstStyle/>
                    <a:p>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・土のうや止水板等により施設内への浸水や土砂流入を防止・低減　　</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indent="-85725"/>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・配管の弁、通気管を閉鎖し、ロープ・ワイヤー等で緊結し、危険物の流出防止とともに、タンクへの水や土砂の混入を防止。</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indent="-85725"/>
                      <a:r>
                        <a:rPr kumimoji="1" lang="ja-JP" altLang="en-US" sz="12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・簡易貯蔵タンクの</a:t>
                      </a:r>
                      <a:r>
                        <a:rPr lang="ja-JP" altLang="en-US" sz="1200" dirty="0" smtClean="0">
                          <a:solidFill>
                            <a:srgbClr val="FF0000"/>
                          </a:solidFill>
                        </a:rPr>
                        <a:t>浮き上がりを防止するため，</a:t>
                      </a:r>
                      <a:r>
                        <a:rPr lang="ja-JP" altLang="en-US" sz="1200" dirty="0" smtClean="0">
                          <a:solidFill>
                            <a:srgbClr val="FF0000"/>
                          </a:solidFill>
                        </a:rPr>
                        <a:t>ロープ・ワイヤー</a:t>
                      </a:r>
                      <a:r>
                        <a:rPr lang="ja-JP" altLang="en-US" sz="1200" dirty="0" smtClean="0">
                          <a:solidFill>
                            <a:srgbClr val="FF0000"/>
                          </a:solidFill>
                        </a:rPr>
                        <a:t>等で固定する　等</a:t>
                      </a:r>
                      <a:endParaRPr kumimoji="1" lang="en-US" altLang="ja-JP" sz="12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3"/>
                  </a:ext>
                </a:extLst>
              </a:tr>
              <a:tr h="783749">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強風対策の例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・強風により建築物（タンク専用室）が破損しないよう、耐風性能を再確認</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・飛来物により建築物（窓ガラス）等が破損しないよう、シャッター等で保護　　</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・簡易貯蔵タンクの転倒防止のため、ロープ・ワイヤー等で緊結する　　等</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3419884524"/>
                  </a:ext>
                </a:extLst>
              </a:tr>
              <a:tr h="365066">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vMerge="1">
                  <a:txBody>
                    <a:bodyPr/>
                    <a:lstStyle/>
                    <a:p>
                      <a:pPr algn="ctr"/>
                      <a:endParaRPr kumimoji="1" lang="ja-JP" altLang="en-US" sz="1050" b="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停電対策の例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・自家発電設備等により所要の電力を確保　　等</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4"/>
                  </a:ext>
                </a:extLst>
              </a:tr>
              <a:tr h="435809">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危険物の流出防止対策の例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・施設外に危険物が流出しないよう、浸水防止用設備の閉鎖を確実に実施</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・危険物の流出を確認した場合は、油吸着材等により速やかに回収　　　等</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3534237990"/>
                  </a:ext>
                </a:extLst>
              </a:tr>
              <a:tr h="4806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天候回復後の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点検・復旧</a:t>
                      </a:r>
                    </a:p>
                  </a:txBody>
                  <a:tcPr anchor="ctr">
                    <a:solidFill>
                      <a:schemeClr val="accent6">
                        <a:lumMod val="20000"/>
                        <a:lumOff val="80000"/>
                      </a:schemeClr>
                    </a:solidFill>
                  </a:tcPr>
                </a:tc>
                <a:tc gridSpan="3">
                  <a:txBody>
                    <a:bodyPr/>
                    <a:lstStyle/>
                    <a:p>
                      <a:pPr marL="182563" indent="-182563"/>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○点検を行い、必要な補修を施した後で再稼働を行う（特に浸水した施設では、作動状況やタンクへの水混入の有無等を確認）。</a:t>
                      </a:r>
                      <a:endParaRPr kumimoji="1" lang="en-US" altLang="ja-JP" sz="105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5738" indent="-185738"/>
                      <a:r>
                        <a:rPr kumimoji="1" lang="ja-JP" altLang="en-US" sz="1050" dirty="0" smtClean="0">
                          <a:latin typeface="メイリオ" panose="020B0604030504040204" pitchFamily="50" charset="-128"/>
                          <a:ea typeface="メイリオ" panose="020B0604030504040204" pitchFamily="50" charset="-128"/>
                          <a:cs typeface="メイリオ" panose="020B0604030504040204" pitchFamily="50" charset="-128"/>
                        </a:rPr>
                        <a:t>○電力復旧時の通電火災や漏電の防止のため、施設内の電気設備や配線の健全性を確認する。</a:t>
                      </a:r>
                      <a:endParaRPr kumimoji="1" lang="ja-JP" altLang="en-US" sz="105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10" name="Rectangle 2"/>
          <p:cNvSpPr>
            <a:spLocks noChangeArrowheads="1"/>
          </p:cNvSpPr>
          <p:nvPr/>
        </p:nvSpPr>
        <p:spPr bwMode="auto">
          <a:xfrm>
            <a:off x="658628" y="-816363"/>
            <a:ext cx="184731" cy="32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endParaRPr lang="ja-JP" altLang="en-US" sz="1534" dirty="0">
              <a:solidFill>
                <a:srgbClr val="000000"/>
              </a:solidFill>
            </a:endParaRPr>
          </a:p>
        </p:txBody>
      </p:sp>
      <p:sp>
        <p:nvSpPr>
          <p:cNvPr id="11" name="タイトル 1"/>
          <p:cNvSpPr txBox="1">
            <a:spLocks/>
          </p:cNvSpPr>
          <p:nvPr/>
        </p:nvSpPr>
        <p:spPr>
          <a:xfrm>
            <a:off x="49324" y="64080"/>
            <a:ext cx="8984383" cy="252779"/>
          </a:xfrm>
          <a:prstGeom prst="rect">
            <a:avLst/>
          </a:prstGeom>
          <a:noFill/>
          <a:ln w="9525">
            <a:noFill/>
            <a:miter lim="800000"/>
            <a:headEnd/>
            <a:tailEnd/>
          </a:ln>
        </p:spPr>
        <p:txBody>
          <a:bodyPr wrap="none" lIns="77904" tIns="38952" rIns="77904" bIns="38952" anchor="ctr"/>
          <a:lstStyle/>
          <a:p>
            <a:pPr algn="ctr">
              <a:defRPr/>
            </a:pPr>
            <a:r>
              <a:rPr lang="ja-JP" altLang="en-US" sz="1662" b="1" kern="0" dirty="0" smtClean="0">
                <a:latin typeface="+mj-ea"/>
                <a:ea typeface="+mj-ea"/>
              </a:rPr>
              <a:t>＜簡易タンク貯蔵所における風水害対策上のポイント＞</a:t>
            </a:r>
            <a:endParaRPr lang="en-US" altLang="ja-JP" sz="1662" b="1" kern="0" dirty="0" smtClean="0">
              <a:latin typeface="+mj-ea"/>
              <a:ea typeface="+mj-ea"/>
            </a:endParaRPr>
          </a:p>
        </p:txBody>
      </p:sp>
      <p:sp>
        <p:nvSpPr>
          <p:cNvPr id="5" name="正方形/長方形 4"/>
          <p:cNvSpPr/>
          <p:nvPr/>
        </p:nvSpPr>
        <p:spPr>
          <a:xfrm>
            <a:off x="8533606" y="11798"/>
            <a:ext cx="576064" cy="22546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8509580" y="-25565"/>
            <a:ext cx="792088" cy="307777"/>
          </a:xfrm>
          <a:prstGeom prst="rect">
            <a:avLst/>
          </a:prstGeom>
          <a:noFill/>
        </p:spPr>
        <p:txBody>
          <a:bodyPr wrap="square" rtlCol="0">
            <a:spAutoFit/>
          </a:bodyPr>
          <a:lstStyle/>
          <a:p>
            <a:r>
              <a:rPr kumimoji="1" lang="ja-JP" altLang="en-US" sz="1400" dirty="0" smtClean="0"/>
              <a:t>別紙６</a:t>
            </a:r>
            <a:endParaRPr kumimoji="1" lang="ja-JP" altLang="en-US" sz="1400" dirty="0"/>
          </a:p>
        </p:txBody>
      </p:sp>
      <p:sp>
        <p:nvSpPr>
          <p:cNvPr id="2" name="正方形/長方形 1"/>
          <p:cNvSpPr/>
          <p:nvPr/>
        </p:nvSpPr>
        <p:spPr>
          <a:xfrm>
            <a:off x="-3132856" y="3789040"/>
            <a:ext cx="3024336" cy="2154436"/>
          </a:xfrm>
          <a:prstGeom prst="rect">
            <a:avLst/>
          </a:prstGeom>
          <a:solidFill>
            <a:srgbClr val="FFFFFF"/>
          </a:solidFill>
          <a:ln>
            <a:solidFill>
              <a:schemeClr val="tx1"/>
            </a:solidFill>
          </a:ln>
        </p:spPr>
        <p:txBody>
          <a:bodyPr wrap="square">
            <a:spAutoFit/>
          </a:bodyPr>
          <a:lstStyle/>
          <a:p>
            <a:r>
              <a:rPr lang="ja-JP" altLang="en-US" sz="1200" dirty="0"/>
              <a:t>別紙</a:t>
            </a:r>
            <a:r>
              <a:rPr lang="en-US" altLang="ja-JP" sz="1200" dirty="0"/>
              <a:t>6</a:t>
            </a:r>
            <a:r>
              <a:rPr lang="ja-JP" altLang="en-US" sz="1200" dirty="0"/>
              <a:t>＜簡易タンク貯蔵所における風水害対策上のポイント＞</a:t>
            </a:r>
          </a:p>
          <a:p>
            <a:r>
              <a:rPr lang="en-US" altLang="ja-JP" sz="1200" dirty="0"/>
              <a:t>【</a:t>
            </a:r>
            <a:r>
              <a:rPr lang="ja-JP" altLang="en-US" sz="1200" dirty="0"/>
              <a:t>風水害の危険性が高まってきた場合の応急対策</a:t>
            </a:r>
            <a:r>
              <a:rPr lang="en-US" altLang="ja-JP" sz="1200" dirty="0"/>
              <a:t>】</a:t>
            </a:r>
          </a:p>
          <a:p>
            <a:r>
              <a:rPr lang="ja-JP" altLang="en-US" sz="1200" dirty="0"/>
              <a:t>浸水・高潮・土砂対策の例</a:t>
            </a:r>
          </a:p>
          <a:p>
            <a:r>
              <a:rPr lang="ja-JP" altLang="en-US" sz="1200" dirty="0"/>
              <a:t>「・簡易タンク本体は，安全な場所へ移動又は，ロープやワイヤー等で固定し，浮き上がり等による破損や，施設外への流出等を防止するための措置を講ずる等。」を追記してはどうでしょうか</a:t>
            </a:r>
            <a:r>
              <a:rPr lang="ja-JP" altLang="en-US" sz="1200" dirty="0" smtClean="0"/>
              <a:t>。</a:t>
            </a:r>
            <a:endParaRPr lang="en-US" altLang="ja-JP" sz="1200" dirty="0" smtClean="0"/>
          </a:p>
          <a:p>
            <a:r>
              <a:rPr lang="ja-JP" altLang="en-US" sz="1400" dirty="0" smtClean="0"/>
              <a:t>（倉敷消防）</a:t>
            </a:r>
            <a:endParaRPr lang="ja-JP" altLang="en-US" sz="1400" dirty="0"/>
          </a:p>
        </p:txBody>
      </p:sp>
    </p:spTree>
    <p:extLst>
      <p:ext uri="{BB962C8B-B14F-4D97-AF65-F5344CB8AC3E}">
        <p14:creationId xmlns:p14="http://schemas.microsoft.com/office/powerpoint/2010/main" val="240820974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3478259252"/>
              </p:ext>
            </p:extLst>
          </p:nvPr>
        </p:nvGraphicFramePr>
        <p:xfrm>
          <a:off x="63091" y="548680"/>
          <a:ext cx="9038128" cy="6040849"/>
        </p:xfrm>
        <a:graphic>
          <a:graphicData uri="http://schemas.openxmlformats.org/drawingml/2006/table">
            <a:tbl>
              <a:tblPr firstRow="1" bandRow="1">
                <a:tableStyleId>{5940675A-B579-460E-94D1-54222C63F5DA}</a:tableStyleId>
              </a:tblPr>
              <a:tblGrid>
                <a:gridCol w="1196541">
                  <a:extLst>
                    <a:ext uri="{9D8B030D-6E8A-4147-A177-3AD203B41FA5}">
                      <a16:colId xmlns:a16="http://schemas.microsoft.com/office/drawing/2014/main" val="20000"/>
                    </a:ext>
                  </a:extLst>
                </a:gridCol>
                <a:gridCol w="282246">
                  <a:extLst>
                    <a:ext uri="{9D8B030D-6E8A-4147-A177-3AD203B41FA5}">
                      <a16:colId xmlns:a16="http://schemas.microsoft.com/office/drawing/2014/main" val="20001"/>
                    </a:ext>
                  </a:extLst>
                </a:gridCol>
                <a:gridCol w="1512184">
                  <a:extLst>
                    <a:ext uri="{9D8B030D-6E8A-4147-A177-3AD203B41FA5}">
                      <a16:colId xmlns:a16="http://schemas.microsoft.com/office/drawing/2014/main" val="20002"/>
                    </a:ext>
                  </a:extLst>
                </a:gridCol>
                <a:gridCol w="6047157">
                  <a:extLst>
                    <a:ext uri="{9D8B030D-6E8A-4147-A177-3AD203B41FA5}">
                      <a16:colId xmlns:a16="http://schemas.microsoft.com/office/drawing/2014/main" val="20003"/>
                    </a:ext>
                  </a:extLst>
                </a:gridCol>
              </a:tblGrid>
              <a:tr h="223224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平時からの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事前の備え</a:t>
                      </a:r>
                    </a:p>
                  </a:txBody>
                  <a:tcPr anchor="ctr">
                    <a:solidFill>
                      <a:schemeClr val="accent6">
                        <a:lumMod val="20000"/>
                        <a:lumOff val="80000"/>
                      </a:schemeClr>
                    </a:solidFill>
                  </a:tcPr>
                </a:tc>
                <a:tc gridSpan="3">
                  <a:txBody>
                    <a:bodyPr/>
                    <a:lstStyle/>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○ハザードマップを参照し、浸水想定区域や土砂災害警戒区域、浸水高さ等を確認しておく。</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○被害の発生が想定される場合には、被害発生の危険性を回避・低減するための措置を検討し、計画策定を行う。</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3525" indent="-26352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100" dirty="0" smtClean="0">
                          <a:latin typeface="ＭＳ Ｐ明朝" panose="02020600040205080304" pitchFamily="18" charset="-128"/>
                          <a:ea typeface="ＭＳ Ｐ明朝" panose="02020600040205080304" pitchFamily="18" charset="-128"/>
                          <a:cs typeface="メイリオ" panose="020B0604030504040204" pitchFamily="50" charset="-128"/>
                        </a:rPr>
                        <a:t>計画策定に当たっては、タイムラインを考慮し、防災情報の警戒レベル等の応じ、計画的な操業の停止や規模縮小、危険物の搬入・搬出の時期や経路の変更等に関する判断基準や実施要領を策定する。</a:t>
                      </a:r>
                      <a:endParaRPr kumimoji="1" lang="en-US" altLang="ja-JP" sz="11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263525" indent="-263525"/>
                      <a:r>
                        <a:rPr kumimoji="1" lang="ja-JP" altLang="en-US" sz="1100" dirty="0" smtClean="0">
                          <a:latin typeface="ＭＳ Ｐ明朝" panose="02020600040205080304" pitchFamily="18" charset="-128"/>
                          <a:ea typeface="ＭＳ Ｐ明朝" panose="02020600040205080304" pitchFamily="18" charset="-128"/>
                          <a:cs typeface="メイリオ" panose="020B0604030504040204" pitchFamily="50" charset="-128"/>
                        </a:rPr>
                        <a:t>　　・実施要領等に基づき教育訓練を行い、従業者等の習熟を図り、対策実施に必要な時間を確認してタイムラインとの整合性を確保する。</a:t>
                      </a:r>
                      <a:endParaRPr kumimoji="1" lang="en-US" altLang="ja-JP" sz="11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100" dirty="0" smtClean="0">
                          <a:latin typeface="ＭＳ Ｐ明朝" panose="02020600040205080304" pitchFamily="18" charset="-128"/>
                          <a:ea typeface="ＭＳ Ｐ明朝" panose="02020600040205080304" pitchFamily="18" charset="-128"/>
                          <a:cs typeface="メイリオ" panose="020B0604030504040204" pitchFamily="50" charset="-128"/>
                        </a:rPr>
                        <a:t>　　・各事業者が策定する計画や実施要領等は、社内規定やマニュアル等に位置づけ、</a:t>
                      </a:r>
                      <a:r>
                        <a:rPr kumimoji="1" lang="ja-JP" altLang="en-US" sz="11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高台に避難場所を確保する</a:t>
                      </a:r>
                      <a:r>
                        <a:rPr kumimoji="1" lang="ja-JP" altLang="en-US" sz="11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とともに</a:t>
                      </a:r>
                      <a:r>
                        <a:rPr kumimoji="1" lang="ja-JP" altLang="en-US" sz="11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、関係機関</a:t>
                      </a:r>
                      <a:r>
                        <a:rPr kumimoji="1" lang="ja-JP" altLang="en-US" sz="11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と協議して</a:t>
                      </a:r>
                      <a:r>
                        <a:rPr kumimoji="1" lang="ja-JP" altLang="en-US" sz="11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おく。</a:t>
                      </a:r>
                      <a:endParaRPr kumimoji="1" lang="en-US" altLang="ja-JP" sz="11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○オイルフェンス、油吸着材、土の</a:t>
                      </a:r>
                      <a:r>
                        <a:rPr kumimoji="1" lang="ja-JP" altLang="en-US" sz="110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等の必要な資機材を準備する。</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○河川や海洋へ危険物が流出した場合、各地方公共団体の地域防災計画に基づき、水質汚濁防止連絡協議会等の関係機関への連絡体制を確立し、積極的に訓練等に参画する。</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○天候回復後の施設の復旧に当たり、危険物の仮貯蔵・仮取扱いを行うことが想定される場合には、仮貯蔵・仮取扱いの実施計画を作成の上、消防機関と協議しておく。</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295400">
                <a:tc rowSpan="4">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風水害の危険性が高まってきた場合の応急対策</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3">
                  <a:txBody>
                    <a:bodyPr/>
                    <a:lstStyle/>
                    <a:p>
                      <a:pPr marL="185738" indent="-185738"/>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○危険物施設等における被害の防止・軽減を図るため、気象庁や地方公共団体等が発表する防災情報を注視し、浸水、土砂流入、強風、停電等による危険性に応じた措置を講ずる。</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○従業者等の避難安全を確保するため、十分な時間的余裕を持って作業する。</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浸水等に伴い、危険物が流出するなど周辺に危害を及ぼす事態に至る可能性がある場合は、速やかに消防機関等の関係機関へ通報する。特に、水と接触することで激しく燃焼する物品や有害なガスを発生させる物品が存する場合には、その物質の性状や保管状況等について情報提供を行う。</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○河川等へ危険物が流出した場合、水質汚濁防止連絡協議会等へ速やかに通報等し、連携して応急対策を実施する。</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mpd="sng">
                      <a:noFill/>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655504">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lnT w="12700" cmpd="sng">
                      <a:noFill/>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浸水・高潮・土砂</a:t>
                      </a:r>
                      <a:endParaRPr kumimoji="1" lang="en-US" altLang="ja-JP" sz="1200" b="1" i="1"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対策の例</a:t>
                      </a:r>
                    </a:p>
                  </a:txBody>
                  <a:tcPr anchor="ctr">
                    <a:noFill/>
                  </a:tcPr>
                </a:tc>
                <a:tc>
                  <a:txBody>
                    <a:bodyPr/>
                    <a:lstStyle/>
                    <a:p>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・移送経路の変更</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・危険物の移送を計画的に停止</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・高台等の安全な場所へ移動　　等</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3"/>
                  </a:ext>
                </a:extLst>
              </a:tr>
              <a:tr h="655504">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強風対策の例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・移送経路の変更</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・危険物の移送を計画的に停止</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・飛来物によりタンク等が破損しないよう、建築物内の常置場所等へ移動　　　等</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3419884524"/>
                  </a:ext>
                </a:extLst>
              </a:tr>
              <a:tr h="468217">
                <a:tc v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危険物の流出防止対策の例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・マンホールや各弁</a:t>
                      </a:r>
                      <a:r>
                        <a:rPr kumimoji="1" lang="ja-JP" altLang="en-US" sz="12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の閉鎖確認</a:t>
                      </a:r>
                      <a:endParaRPr kumimoji="1" lang="en-US" altLang="ja-JP" sz="12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・危険物の流出を確認した場合は、油吸着材等により速やかに回収　　等</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580324199"/>
                  </a:ext>
                </a:extLst>
              </a:tr>
              <a:tr h="69546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天候回復後の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点検・復旧</a:t>
                      </a:r>
                    </a:p>
                  </a:txBody>
                  <a:tcPr anchor="ctr">
                    <a:solidFill>
                      <a:schemeClr val="accent6">
                        <a:lumMod val="20000"/>
                        <a:lumOff val="80000"/>
                      </a:schemeClr>
                    </a:solidFill>
                  </a:tcPr>
                </a:tc>
                <a:tc gridSpan="3">
                  <a:txBody>
                    <a:bodyPr/>
                    <a:lstStyle/>
                    <a:p>
                      <a:pPr marL="182563" indent="-182563"/>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○点検を行い、必要な補修を施した後で再稼働を行う（特に浸水した施設では、作動状況や気密性等を確認）。</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5738" indent="-185738"/>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○電力復旧時の通電火災や漏電の防止のため、施設内の電気設備や配線の健全性を確認する。</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10" name="Rectangle 2"/>
          <p:cNvSpPr>
            <a:spLocks noChangeArrowheads="1"/>
          </p:cNvSpPr>
          <p:nvPr/>
        </p:nvSpPr>
        <p:spPr bwMode="auto">
          <a:xfrm>
            <a:off x="658628" y="-816363"/>
            <a:ext cx="184731" cy="32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endParaRPr lang="ja-JP" altLang="en-US" sz="1534" dirty="0">
              <a:solidFill>
                <a:srgbClr val="000000"/>
              </a:solidFill>
            </a:endParaRPr>
          </a:p>
        </p:txBody>
      </p:sp>
      <p:sp>
        <p:nvSpPr>
          <p:cNvPr id="11" name="タイトル 1"/>
          <p:cNvSpPr txBox="1">
            <a:spLocks/>
          </p:cNvSpPr>
          <p:nvPr/>
        </p:nvSpPr>
        <p:spPr>
          <a:xfrm>
            <a:off x="49324" y="151885"/>
            <a:ext cx="8984383" cy="252779"/>
          </a:xfrm>
          <a:prstGeom prst="rect">
            <a:avLst/>
          </a:prstGeom>
          <a:noFill/>
          <a:ln w="9525">
            <a:noFill/>
            <a:miter lim="800000"/>
            <a:headEnd/>
            <a:tailEnd/>
          </a:ln>
        </p:spPr>
        <p:txBody>
          <a:bodyPr wrap="none" lIns="77904" tIns="38952" rIns="77904" bIns="38952" anchor="ctr"/>
          <a:lstStyle/>
          <a:p>
            <a:pPr algn="ctr">
              <a:defRPr/>
            </a:pPr>
            <a:r>
              <a:rPr lang="ja-JP" altLang="en-US" sz="1662" b="1" kern="0" dirty="0" smtClean="0">
                <a:latin typeface="+mj-ea"/>
                <a:ea typeface="+mj-ea"/>
              </a:rPr>
              <a:t>＜移動タンク貯蔵所における風水害対策上のポイント＞</a:t>
            </a:r>
            <a:endParaRPr lang="en-US" altLang="ja-JP" sz="1662" b="1" kern="0" dirty="0" smtClean="0">
              <a:latin typeface="+mj-ea"/>
              <a:ea typeface="+mj-ea"/>
            </a:endParaRPr>
          </a:p>
        </p:txBody>
      </p:sp>
      <p:sp>
        <p:nvSpPr>
          <p:cNvPr id="5" name="正方形/長方形 4"/>
          <p:cNvSpPr/>
          <p:nvPr/>
        </p:nvSpPr>
        <p:spPr>
          <a:xfrm>
            <a:off x="8533606" y="11798"/>
            <a:ext cx="576064" cy="22546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8509580" y="-25565"/>
            <a:ext cx="792088" cy="307777"/>
          </a:xfrm>
          <a:prstGeom prst="rect">
            <a:avLst/>
          </a:prstGeom>
          <a:noFill/>
        </p:spPr>
        <p:txBody>
          <a:bodyPr wrap="square" rtlCol="0">
            <a:spAutoFit/>
          </a:bodyPr>
          <a:lstStyle/>
          <a:p>
            <a:r>
              <a:rPr kumimoji="1" lang="ja-JP" altLang="en-US" sz="1400" dirty="0" smtClean="0"/>
              <a:t>別紙７</a:t>
            </a:r>
            <a:endParaRPr kumimoji="1" lang="ja-JP" altLang="en-US" sz="1400" dirty="0"/>
          </a:p>
        </p:txBody>
      </p:sp>
    </p:spTree>
    <p:extLst>
      <p:ext uri="{BB962C8B-B14F-4D97-AF65-F5344CB8AC3E}">
        <p14:creationId xmlns:p14="http://schemas.microsoft.com/office/powerpoint/2010/main" val="194938174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3924502017"/>
              </p:ext>
            </p:extLst>
          </p:nvPr>
        </p:nvGraphicFramePr>
        <p:xfrm>
          <a:off x="72308" y="414825"/>
          <a:ext cx="9038128" cy="6405126"/>
        </p:xfrm>
        <a:graphic>
          <a:graphicData uri="http://schemas.openxmlformats.org/drawingml/2006/table">
            <a:tbl>
              <a:tblPr firstRow="1" bandRow="1">
                <a:tableStyleId>{5940675A-B579-460E-94D1-54222C63F5DA}</a:tableStyleId>
              </a:tblPr>
              <a:tblGrid>
                <a:gridCol w="1187324">
                  <a:extLst>
                    <a:ext uri="{9D8B030D-6E8A-4147-A177-3AD203B41FA5}">
                      <a16:colId xmlns:a16="http://schemas.microsoft.com/office/drawing/2014/main" val="20000"/>
                    </a:ext>
                  </a:extLst>
                </a:gridCol>
                <a:gridCol w="291463">
                  <a:extLst>
                    <a:ext uri="{9D8B030D-6E8A-4147-A177-3AD203B41FA5}">
                      <a16:colId xmlns:a16="http://schemas.microsoft.com/office/drawing/2014/main" val="20001"/>
                    </a:ext>
                  </a:extLst>
                </a:gridCol>
                <a:gridCol w="1512184">
                  <a:extLst>
                    <a:ext uri="{9D8B030D-6E8A-4147-A177-3AD203B41FA5}">
                      <a16:colId xmlns:a16="http://schemas.microsoft.com/office/drawing/2014/main" val="20002"/>
                    </a:ext>
                  </a:extLst>
                </a:gridCol>
                <a:gridCol w="6047157">
                  <a:extLst>
                    <a:ext uri="{9D8B030D-6E8A-4147-A177-3AD203B41FA5}">
                      <a16:colId xmlns:a16="http://schemas.microsoft.com/office/drawing/2014/main" val="20003"/>
                    </a:ext>
                  </a:extLst>
                </a:gridCol>
              </a:tblGrid>
              <a:tr h="22094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平時からの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事前の備え</a:t>
                      </a:r>
                    </a:p>
                  </a:txBody>
                  <a:tcPr anchor="ctr">
                    <a:solidFill>
                      <a:schemeClr val="accent6">
                        <a:lumMod val="20000"/>
                        <a:lumOff val="80000"/>
                      </a:schemeClr>
                    </a:solidFill>
                  </a:tcPr>
                </a:tc>
                <a:tc gridSpan="3">
                  <a:txBody>
                    <a:bodyPr/>
                    <a:lstStyle/>
                    <a:p>
                      <a:pPr marL="180975" indent="-180975"/>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○ハザードマップを参照し、浸水想定区域や土砂災害警戒区域、浸水高さ等を確認しておく。</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○被害の発生が想定される場合には、被害発生の危険性を回避・低減するための措置を検討し、計画策定を行う。</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3525" indent="-263525"/>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計画策定に当たっては、タイムラインを考慮し、防災情報の警戒レベル等の応じ、計画的な操業の停止や規模縮小、危険物の搬入・搬出の時期や経路の変更等に関する判断基準や実施要領を策定する。</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263525" indent="-263525"/>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　　・実施要領等に基づき教育訓練を行い、従業者等の習熟を図り、対策実施に必要な時間を確認してタイムラインとの整合性を確保する。</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　　・各事業者が策定する計画や実施要領等は、予防規程の関連文書、又は社内規定やマニュアル等に位置づける。</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○オイルフェンス、油吸着材、土の</a:t>
                      </a:r>
                      <a:r>
                        <a:rPr kumimoji="1" lang="ja-JP" altLang="en-US" sz="120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等の必要な資機材を準備する。</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○河川や海洋へ危険物が流出した場合、各地方公共団体の地域防災計画に基づき、水質汚濁防止連絡協議会等の関係機関への連絡体制を確立し、積極的に訓練等に参画する。</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○天候回復後の施設の復旧に当たり、危険物の仮貯蔵・仮取扱いを行うことが想定される場合には、仮貯蔵・仮取扱いの実施計画を作成の上、消防機関と協議しておく。</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222536">
                <a:tc rowSpan="4">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風水害の危険性が高まってきた場合の応急対策</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3">
                  <a:txBody>
                    <a:bodyPr/>
                    <a:lstStyle/>
                    <a:p>
                      <a:pPr marL="185738" indent="-185738"/>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○危険物施設等における被害の防止・軽減を図るため、気象庁や地方公共団体等が発表する防災情報を注視し、浸水、土砂流入、強風、停電等による危険性に応じた措置を講ずる。</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○従業者等の避難安全を確保するため、十分な時間的余裕を持って作業する。</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浸水等に伴い、施設外に容器やコンテナが流出するなど周辺に危害を及ぼす事態に至る可能性がある場合は、速やかに消防機関等の関係機関へ通報する。特に、水と接触することで激しく燃焼する物品や有害なガスを発生させる物品が存する場合には、その物質の性状や保管状況等について情報提供を行う。</a:t>
                      </a:r>
                      <a:endParaRPr kumimoji="1" lang="en-US" altLang="ja-JP" sz="11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3038" indent="-173038"/>
                      <a:r>
                        <a:rPr kumimoji="1"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○河川等へ危険物が流出した場合、水質汚濁防止連絡協議会等へ速やかに通報等し、連携して応急対策を実施する。</a:t>
                      </a:r>
                      <a:endParaRPr kumimoji="1"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mpd="sng">
                      <a:noFill/>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1215706">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row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lnT w="12700" cmpd="sng">
                      <a:noFill/>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浸水・高潮・土砂</a:t>
                      </a:r>
                      <a:endParaRPr kumimoji="1" lang="en-US" altLang="ja-JP" sz="1200" b="1" i="1"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対策の例</a:t>
                      </a:r>
                    </a:p>
                  </a:txBody>
                  <a:tcPr anchor="ctr">
                    <a:noFill/>
                  </a:tcPr>
                </a:tc>
                <a:tc>
                  <a:txBody>
                    <a:bodyPr/>
                    <a:lstStyle/>
                    <a:p>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・土のうや止水板等により施設内への浸水や土砂流入を防止・低減　</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indent="-85725"/>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・禁水性物質等の水に触れると危険な物品は、高所への移動、水密性のある区画へ移動させ、保管する</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indent="-85725"/>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・容器は、高台や屋内の場所等へ移動させ、保管する（必要に応じて仮貯蔵等を検討する）</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indent="-85725"/>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・容器及びコンテナは、ロープ・ワイヤー等で相互に緊結、重いものを下方に積む等、浮き上がり等による破損や施設外への流出等を防止するための措置を講ずる　　等</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3"/>
                  </a:ext>
                </a:extLst>
              </a:tr>
              <a:tr h="499210">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vMerge="1">
                  <a:txBody>
                    <a:bodyPr/>
                    <a:lstStyle/>
                    <a:p>
                      <a:pPr algn="ctr"/>
                      <a:endParaRPr kumimoji="1" lang="ja-JP" altLang="en-US" sz="1050" b="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強風対策の例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・飛来物により囲い等が破損した場合における容器等の破損、危険物の流出等を最小限にするため、容器等をロープ・ワイヤー等で相互に緊結、重いものを下方に積む　　　等</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4"/>
                  </a:ext>
                </a:extLst>
              </a:tr>
              <a:tr h="499210">
                <a:tc vMerge="1">
                  <a:txBody>
                    <a:bodyPr/>
                    <a:lstStyle/>
                    <a:p>
                      <a:endParaRPr kumimoji="1" lang="ja-JP" altLang="en-US" sz="14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危険物の流出防止対策の例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・施設外に危険物が流出しないよう、オイルフェンスを適切な場所に設置する。</a:t>
                      </a:r>
                      <a:endParaRPr kumimoji="1" lang="en-US" altLang="ja-JP" sz="12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・危険物の流出を確認した場合は、油吸着材等により速やかに回収する。　等</a:t>
                      </a:r>
                    </a:p>
                  </a:txBody>
                  <a:tcPr anchor="ctr"/>
                </a:tc>
                <a:extLst>
                  <a:ext uri="{0D108BD9-81ED-4DB2-BD59-A6C34878D82A}">
                    <a16:rowId xmlns:a16="http://schemas.microsoft.com/office/drawing/2014/main" val="3402062212"/>
                  </a:ext>
                </a:extLst>
              </a:tr>
              <a:tr h="6186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天候回復後の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点検・復旧</a:t>
                      </a:r>
                    </a:p>
                  </a:txBody>
                  <a:tcPr anchor="ctr">
                    <a:solidFill>
                      <a:schemeClr val="accent6">
                        <a:lumMod val="20000"/>
                        <a:lumOff val="80000"/>
                      </a:schemeClr>
                    </a:solidFill>
                  </a:tcPr>
                </a:tc>
                <a:tc gridSpan="3">
                  <a:txBody>
                    <a:bodyPr/>
                    <a:lstStyle/>
                    <a:p>
                      <a:pPr marL="182563" indent="-182563"/>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○点検を行い、必要な補修を施した後で再稼働を行う（特に浸水した施設では、容器の破損や危険物の流出の有無等を確認）。</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5738" indent="-185738"/>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○電力復旧時の通電火災や漏電の防止のため、施設内の電気設備や配線の健全性を確認する。</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10" name="Rectangle 2"/>
          <p:cNvSpPr>
            <a:spLocks noChangeArrowheads="1"/>
          </p:cNvSpPr>
          <p:nvPr/>
        </p:nvSpPr>
        <p:spPr bwMode="auto">
          <a:xfrm>
            <a:off x="658628" y="-816363"/>
            <a:ext cx="184731" cy="32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endParaRPr lang="ja-JP" altLang="en-US" sz="1534" dirty="0">
              <a:solidFill>
                <a:srgbClr val="000000"/>
              </a:solidFill>
            </a:endParaRPr>
          </a:p>
        </p:txBody>
      </p:sp>
      <p:sp>
        <p:nvSpPr>
          <p:cNvPr id="11" name="タイトル 1"/>
          <p:cNvSpPr txBox="1">
            <a:spLocks/>
          </p:cNvSpPr>
          <p:nvPr/>
        </p:nvSpPr>
        <p:spPr>
          <a:xfrm>
            <a:off x="47528" y="116632"/>
            <a:ext cx="8984383" cy="252779"/>
          </a:xfrm>
          <a:prstGeom prst="rect">
            <a:avLst/>
          </a:prstGeom>
          <a:noFill/>
          <a:ln w="9525">
            <a:noFill/>
            <a:miter lim="800000"/>
            <a:headEnd/>
            <a:tailEnd/>
          </a:ln>
        </p:spPr>
        <p:txBody>
          <a:bodyPr wrap="none" lIns="77904" tIns="38952" rIns="77904" bIns="38952" anchor="ctr"/>
          <a:lstStyle/>
          <a:p>
            <a:pPr algn="ctr">
              <a:defRPr/>
            </a:pPr>
            <a:r>
              <a:rPr lang="ja-JP" altLang="en-US" sz="1662" b="1" kern="0" dirty="0" smtClean="0">
                <a:latin typeface="+mj-ea"/>
                <a:ea typeface="+mj-ea"/>
              </a:rPr>
              <a:t>＜屋外貯蔵所における風水害対策上のポイント＞</a:t>
            </a:r>
            <a:endParaRPr lang="en-US" altLang="ja-JP" sz="1662" b="1" kern="0" dirty="0" smtClean="0">
              <a:latin typeface="+mj-ea"/>
              <a:ea typeface="+mj-ea"/>
            </a:endParaRPr>
          </a:p>
        </p:txBody>
      </p:sp>
      <p:sp>
        <p:nvSpPr>
          <p:cNvPr id="5" name="正方形/長方形 4"/>
          <p:cNvSpPr/>
          <p:nvPr/>
        </p:nvSpPr>
        <p:spPr>
          <a:xfrm>
            <a:off x="8533606" y="11798"/>
            <a:ext cx="576064" cy="22546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8509580" y="-25565"/>
            <a:ext cx="792088" cy="307777"/>
          </a:xfrm>
          <a:prstGeom prst="rect">
            <a:avLst/>
          </a:prstGeom>
          <a:noFill/>
        </p:spPr>
        <p:txBody>
          <a:bodyPr wrap="square" rtlCol="0">
            <a:spAutoFit/>
          </a:bodyPr>
          <a:lstStyle/>
          <a:p>
            <a:r>
              <a:rPr kumimoji="1" lang="ja-JP" altLang="en-US" sz="1400" dirty="0" smtClean="0"/>
              <a:t>別紙８</a:t>
            </a:r>
            <a:endParaRPr kumimoji="1" lang="ja-JP" altLang="en-US" sz="1400" dirty="0"/>
          </a:p>
        </p:txBody>
      </p:sp>
    </p:spTree>
    <p:extLst>
      <p:ext uri="{BB962C8B-B14F-4D97-AF65-F5344CB8AC3E}">
        <p14:creationId xmlns:p14="http://schemas.microsoft.com/office/powerpoint/2010/main" val="39546612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7" name="表 16"/>
          <p:cNvGraphicFramePr>
            <a:graphicFrameLocks noGrp="1"/>
          </p:cNvGraphicFramePr>
          <p:nvPr>
            <p:extLst>
              <p:ext uri="{D42A27DB-BD31-4B8C-83A1-F6EECF244321}">
                <p14:modId xmlns:p14="http://schemas.microsoft.com/office/powerpoint/2010/main" val="3755371294"/>
              </p:ext>
            </p:extLst>
          </p:nvPr>
        </p:nvGraphicFramePr>
        <p:xfrm>
          <a:off x="0" y="289935"/>
          <a:ext cx="9144000" cy="6548860"/>
        </p:xfrm>
        <a:graphic>
          <a:graphicData uri="http://schemas.openxmlformats.org/drawingml/2006/table">
            <a:tbl>
              <a:tblPr firstRow="1" bandRow="1">
                <a:tableStyleId>{5940675A-B579-460E-94D1-54222C63F5DA}</a:tableStyleId>
              </a:tblPr>
              <a:tblGrid>
                <a:gridCol w="971600">
                  <a:extLst>
                    <a:ext uri="{9D8B030D-6E8A-4147-A177-3AD203B41FA5}">
                      <a16:colId xmlns:a16="http://schemas.microsoft.com/office/drawing/2014/main" val="20000"/>
                    </a:ext>
                  </a:extLst>
                </a:gridCol>
                <a:gridCol w="524509">
                  <a:extLst>
                    <a:ext uri="{9D8B030D-6E8A-4147-A177-3AD203B41FA5}">
                      <a16:colId xmlns:a16="http://schemas.microsoft.com/office/drawing/2014/main" val="20001"/>
                    </a:ext>
                  </a:extLst>
                </a:gridCol>
                <a:gridCol w="1529898">
                  <a:extLst>
                    <a:ext uri="{9D8B030D-6E8A-4147-A177-3AD203B41FA5}">
                      <a16:colId xmlns:a16="http://schemas.microsoft.com/office/drawing/2014/main" val="20002"/>
                    </a:ext>
                  </a:extLst>
                </a:gridCol>
                <a:gridCol w="6117993">
                  <a:extLst>
                    <a:ext uri="{9D8B030D-6E8A-4147-A177-3AD203B41FA5}">
                      <a16:colId xmlns:a16="http://schemas.microsoft.com/office/drawing/2014/main" val="20003"/>
                    </a:ext>
                  </a:extLst>
                </a:gridCol>
              </a:tblGrid>
              <a:tr h="23646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平時からの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事前の備え</a:t>
                      </a:r>
                    </a:p>
                  </a:txBody>
                  <a:tcPr anchor="ctr">
                    <a:solidFill>
                      <a:schemeClr val="accent6">
                        <a:lumMod val="20000"/>
                        <a:lumOff val="80000"/>
                      </a:schemeClr>
                    </a:solidFill>
                  </a:tcPr>
                </a:tc>
                <a:tc gridSpan="3">
                  <a:txBody>
                    <a:bodyPr/>
                    <a:lstStyle/>
                    <a:p>
                      <a:pPr marL="180975" indent="-180975"/>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○ハザードマップを参照し、浸水想定区域や土砂災害警戒区域、浸水高さ等を確認しておく。</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○被害の発生が想定される場合には、被害発生の危険性を回避・低減するための措置を検討し、計画策定を行う。</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263525" indent="-263525"/>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計画策定に当たっては、タイムラインを考慮し、防災情報の警戒レベル等の応じ、計画的な操業の停止や規模縮小、危険物の搬入・搬出の時期や経路の変更等に関する判断基準や実施要領を策定する。</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　　・実施要領等に基づき教育訓練を行い、従業者等の習熟を図り、対策実施に必要な時間を確認してタイムラインとの整合性を確保する。</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　　・各事業者が策定する計画や実施要領等は、予防規程の関連文書等に位置づける。</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180975" indent="-180975"/>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停電に備え自家発電設備等のバックアップ電源（自家発電設備や可搬式の発電機等）及び当該電源に必要な燃料等を確保する。これらの危険物保安上必要な設備等についても、浸水等により必要な機能を損なうことのないよう措置する。</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○停電時に燃料供給を実施できるよう、緊急用資機材を準備する。</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○建築物や電気設備等における浸水を危険物保安上防止する必要がある場合には、土の</a:t>
                      </a:r>
                      <a:r>
                        <a:rPr kumimoji="1" lang="ja-JP" altLang="en-US" sz="100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、止水板、建具型の浸水防止用設備等を準備する。</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○オイルフェンス、油吸着材、土の</a:t>
                      </a:r>
                      <a:r>
                        <a:rPr kumimoji="1" lang="ja-JP" altLang="en-US" sz="1000" dirty="0" err="1" smtClean="0">
                          <a:latin typeface="メイリオ" panose="020B0604030504040204" pitchFamily="50" charset="-128"/>
                          <a:ea typeface="メイリオ" panose="020B0604030504040204" pitchFamily="50" charset="-128"/>
                          <a:cs typeface="メイリオ" panose="020B0604030504040204" pitchFamily="50" charset="-128"/>
                        </a:rPr>
                        <a:t>う</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等の必要な資機材を準備する。</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○河川や海洋へ危険物が流出した場合、各地方公共団体の地域防災計画に基づき、水質汚濁防止連絡協議会等の関係機関への連絡体制を確立し、積極的に訓練等に参画する。</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○天候回復後の施設の復旧に当たり、危険物の仮貯蔵・仮取扱いを行うことが想定される場合には、仮貯蔵・仮取扱いの実施計画を作成の上、消防機関と協議しておく。</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0"/>
                  </a:ext>
                </a:extLst>
              </a:tr>
              <a:tr h="1079511">
                <a:tc rowSpan="5">
                  <a:txBody>
                    <a:bodyPr/>
                    <a:lstStyle/>
                    <a:p>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風水害の危険性が高まってきた場合の応急対策</a:t>
                      </a:r>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gridSpan="3">
                  <a:txBody>
                    <a:bodyPr/>
                    <a:lstStyle/>
                    <a:p>
                      <a:pPr marL="185738" indent="-185738"/>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○危険物施設等における被害の防止・軽減を図るため、気象庁や地方公共団体等が発表する防災情報を注視し、浸水、土砂流入、強風、停電等による危険性に応じた措置を講ずる。</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○従業者等の避難安全を確保するため、十分な時間的余裕を持って作業し、</a:t>
                      </a:r>
                      <a:r>
                        <a:rPr kumimoji="1"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施設を停止する場合</a:t>
                      </a:r>
                      <a:r>
                        <a:rPr kumimoji="1"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は主電源（ブレーカー）を</a:t>
                      </a:r>
                      <a:r>
                        <a:rPr kumimoji="1" lang="ja-JP" altLang="en-US"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落とす。</a:t>
                      </a:r>
                      <a:endParaRPr kumimoji="1" lang="en-US" altLang="ja-JP" sz="1000" dirty="0" smtClean="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○浸水等に伴い、危険物が流出するなど周辺に危害を及ぼす事態に至る可能性がある場合は、速やかに消防機関等の関係機関へ通報する。</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74625" indent="-174625"/>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○河川等へ危険物が流出した場合、水質汚濁防止連絡協議会等へ速やかに通報等し、連携して応急対策を実施する。</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lnB w="12700" cmpd="sng">
                      <a:noFill/>
                    </a:lnB>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2"/>
                  </a:ext>
                </a:extLst>
              </a:tr>
              <a:tr h="848860">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row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lnT w="12700" cmpd="sng">
                      <a:noFill/>
                    </a:lnT>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浸水・高潮・土砂</a:t>
                      </a:r>
                      <a:endParaRPr kumimoji="1" lang="en-US" altLang="ja-JP" sz="1200" b="1" i="1"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対策の例</a:t>
                      </a:r>
                    </a:p>
                  </a:txBody>
                  <a:tcPr anchor="ctr">
                    <a:noFill/>
                  </a:tcPr>
                </a:tc>
                <a:tc>
                  <a:txBody>
                    <a:bodyPr/>
                    <a:lstStyle/>
                    <a:p>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・地下タンクへの水</a:t>
                      </a:r>
                      <a:r>
                        <a:rPr kumimoji="1" lang="ja-JP" altLang="en-US" sz="10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混入</a:t>
                      </a:r>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の有無を確認するための資機材を確保</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・土のうや止水板等により施設内への浸水や土砂流入を防止・低減　　</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indent="-85725"/>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・マンホール、通気管等を閉鎖し、危険物の流出防止とともに、タンクや配管への水や土砂の混入を防止するとともに、</a:t>
                      </a:r>
                      <a:r>
                        <a:rPr kumimoji="1" lang="ja-JP" altLang="en-US" sz="10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rPr>
                        <a:t>危険物運搬容器を施設外に流出しないようにする。</a:t>
                      </a:r>
                      <a:endParaRPr kumimoji="1" lang="en-US" altLang="ja-JP" sz="1000" dirty="0" smtClean="0">
                        <a:solidFill>
                          <a:srgbClr val="FF0000"/>
                        </a:solidFill>
                        <a:latin typeface="ＭＳ Ｐ明朝" panose="02020600040205080304" pitchFamily="18" charset="-128"/>
                        <a:ea typeface="ＭＳ Ｐ明朝" panose="02020600040205080304" pitchFamily="18" charset="-128"/>
                        <a:cs typeface="メイリオ" panose="020B0604030504040204" pitchFamily="50" charset="-128"/>
                      </a:endParaRPr>
                    </a:p>
                    <a:p>
                      <a:pPr marL="85725" indent="-85725"/>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・緊急用資機材の準備　　　等</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3"/>
                  </a:ext>
                </a:extLst>
              </a:tr>
              <a:tr h="651778">
                <a:tc vMerge="1">
                  <a:txBody>
                    <a:bodyPr/>
                    <a:lstStyle/>
                    <a:p>
                      <a:endParaRPr kumimoji="1" lang="ja-JP" altLang="en-US"/>
                    </a:p>
                  </a:txBody>
                  <a:tcPr/>
                </a:tc>
                <a:tc vMerge="1">
                  <a:txBody>
                    <a:bodyPr/>
                    <a:lstStyle/>
                    <a:p>
                      <a:endParaRPr kumimoji="1" lang="ja-JP" altLang="en-US"/>
                    </a:p>
                  </a:txBody>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強風対策の例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・強風により屋根（キャノピー）が破損しないよう、耐風性能を再確認</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・固定給油設備等とキャノピーの柱とをロープ・ワイヤー等で緊結する等、固定給油設備等の転倒防止策を講ずる</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・飛来物により建築物（窓ガラス）等が破損しないよう、シャッター等で保護　　等</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3419884524"/>
                  </a:ext>
                </a:extLst>
              </a:tr>
              <a:tr h="394114">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2">
                        <a:lumMod val="20000"/>
                        <a:lumOff val="80000"/>
                      </a:schemeClr>
                    </a:solidFill>
                  </a:tcPr>
                </a:tc>
                <a:tc vMerge="1">
                  <a:txBody>
                    <a:bodyPr/>
                    <a:lstStyle/>
                    <a:p>
                      <a:pPr algn="ctr"/>
                      <a:endParaRPr kumimoji="1" lang="ja-JP" altLang="en-US" sz="1050" b="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停電対策の例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・自家発電設備等により所要の電力を確保</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・緊急用資機材を準備　　等</a:t>
                      </a:r>
                      <a:endParaRPr kumimoji="1" lang="en-US" altLang="ja-JP" sz="1000"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tc>
                <a:extLst>
                  <a:ext uri="{0D108BD9-81ED-4DB2-BD59-A6C34878D82A}">
                    <a16:rowId xmlns:a16="http://schemas.microsoft.com/office/drawing/2014/main" val="10004"/>
                  </a:ext>
                </a:extLst>
              </a:tr>
              <a:tr h="454746">
                <a:tc vMerge="1">
                  <a:txBody>
                    <a:bodyPr/>
                    <a:lstStyle/>
                    <a:p>
                      <a:endParaRPr kumimoji="1"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a:txBody>
                  <a:tcPr anchor="ctr">
                    <a:solidFill>
                      <a:schemeClr val="accent6">
                        <a:lumMod val="20000"/>
                        <a:lumOff val="80000"/>
                      </a:schemeClr>
                    </a:solidFill>
                  </a:tcPr>
                </a:tc>
                <a:tc v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1" dirty="0" smtClean="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algn="ctr"/>
                      <a:r>
                        <a:rPr kumimoji="1" lang="ja-JP" altLang="en-US" sz="1200" b="1" i="1"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危険物の流出防止対策の例</a:t>
                      </a:r>
                      <a:endParaRPr kumimoji="1" lang="ja-JP" altLang="en-US" sz="1200" b="1" i="1" dirty="0">
                        <a:latin typeface="ＭＳ Ｐ明朝" panose="02020600040205080304" pitchFamily="18" charset="-128"/>
                        <a:ea typeface="ＭＳ Ｐ明朝" panose="02020600040205080304" pitchFamily="18" charset="-128"/>
                        <a:cs typeface="メイリオ" panose="020B0604030504040204" pitchFamily="50" charset="-128"/>
                      </a:endParaRPr>
                    </a:p>
                  </a:txBody>
                  <a:tcPr anchor="ctr">
                    <a:noFill/>
                  </a:tcPr>
                </a:tc>
                <a:tc>
                  <a:txBody>
                    <a:bodyPr/>
                    <a:lstStyle/>
                    <a:p>
                      <a:pPr marL="85725" marR="0" lvl="0" indent="-85725" algn="l" defTabSz="914400" rtl="0" eaLnBrk="1" fontAlgn="auto" latinLnBrk="0" hangingPunct="1">
                        <a:lnSpc>
                          <a:spcPct val="100000"/>
                        </a:lnSpc>
                        <a:spcBef>
                          <a:spcPts val="0"/>
                        </a:spcBef>
                        <a:spcAft>
                          <a:spcPts val="0"/>
                        </a:spcAft>
                        <a:buClrTx/>
                        <a:buSzTx/>
                        <a:buFontTx/>
                        <a:buNone/>
                        <a:tabLst/>
                        <a:defRPr/>
                      </a:pPr>
                      <a:r>
                        <a:rPr kumimoji="1" lang="ja-JP" altLang="en-US" sz="1000" dirty="0" smtClean="0">
                          <a:latin typeface="ＭＳ Ｐ明朝" panose="02020600040205080304" pitchFamily="18" charset="-128"/>
                          <a:ea typeface="ＭＳ Ｐ明朝" panose="02020600040205080304" pitchFamily="18" charset="-128"/>
                          <a:cs typeface="メイリオ" panose="020B0604030504040204" pitchFamily="50" charset="-128"/>
                        </a:rPr>
                        <a:t>・危険物の流出を確認した場合は、油吸着材等により速やかに回収　等</a:t>
                      </a:r>
                    </a:p>
                  </a:txBody>
                  <a:tcPr anchor="ctr"/>
                </a:tc>
                <a:extLst>
                  <a:ext uri="{0D108BD9-81ED-4DB2-BD59-A6C34878D82A}">
                    <a16:rowId xmlns:a16="http://schemas.microsoft.com/office/drawing/2014/main" val="2402305931"/>
                  </a:ext>
                </a:extLst>
              </a:tr>
              <a:tr h="7332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天候回復後の</a:t>
                      </a:r>
                      <a:endParaRPr kumimoji="1"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点検・復旧</a:t>
                      </a:r>
                    </a:p>
                  </a:txBody>
                  <a:tcPr anchor="ctr">
                    <a:solidFill>
                      <a:schemeClr val="accent6">
                        <a:lumMod val="20000"/>
                        <a:lumOff val="80000"/>
                      </a:schemeClr>
                    </a:solidFill>
                  </a:tcPr>
                </a:tc>
                <a:tc gridSpan="3">
                  <a:txBody>
                    <a:bodyPr/>
                    <a:lstStyle/>
                    <a:p>
                      <a:pPr marL="182563" indent="-182563" algn="l"/>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○点検</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を行い、必要な補修を施した後で再稼働を行う（特に浸水した施設では、地下タンクへの水混入の有無等を確認）。この場合、石油連盟が発行する「</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SS</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施設安全点検記録表」のチェックリストの例（水害の場合）が参考となること。</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5738" indent="-185738" algn="l"/>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○電力復旧時の通電火災や漏電の防止のため、施設内の電気設備や配線の健全性を確認する</a:t>
                      </a: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anchor="ctr">
                    <a:noFill/>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bl>
          </a:graphicData>
        </a:graphic>
      </p:graphicFrame>
      <p:sp>
        <p:nvSpPr>
          <p:cNvPr id="10" name="Rectangle 2"/>
          <p:cNvSpPr>
            <a:spLocks noChangeArrowheads="1"/>
          </p:cNvSpPr>
          <p:nvPr/>
        </p:nvSpPr>
        <p:spPr bwMode="auto">
          <a:xfrm>
            <a:off x="658628" y="-816363"/>
            <a:ext cx="184731" cy="32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spcBef>
                <a:spcPct val="0"/>
              </a:spcBef>
              <a:buFontTx/>
              <a:buNone/>
            </a:pPr>
            <a:endParaRPr lang="ja-JP" altLang="en-US" sz="1534" dirty="0">
              <a:solidFill>
                <a:srgbClr val="000000"/>
              </a:solidFill>
            </a:endParaRPr>
          </a:p>
        </p:txBody>
      </p:sp>
      <p:sp>
        <p:nvSpPr>
          <p:cNvPr id="11" name="タイトル 1"/>
          <p:cNvSpPr txBox="1">
            <a:spLocks/>
          </p:cNvSpPr>
          <p:nvPr/>
        </p:nvSpPr>
        <p:spPr>
          <a:xfrm>
            <a:off x="125287" y="-25565"/>
            <a:ext cx="8984383" cy="252779"/>
          </a:xfrm>
          <a:prstGeom prst="rect">
            <a:avLst/>
          </a:prstGeom>
          <a:noFill/>
          <a:ln w="9525">
            <a:noFill/>
            <a:miter lim="800000"/>
            <a:headEnd/>
            <a:tailEnd/>
          </a:ln>
        </p:spPr>
        <p:txBody>
          <a:bodyPr wrap="none" lIns="77904" tIns="38952" rIns="77904" bIns="38952" anchor="ctr"/>
          <a:lstStyle/>
          <a:p>
            <a:pPr algn="ctr">
              <a:defRPr/>
            </a:pPr>
            <a:r>
              <a:rPr lang="ja-JP" altLang="en-US" sz="1662" b="1" kern="0" dirty="0" smtClean="0">
                <a:latin typeface="+mj-ea"/>
                <a:ea typeface="+mj-ea"/>
              </a:rPr>
              <a:t>＜給油取扱所における風水害対策上のポイント＞</a:t>
            </a:r>
            <a:endParaRPr lang="en-US" altLang="ja-JP" sz="1662" b="1" kern="0" dirty="0" smtClean="0">
              <a:latin typeface="+mj-ea"/>
              <a:ea typeface="+mj-ea"/>
            </a:endParaRPr>
          </a:p>
        </p:txBody>
      </p:sp>
      <p:sp>
        <p:nvSpPr>
          <p:cNvPr id="5" name="正方形/長方形 4"/>
          <p:cNvSpPr/>
          <p:nvPr/>
        </p:nvSpPr>
        <p:spPr>
          <a:xfrm>
            <a:off x="8533606" y="11798"/>
            <a:ext cx="576064" cy="225463"/>
          </a:xfrm>
          <a:prstGeom prst="rect">
            <a:avLst/>
          </a:prstGeom>
          <a:ln w="1270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sp>
        <p:nvSpPr>
          <p:cNvPr id="6" name="テキスト ボックス 5"/>
          <p:cNvSpPr txBox="1"/>
          <p:nvPr/>
        </p:nvSpPr>
        <p:spPr>
          <a:xfrm>
            <a:off x="8509580" y="-25565"/>
            <a:ext cx="792088" cy="307777"/>
          </a:xfrm>
          <a:prstGeom prst="rect">
            <a:avLst/>
          </a:prstGeom>
          <a:noFill/>
        </p:spPr>
        <p:txBody>
          <a:bodyPr wrap="square" rtlCol="0">
            <a:spAutoFit/>
          </a:bodyPr>
          <a:lstStyle/>
          <a:p>
            <a:r>
              <a:rPr kumimoji="1" lang="ja-JP" altLang="en-US" sz="1400" dirty="0" smtClean="0"/>
              <a:t>別紙９</a:t>
            </a:r>
            <a:endParaRPr kumimoji="1" lang="ja-JP" altLang="en-US" sz="1400" dirty="0"/>
          </a:p>
        </p:txBody>
      </p:sp>
    </p:spTree>
    <p:extLst>
      <p:ext uri="{BB962C8B-B14F-4D97-AF65-F5344CB8AC3E}">
        <p14:creationId xmlns:p14="http://schemas.microsoft.com/office/powerpoint/2010/main" val="128306502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11379</TotalTime>
  <Words>10606</Words>
  <Application>Microsoft Office PowerPoint</Application>
  <PresentationFormat>画面に合わせる (4:3)</PresentationFormat>
  <Paragraphs>442</Paragraphs>
  <Slides>12</Slides>
  <Notes>12</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12</vt:i4>
      </vt:variant>
    </vt:vector>
  </HeadingPairs>
  <TitlesOfParts>
    <vt:vector size="19" baseType="lpstr">
      <vt:lpstr>ＭＳ Ｐゴシック</vt:lpstr>
      <vt:lpstr>ＭＳ Ｐ明朝</vt:lpstr>
      <vt:lpstr>ＭＳ 明朝</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総務省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総務省</dc:creator>
  <cp:lastModifiedBy>木下　彰(911321)</cp:lastModifiedBy>
  <cp:revision>661</cp:revision>
  <cp:lastPrinted>2020-03-06T03:22:10Z</cp:lastPrinted>
  <dcterms:created xsi:type="dcterms:W3CDTF">2013-06-10T05:19:58Z</dcterms:created>
  <dcterms:modified xsi:type="dcterms:W3CDTF">2020-03-24T02:17:29Z</dcterms:modified>
</cp:coreProperties>
</file>