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7" r:id="rId2"/>
  </p:sldIdLst>
  <p:sldSz cx="9601200" cy="12801600" type="A3"/>
  <p:notesSz cx="6807200" cy="9939338"/>
  <p:defaultTextStyle>
    <a:defPPr>
      <a:defRPr lang="en-US"/>
    </a:defPPr>
    <a:lvl1pPr marL="0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15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31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549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063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580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095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610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124" algn="l" defTabSz="61051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7513"/>
    <a:srgbClr val="F5FAFD"/>
    <a:srgbClr val="582808"/>
    <a:srgbClr val="F8FCFE"/>
    <a:srgbClr val="1F4E79"/>
    <a:srgbClr val="D7EBF5"/>
    <a:srgbClr val="F2C508"/>
    <a:srgbClr val="255F93"/>
    <a:srgbClr val="F4B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 autoAdjust="0"/>
    <p:restoredTop sz="94660"/>
  </p:normalViewPr>
  <p:slideViewPr>
    <p:cSldViewPr snapToGrid="0">
      <p:cViewPr varScale="1">
        <p:scale>
          <a:sx n="35" d="100"/>
          <a:sy n="35" d="100"/>
        </p:scale>
        <p:origin x="20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7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8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35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38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88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27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69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0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4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88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6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8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339634" y="-263893"/>
            <a:ext cx="10398034" cy="8921478"/>
          </a:xfrm>
          <a:prstGeom prst="rect">
            <a:avLst/>
          </a:prstGeom>
          <a:pattFill prst="sphere">
            <a:fgClr>
              <a:schemeClr val="accent2">
                <a:lumMod val="20000"/>
                <a:lumOff val="80000"/>
              </a:schemeClr>
            </a:fgClr>
            <a:bgClr>
              <a:srgbClr val="FDF1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108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877" y="66131"/>
            <a:ext cx="737968" cy="4802455"/>
          </a:xfrm>
          <a:noFill/>
        </p:spPr>
        <p:txBody>
          <a:bodyPr vert="eaVert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326"/>
              </a:spcAft>
            </a:pPr>
            <a:r>
              <a:rPr lang="ja-JP" altLang="en-US" sz="36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ea"/>
                <a:ea typeface="+mn-ea"/>
              </a:rPr>
              <a:t>火災</a:t>
            </a:r>
            <a:r>
              <a:rPr lang="ja-JP" altLang="en-US" sz="3600" b="1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ea"/>
                <a:ea typeface="+mn-ea"/>
              </a:rPr>
              <a:t>予防の手続</a:t>
            </a:r>
            <a:r>
              <a:rPr lang="ja-JP" altLang="en-US" sz="36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ea"/>
                <a:ea typeface="+mn-ea"/>
              </a:rPr>
              <a:t>には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352365" y="-21319"/>
            <a:ext cx="2091346" cy="7839463"/>
          </a:xfrm>
          <a:prstGeom prst="rect">
            <a:avLst/>
          </a:prstGeom>
          <a:noFill/>
          <a:ln>
            <a:noFill/>
          </a:ln>
        </p:spPr>
        <p:txBody>
          <a:bodyPr vert="eaVert" lIns="118169" tIns="59084" rIns="118169" bIns="59084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6600" b="1" spc="-10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+mn-ea"/>
                <a:ea typeface="+mn-ea"/>
              </a:rPr>
              <a:t>ぴったりサービス</a:t>
            </a:r>
            <a:r>
              <a:rPr lang="ja-JP" altLang="en-US" sz="4400" b="1" spc="-10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+mn-ea"/>
                <a:ea typeface="+mn-ea"/>
              </a:rPr>
              <a:t>の</a:t>
            </a:r>
            <a:endParaRPr lang="en-US" altLang="ja-JP" sz="6600" b="1" spc="-100" dirty="0">
              <a:ln cap="flat">
                <a:noFill/>
                <a:round/>
              </a:ln>
              <a:solidFill>
                <a:schemeClr val="accent1">
                  <a:lumMod val="50000"/>
                </a:schemeClr>
              </a:solidFill>
              <a:effectLst>
                <a:glow rad="152400">
                  <a:srgbClr val="F5FAFD">
                    <a:alpha val="60000"/>
                  </a:srgbClr>
                </a:glow>
              </a:effectLst>
              <a:latin typeface="+mn-ea"/>
              <a:ea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6600" b="1" spc="-10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+mn-ea"/>
                <a:ea typeface="+mn-ea"/>
              </a:rPr>
              <a:t>電子申請</a:t>
            </a:r>
            <a:r>
              <a:rPr lang="en-US" altLang="ja-JP" sz="6600" b="1" spc="-100" dirty="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+mn-ea"/>
                <a:ea typeface="+mn-ea"/>
              </a:rPr>
              <a:t> </a:t>
            </a:r>
            <a:r>
              <a:rPr lang="ja-JP" altLang="en-US" sz="3600" b="1" spc="-10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ea"/>
                <a:ea typeface="+mn-ea"/>
              </a:rPr>
              <a:t>が便利</a:t>
            </a:r>
            <a:r>
              <a:rPr lang="ja-JP" altLang="en-US" sz="3600" b="1" spc="-10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ea"/>
                <a:ea typeface="+mn-ea"/>
              </a:rPr>
              <a:t>です</a:t>
            </a:r>
            <a:endParaRPr lang="ja-JP" altLang="en-US" sz="3200" b="1" spc="-100" dirty="0">
              <a:effectLst>
                <a:glow rad="165100">
                  <a:schemeClr val="bg1">
                    <a:alpha val="4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8195736" y="5631829"/>
            <a:ext cx="184731" cy="330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ja-JP" altLang="en-US" sz="1551" b="1" dirty="0">
              <a:solidFill>
                <a:schemeClr val="accent1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39753" y="12215175"/>
            <a:ext cx="2971293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51" b="1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</a:t>
            </a:r>
            <a:r>
              <a:rPr lang="ja-JP" altLang="en-US" sz="1551" b="1" dirty="0">
                <a:latin typeface="Meiryo UI" panose="020B0604030504040204" pitchFamily="34" charset="-128"/>
                <a:ea typeface="Meiryo UI" panose="020B0604030504040204" pitchFamily="34" charset="-128"/>
              </a:rPr>
              <a:t>本部のアドレス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21086" y="11558057"/>
            <a:ext cx="5512438" cy="9802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108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38C86A1-CEA7-4670-B440-434082BDABD0}"/>
              </a:ext>
            </a:extLst>
          </p:cNvPr>
          <p:cNvSpPr/>
          <p:nvPr/>
        </p:nvSpPr>
        <p:spPr>
          <a:xfrm>
            <a:off x="3766431" y="11851563"/>
            <a:ext cx="4877413" cy="80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9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消防本部名○○○担当部署名○○○</a:t>
            </a:r>
            <a:r>
              <a:rPr lang="zh-TW" altLang="en-US" sz="1809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  <a:p>
            <a:r>
              <a:rPr lang="en-US" altLang="zh-TW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</a:t>
            </a:r>
            <a:r>
              <a:rPr lang="zh-TW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en-US" altLang="zh-TW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en-US" altLang="zh-TW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zh-TW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（直通）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zh-TW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</a:t>
            </a:r>
            <a:r>
              <a:rPr lang="zh-TW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en-US" altLang="zh-TW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en-US" altLang="zh-TW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55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　　</a:t>
            </a:r>
            <a:r>
              <a:rPr lang="ja-JP" altLang="en-US" sz="1292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zh-TW" altLang="en-US" sz="1292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  <a:p>
            <a:endParaRPr lang="ja-JP" altLang="en-US" sz="1292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768595" y="11589426"/>
            <a:ext cx="1324402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92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01660" y="155650"/>
            <a:ext cx="3472469" cy="922989"/>
            <a:chOff x="898979" y="533953"/>
            <a:chExt cx="1468682" cy="396421"/>
          </a:xfrm>
        </p:grpSpPr>
        <p:sp>
          <p:nvSpPr>
            <p:cNvPr id="30" name="Oval 29"/>
            <p:cNvSpPr/>
            <p:nvPr/>
          </p:nvSpPr>
          <p:spPr>
            <a:xfrm>
              <a:off x="898979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108"/>
            </a:p>
          </p:txBody>
        </p:sp>
        <p:sp>
          <p:nvSpPr>
            <p:cNvPr id="104" name="Oval 103"/>
            <p:cNvSpPr/>
            <p:nvPr/>
          </p:nvSpPr>
          <p:spPr>
            <a:xfrm>
              <a:off x="1173419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108"/>
            </a:p>
          </p:txBody>
        </p:sp>
        <p:sp>
          <p:nvSpPr>
            <p:cNvPr id="108" name="Oval 107"/>
            <p:cNvSpPr/>
            <p:nvPr/>
          </p:nvSpPr>
          <p:spPr>
            <a:xfrm>
              <a:off x="1444385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108"/>
            </a:p>
          </p:txBody>
        </p:sp>
        <p:sp>
          <p:nvSpPr>
            <p:cNvPr id="109" name="Oval 108"/>
            <p:cNvSpPr/>
            <p:nvPr/>
          </p:nvSpPr>
          <p:spPr>
            <a:xfrm>
              <a:off x="1718825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108"/>
            </a:p>
          </p:txBody>
        </p:sp>
        <p:sp>
          <p:nvSpPr>
            <p:cNvPr id="110" name="Oval 109"/>
            <p:cNvSpPr/>
            <p:nvPr/>
          </p:nvSpPr>
          <p:spPr>
            <a:xfrm>
              <a:off x="1971240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108"/>
            </a:p>
          </p:txBody>
        </p:sp>
      </p:grpSp>
      <p:sp>
        <p:nvSpPr>
          <p:cNvPr id="15" name="サブタイトル 2"/>
          <p:cNvSpPr txBox="1">
            <a:spLocks/>
          </p:cNvSpPr>
          <p:nvPr/>
        </p:nvSpPr>
        <p:spPr>
          <a:xfrm>
            <a:off x="6039556" y="360710"/>
            <a:ext cx="3077772" cy="936073"/>
          </a:xfrm>
          <a:prstGeom prst="rect">
            <a:avLst/>
          </a:prstGeom>
        </p:spPr>
        <p:txBody>
          <a:bodyPr vert="horz" lIns="96012" tIns="48007" rIns="96012" bIns="48007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事業者の皆様へ</a:t>
            </a:r>
          </a:p>
        </p:txBody>
      </p:sp>
      <p:sp>
        <p:nvSpPr>
          <p:cNvPr id="238" name="Rectangle 13"/>
          <p:cNvSpPr/>
          <p:nvPr/>
        </p:nvSpPr>
        <p:spPr>
          <a:xfrm>
            <a:off x="0" y="6896100"/>
            <a:ext cx="9601200" cy="4511417"/>
          </a:xfrm>
          <a:custGeom>
            <a:avLst/>
            <a:gdLst>
              <a:gd name="connsiteX0" fmla="*/ 0 w 6858000"/>
              <a:gd name="connsiteY0" fmla="*/ 0 h 5848995"/>
              <a:gd name="connsiteX1" fmla="*/ 6858000 w 6858000"/>
              <a:gd name="connsiteY1" fmla="*/ 0 h 5848995"/>
              <a:gd name="connsiteX2" fmla="*/ 6858000 w 6858000"/>
              <a:gd name="connsiteY2" fmla="*/ 5848995 h 5848995"/>
              <a:gd name="connsiteX3" fmla="*/ 0 w 6858000"/>
              <a:gd name="connsiteY3" fmla="*/ 5848995 h 5848995"/>
              <a:gd name="connsiteX4" fmla="*/ 0 w 6858000"/>
              <a:gd name="connsiteY4" fmla="*/ 0 h 5848995"/>
              <a:gd name="connsiteX0" fmla="*/ 0 w 6858000"/>
              <a:gd name="connsiteY0" fmla="*/ 517742 h 6366737"/>
              <a:gd name="connsiteX1" fmla="*/ 6858000 w 6858000"/>
              <a:gd name="connsiteY1" fmla="*/ 517742 h 6366737"/>
              <a:gd name="connsiteX2" fmla="*/ 6858000 w 6858000"/>
              <a:gd name="connsiteY2" fmla="*/ 6366737 h 6366737"/>
              <a:gd name="connsiteX3" fmla="*/ 0 w 6858000"/>
              <a:gd name="connsiteY3" fmla="*/ 6366737 h 6366737"/>
              <a:gd name="connsiteX4" fmla="*/ 0 w 6858000"/>
              <a:gd name="connsiteY4" fmla="*/ 517742 h 6366737"/>
              <a:gd name="connsiteX0" fmla="*/ 0 w 6858000"/>
              <a:gd name="connsiteY0" fmla="*/ 571583 h 6420578"/>
              <a:gd name="connsiteX1" fmla="*/ 6858000 w 6858000"/>
              <a:gd name="connsiteY1" fmla="*/ 571583 h 6420578"/>
              <a:gd name="connsiteX2" fmla="*/ 6858000 w 6858000"/>
              <a:gd name="connsiteY2" fmla="*/ 6420578 h 6420578"/>
              <a:gd name="connsiteX3" fmla="*/ 0 w 6858000"/>
              <a:gd name="connsiteY3" fmla="*/ 6420578 h 6420578"/>
              <a:gd name="connsiteX4" fmla="*/ 0 w 6858000"/>
              <a:gd name="connsiteY4" fmla="*/ 571583 h 6420578"/>
              <a:gd name="connsiteX0" fmla="*/ 0 w 6858000"/>
              <a:gd name="connsiteY0" fmla="*/ 584588 h 6433583"/>
              <a:gd name="connsiteX1" fmla="*/ 6858000 w 6858000"/>
              <a:gd name="connsiteY1" fmla="*/ 584588 h 6433583"/>
              <a:gd name="connsiteX2" fmla="*/ 6858000 w 6858000"/>
              <a:gd name="connsiteY2" fmla="*/ 6433583 h 6433583"/>
              <a:gd name="connsiteX3" fmla="*/ 0 w 6858000"/>
              <a:gd name="connsiteY3" fmla="*/ 6433583 h 6433583"/>
              <a:gd name="connsiteX4" fmla="*/ 0 w 6858000"/>
              <a:gd name="connsiteY4" fmla="*/ 584588 h 6433583"/>
              <a:gd name="connsiteX0" fmla="*/ 0 w 6858000"/>
              <a:gd name="connsiteY0" fmla="*/ 1236969 h 7085964"/>
              <a:gd name="connsiteX1" fmla="*/ 6858000 w 6858000"/>
              <a:gd name="connsiteY1" fmla="*/ 1236969 h 7085964"/>
              <a:gd name="connsiteX2" fmla="*/ 6858000 w 6858000"/>
              <a:gd name="connsiteY2" fmla="*/ 7085964 h 7085964"/>
              <a:gd name="connsiteX3" fmla="*/ 0 w 6858000"/>
              <a:gd name="connsiteY3" fmla="*/ 7085964 h 7085964"/>
              <a:gd name="connsiteX4" fmla="*/ 0 w 6858000"/>
              <a:gd name="connsiteY4" fmla="*/ 1236969 h 7085964"/>
              <a:gd name="connsiteX0" fmla="*/ 0 w 6858000"/>
              <a:gd name="connsiteY0" fmla="*/ 1479023 h 7328018"/>
              <a:gd name="connsiteX1" fmla="*/ 6858000 w 6858000"/>
              <a:gd name="connsiteY1" fmla="*/ 1479023 h 7328018"/>
              <a:gd name="connsiteX2" fmla="*/ 6858000 w 6858000"/>
              <a:gd name="connsiteY2" fmla="*/ 7328018 h 7328018"/>
              <a:gd name="connsiteX3" fmla="*/ 0 w 6858000"/>
              <a:gd name="connsiteY3" fmla="*/ 7328018 h 7328018"/>
              <a:gd name="connsiteX4" fmla="*/ 0 w 6858000"/>
              <a:gd name="connsiteY4" fmla="*/ 1479023 h 7328018"/>
              <a:gd name="connsiteX0" fmla="*/ 0 w 6858000"/>
              <a:gd name="connsiteY0" fmla="*/ 1479023 h 7328018"/>
              <a:gd name="connsiteX1" fmla="*/ 6858000 w 6858000"/>
              <a:gd name="connsiteY1" fmla="*/ 1479023 h 7328018"/>
              <a:gd name="connsiteX2" fmla="*/ 6858000 w 6858000"/>
              <a:gd name="connsiteY2" fmla="*/ 7328018 h 7328018"/>
              <a:gd name="connsiteX3" fmla="*/ 0 w 6858000"/>
              <a:gd name="connsiteY3" fmla="*/ 7328018 h 7328018"/>
              <a:gd name="connsiteX4" fmla="*/ 0 w 6858000"/>
              <a:gd name="connsiteY4" fmla="*/ 1479023 h 7328018"/>
              <a:gd name="connsiteX0" fmla="*/ 0 w 6858000"/>
              <a:gd name="connsiteY0" fmla="*/ 1488368 h 7337363"/>
              <a:gd name="connsiteX1" fmla="*/ 6858000 w 6858000"/>
              <a:gd name="connsiteY1" fmla="*/ 1488368 h 7337363"/>
              <a:gd name="connsiteX2" fmla="*/ 6858000 w 6858000"/>
              <a:gd name="connsiteY2" fmla="*/ 7337363 h 7337363"/>
              <a:gd name="connsiteX3" fmla="*/ 0 w 6858000"/>
              <a:gd name="connsiteY3" fmla="*/ 7337363 h 7337363"/>
              <a:gd name="connsiteX4" fmla="*/ 0 w 6858000"/>
              <a:gd name="connsiteY4" fmla="*/ 1488368 h 7337363"/>
              <a:gd name="connsiteX0" fmla="*/ 0 w 6858000"/>
              <a:gd name="connsiteY0" fmla="*/ 1479023 h 7328018"/>
              <a:gd name="connsiteX1" fmla="*/ 6858000 w 6858000"/>
              <a:gd name="connsiteY1" fmla="*/ 1479023 h 7328018"/>
              <a:gd name="connsiteX2" fmla="*/ 6858000 w 6858000"/>
              <a:gd name="connsiteY2" fmla="*/ 7328018 h 7328018"/>
              <a:gd name="connsiteX3" fmla="*/ 0 w 6858000"/>
              <a:gd name="connsiteY3" fmla="*/ 7328018 h 7328018"/>
              <a:gd name="connsiteX4" fmla="*/ 0 w 6858000"/>
              <a:gd name="connsiteY4" fmla="*/ 1479023 h 732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7328018">
                <a:moveTo>
                  <a:pt x="0" y="1479023"/>
                </a:moveTo>
                <a:cubicBezTo>
                  <a:pt x="2147489" y="-390048"/>
                  <a:pt x="4682658" y="-593349"/>
                  <a:pt x="6858000" y="1479023"/>
                </a:cubicBezTo>
                <a:lnTo>
                  <a:pt x="6858000" y="7328018"/>
                </a:lnTo>
                <a:lnTo>
                  <a:pt x="0" y="7328018"/>
                </a:lnTo>
                <a:lnTo>
                  <a:pt x="0" y="1479023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000" t="-51000" r="-31000" b="-46000"/>
            </a:stretch>
          </a:blipFill>
          <a:ln>
            <a:noFill/>
          </a:ln>
          <a:effectLst>
            <a:outerShdw blurRad="215900" dist="203200" dir="15600000" sx="97000" sy="97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Rectangle 238"/>
          <p:cNvSpPr/>
          <p:nvPr/>
        </p:nvSpPr>
        <p:spPr>
          <a:xfrm>
            <a:off x="1158853" y="11057477"/>
            <a:ext cx="184731" cy="143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ja-JP" altLang="en-US" sz="331" b="1" dirty="0">
              <a:solidFill>
                <a:schemeClr val="accent1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2407429" y="7419596"/>
            <a:ext cx="4777168" cy="436496"/>
          </a:xfrm>
          <a:prstGeom prst="rect">
            <a:avLst/>
          </a:prstGeom>
          <a:ln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effectLst>
                  <a:outerShdw blurRad="63500" dist="50800" dir="2400000" algn="tl" rotWithShape="0">
                    <a:prstClr val="black">
                      <a:alpha val="23000"/>
                    </a:prst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ぴったりサービスのメリット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484545" y="9566788"/>
            <a:ext cx="5149950" cy="16339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4" name="図 10"/>
          <p:cNvPicPr>
            <a:picLocks noChangeAspect="1"/>
          </p:cNvPicPr>
          <p:nvPr/>
        </p:nvPicPr>
        <p:blipFill rotWithShape="1">
          <a:blip r:embed="rId3"/>
          <a:srcRect l="3198" t="8716" r="1233" b="8232"/>
          <a:stretch/>
        </p:blipFill>
        <p:spPr>
          <a:xfrm>
            <a:off x="2761699" y="9738474"/>
            <a:ext cx="1762125" cy="485775"/>
          </a:xfrm>
          <a:prstGeom prst="rect">
            <a:avLst/>
          </a:prstGeom>
        </p:spPr>
      </p:pic>
      <p:sp>
        <p:nvSpPr>
          <p:cNvPr id="245" name="正方形/長方形 2"/>
          <p:cNvSpPr/>
          <p:nvPr/>
        </p:nvSpPr>
        <p:spPr>
          <a:xfrm>
            <a:off x="2593060" y="10892175"/>
            <a:ext cx="29884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900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https://myna.go.jp/SCK1501_02_001/SCK1501_02_001_Init.form</a:t>
            </a:r>
            <a:endParaRPr lang="ja-JP" altLang="en-US" sz="900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3070468" y="10351394"/>
            <a:ext cx="1144587" cy="498291"/>
            <a:chOff x="9933076" y="2282852"/>
            <a:chExt cx="1144587" cy="498291"/>
          </a:xfrm>
        </p:grpSpPr>
        <p:sp>
          <p:nvSpPr>
            <p:cNvPr id="247" name="TextBox 246"/>
            <p:cNvSpPr txBox="1"/>
            <p:nvPr/>
          </p:nvSpPr>
          <p:spPr>
            <a:xfrm>
              <a:off x="9933076" y="2442589"/>
              <a:ext cx="11445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dirty="0">
                  <a:solidFill>
                    <a:schemeClr val="accent2">
                      <a:lumMod val="7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ぴったりサービスへの</a:t>
              </a:r>
              <a:endParaRPr lang="en-US" altLang="ja-JP" sz="8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800" dirty="0">
                  <a:solidFill>
                    <a:schemeClr val="accent2">
                      <a:lumMod val="7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アクセスはこちら</a:t>
              </a:r>
              <a:endParaRPr lang="vi-VN" sz="8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48" name="Isosceles Triangle 247"/>
            <p:cNvSpPr/>
            <p:nvPr/>
          </p:nvSpPr>
          <p:spPr>
            <a:xfrm rot="5400000">
              <a:off x="998751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9" name="Isosceles Triangle 248"/>
            <p:cNvSpPr/>
            <p:nvPr/>
          </p:nvSpPr>
          <p:spPr>
            <a:xfrm rot="5400000">
              <a:off x="1013594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0" name="Isosceles Triangle 249"/>
            <p:cNvSpPr/>
            <p:nvPr/>
          </p:nvSpPr>
          <p:spPr>
            <a:xfrm rot="5400000">
              <a:off x="1028437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1" name="Isosceles Triangle 250"/>
            <p:cNvSpPr/>
            <p:nvPr/>
          </p:nvSpPr>
          <p:spPr>
            <a:xfrm rot="5400000">
              <a:off x="1043280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2" name="Isosceles Triangle 251"/>
            <p:cNvSpPr/>
            <p:nvPr/>
          </p:nvSpPr>
          <p:spPr>
            <a:xfrm rot="5400000">
              <a:off x="10581238" y="231161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3" name="Isosceles Triangle 252"/>
            <p:cNvSpPr/>
            <p:nvPr/>
          </p:nvSpPr>
          <p:spPr>
            <a:xfrm rot="5400000">
              <a:off x="10729668" y="230693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4" name="Isosceles Triangle 253"/>
            <p:cNvSpPr/>
            <p:nvPr/>
          </p:nvSpPr>
          <p:spPr>
            <a:xfrm rot="5400000">
              <a:off x="10878097" y="2306931"/>
              <a:ext cx="143612" cy="95454"/>
            </a:xfrm>
            <a:prstGeom prst="triangle">
              <a:avLst>
                <a:gd name="adj" fmla="val 48342"/>
              </a:avLst>
            </a:pr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55" name="Rounded Rectangle 254"/>
          <p:cNvSpPr/>
          <p:nvPr/>
        </p:nvSpPr>
        <p:spPr>
          <a:xfrm>
            <a:off x="478307" y="7940475"/>
            <a:ext cx="2506358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6" name="Rounded Rectangle 255"/>
          <p:cNvSpPr/>
          <p:nvPr/>
        </p:nvSpPr>
        <p:spPr>
          <a:xfrm>
            <a:off x="504637" y="7970536"/>
            <a:ext cx="2458175" cy="612000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7" name="サブタイトル 2"/>
          <p:cNvSpPr txBox="1">
            <a:spLocks/>
          </p:cNvSpPr>
          <p:nvPr/>
        </p:nvSpPr>
        <p:spPr>
          <a:xfrm>
            <a:off x="557293" y="8143522"/>
            <a:ext cx="2093370" cy="35656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365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日、時間を問わず申請が可能です。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3092035" y="7940475"/>
            <a:ext cx="2542460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9" name="Rounded Rectangle 258"/>
          <p:cNvSpPr/>
          <p:nvPr/>
        </p:nvSpPr>
        <p:spPr>
          <a:xfrm>
            <a:off x="3126504" y="7970536"/>
            <a:ext cx="2479336" cy="603418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0" name="サブタイトル 2"/>
          <p:cNvSpPr txBox="1">
            <a:spLocks/>
          </p:cNvSpPr>
          <p:nvPr/>
        </p:nvSpPr>
        <p:spPr>
          <a:xfrm>
            <a:off x="3184057" y="8141427"/>
            <a:ext cx="2232494" cy="37649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パソコン・スマホ・タブレットから、場所を問わず申請が可能です。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484544" y="8847722"/>
            <a:ext cx="5149951" cy="599063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2" name="Rounded Rectangle 261"/>
          <p:cNvSpPr/>
          <p:nvPr/>
        </p:nvSpPr>
        <p:spPr>
          <a:xfrm>
            <a:off x="511969" y="8876443"/>
            <a:ext cx="5093871" cy="539369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3" name="サブタイトル 2"/>
          <p:cNvSpPr txBox="1">
            <a:spLocks/>
          </p:cNvSpPr>
          <p:nvPr/>
        </p:nvSpPr>
        <p:spPr>
          <a:xfrm>
            <a:off x="557293" y="9048590"/>
            <a:ext cx="5336670" cy="27218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入力チェック機能やヘルプ機能で、間違いのない申請ができます。</a:t>
            </a:r>
          </a:p>
          <a:p>
            <a:pPr>
              <a:spcAft>
                <a:spcPts val="0"/>
              </a:spcAft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今回の申請情報を保存すると、次回申請時にその情報を利用できます。</a:t>
            </a:r>
          </a:p>
        </p:txBody>
      </p:sp>
      <p:sp>
        <p:nvSpPr>
          <p:cNvPr id="264" name="サブタイトル 2"/>
          <p:cNvSpPr txBox="1">
            <a:spLocks/>
          </p:cNvSpPr>
          <p:nvPr/>
        </p:nvSpPr>
        <p:spPr>
          <a:xfrm>
            <a:off x="537136" y="9734578"/>
            <a:ext cx="2105285" cy="144456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spcBef>
                <a:spcPts val="500"/>
              </a:spcBef>
            </a:pPr>
            <a:r>
              <a:rPr lang="ja-JP" altLang="en-US" sz="1138" b="1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ぴったりサービスとは</a:t>
            </a:r>
            <a:endParaRPr lang="en-US" altLang="ja-JP" sz="1138" b="1" dirty="0">
              <a:solidFill>
                <a:schemeClr val="accent2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ja-JP" altLang="en-US" sz="1138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政府が運用するオンラインサービス「マイナポータル」を活用し、インターネット経由で住民が行政サービスに関する検索や電子申請、公金決済サービスを利用できるサービスです。</a:t>
            </a:r>
            <a:endParaRPr lang="en-US" altLang="ja-JP" sz="1138" spc="-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10000"/>
              </a:lnSpc>
            </a:pPr>
            <a:endParaRPr lang="ja-JP" altLang="en-US" sz="1138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616744" y="9752955"/>
            <a:ext cx="26898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301972" y="9759882"/>
            <a:ext cx="265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7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68" y="10060131"/>
            <a:ext cx="744315" cy="7473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68" name="Rounded Rectangle 267"/>
          <p:cNvSpPr/>
          <p:nvPr/>
        </p:nvSpPr>
        <p:spPr>
          <a:xfrm>
            <a:off x="5843091" y="7857596"/>
            <a:ext cx="3390434" cy="3310778"/>
          </a:xfrm>
          <a:prstGeom prst="roundRect">
            <a:avLst>
              <a:gd name="adj" fmla="val 6108"/>
            </a:avLst>
          </a:prstGeom>
          <a:solidFill>
            <a:srgbClr val="F8FCFE"/>
          </a:solidFill>
          <a:ln w="25400">
            <a:solidFill>
              <a:srgbClr val="FF791A"/>
            </a:solidFill>
          </a:ln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9" name="サブタイトル 2"/>
          <p:cNvSpPr txBox="1">
            <a:spLocks/>
          </p:cNvSpPr>
          <p:nvPr/>
        </p:nvSpPr>
        <p:spPr>
          <a:xfrm>
            <a:off x="5944835" y="8284865"/>
            <a:ext cx="3280329" cy="2662535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❶</a:t>
            </a:r>
            <a:r>
              <a:rPr lang="zh-CN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消防計画作成（変更）届出</a:t>
            </a:r>
            <a:endParaRPr lang="en-US" altLang="ja-JP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❷</a:t>
            </a:r>
            <a:r>
              <a:rPr lang="ja-JP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防火・防災管理者選任（解任）届出</a:t>
            </a:r>
            <a:endParaRPr lang="en-US" altLang="ja-JP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❸</a:t>
            </a:r>
            <a:r>
              <a:rPr lang="ja-JP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全体についての消防計画作成（変更）届出</a:t>
            </a:r>
            <a:endParaRPr lang="en-US" altLang="ja-JP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zh-TW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❹</a:t>
            </a:r>
            <a:r>
              <a:rPr lang="zh-TW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防火対象物点検結果報告</a:t>
            </a:r>
            <a:endParaRPr lang="en-US" altLang="zh-TW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❺</a:t>
            </a:r>
            <a:r>
              <a:rPr lang="ja-JP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統括防火・防災管理者選任（解任）届出</a:t>
            </a:r>
            <a:endParaRPr lang="en-US" altLang="ja-JP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zh-TW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❻</a:t>
            </a:r>
            <a:r>
              <a:rPr lang="zh-TW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自衛消防組織設置（変更）届出</a:t>
            </a:r>
            <a:endParaRPr lang="en-US" altLang="zh-TW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zh-TW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❼</a:t>
            </a:r>
            <a:r>
              <a:rPr lang="zh-TW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消防用設備等（特殊消防</a:t>
            </a:r>
            <a:r>
              <a:rPr lang="ja-JP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用</a:t>
            </a:r>
            <a:r>
              <a:rPr lang="zh-TW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設備等）設置届出</a:t>
            </a:r>
            <a:endParaRPr lang="en-US" altLang="zh-TW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❽</a:t>
            </a:r>
            <a:r>
              <a:rPr lang="zh-TW" altLang="en-US" sz="1100" b="1" spc="-50" dirty="0">
                <a:latin typeface="Yu Gothic" panose="020B0400000000000000" pitchFamily="34" charset="-128"/>
                <a:ea typeface="Yu Gothic" panose="020B0400000000000000" pitchFamily="34" charset="-128"/>
              </a:rPr>
              <a:t>消防用設備等（特殊消防用設備等）点検結果報告</a:t>
            </a:r>
            <a:endParaRPr lang="en-US" altLang="zh-TW" sz="1100" b="1" spc="-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❾</a:t>
            </a:r>
            <a:r>
              <a:rPr lang="zh-TW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工事整備対象設備等着工届出</a:t>
            </a:r>
            <a:endParaRPr lang="en-US" altLang="zh-TW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4000"/>
              </a:lnSpc>
              <a:spcBef>
                <a:spcPts val="500"/>
              </a:spcBef>
            </a:pP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❿</a:t>
            </a:r>
            <a:r>
              <a:rPr lang="zh-TW" altLang="en-US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防災管理点検結果報告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1" name="Freeform 270"/>
          <p:cNvSpPr/>
          <p:nvPr/>
        </p:nvSpPr>
        <p:spPr>
          <a:xfrm>
            <a:off x="5859164" y="7869501"/>
            <a:ext cx="3366000" cy="351796"/>
          </a:xfrm>
          <a:custGeom>
            <a:avLst/>
            <a:gdLst>
              <a:gd name="connsiteX0" fmla="*/ 114572 w 6051550"/>
              <a:gd name="connsiteY0" fmla="*/ 0 h 359283"/>
              <a:gd name="connsiteX1" fmla="*/ 5936978 w 6051550"/>
              <a:gd name="connsiteY1" fmla="*/ 0 h 359283"/>
              <a:gd name="connsiteX2" fmla="*/ 6051550 w 6051550"/>
              <a:gd name="connsiteY2" fmla="*/ 114572 h 359283"/>
              <a:gd name="connsiteX3" fmla="*/ 6051550 w 6051550"/>
              <a:gd name="connsiteY3" fmla="*/ 359283 h 359283"/>
              <a:gd name="connsiteX4" fmla="*/ 0 w 6051550"/>
              <a:gd name="connsiteY4" fmla="*/ 359283 h 359283"/>
              <a:gd name="connsiteX5" fmla="*/ 0 w 6051550"/>
              <a:gd name="connsiteY5" fmla="*/ 114572 h 359283"/>
              <a:gd name="connsiteX6" fmla="*/ 114572 w 6051550"/>
              <a:gd name="connsiteY6" fmla="*/ 0 h 35928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1950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19502 h 364213"/>
              <a:gd name="connsiteX6" fmla="*/ 114572 w 6051550"/>
              <a:gd name="connsiteY6" fmla="*/ 4930 h 36421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19502 h 364213"/>
              <a:gd name="connsiteX6" fmla="*/ 114572 w 6051550"/>
              <a:gd name="connsiteY6" fmla="*/ 4930 h 36421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19502 h 364213"/>
              <a:gd name="connsiteX6" fmla="*/ 114572 w 6051550"/>
              <a:gd name="connsiteY6" fmla="*/ 4930 h 364213"/>
              <a:gd name="connsiteX0" fmla="*/ 114572 w 6051550"/>
              <a:gd name="connsiteY0" fmla="*/ 4930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68808 h 364213"/>
              <a:gd name="connsiteX6" fmla="*/ 114572 w 6051550"/>
              <a:gd name="connsiteY6" fmla="*/ 4930 h 364213"/>
              <a:gd name="connsiteX0" fmla="*/ 310959 w 6051550"/>
              <a:gd name="connsiteY0" fmla="*/ 2464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68808 h 364213"/>
              <a:gd name="connsiteX6" fmla="*/ 310959 w 6051550"/>
              <a:gd name="connsiteY6" fmla="*/ 2464 h 364213"/>
              <a:gd name="connsiteX0" fmla="*/ 310959 w 6051550"/>
              <a:gd name="connsiteY0" fmla="*/ 2464 h 364213"/>
              <a:gd name="connsiteX1" fmla="*/ 5720135 w 6051550"/>
              <a:gd name="connsiteY1" fmla="*/ 0 h 364213"/>
              <a:gd name="connsiteX2" fmla="*/ 6051550 w 6051550"/>
              <a:gd name="connsiteY2" fmla="*/ 161412 h 364213"/>
              <a:gd name="connsiteX3" fmla="*/ 6051550 w 6051550"/>
              <a:gd name="connsiteY3" fmla="*/ 364213 h 364213"/>
              <a:gd name="connsiteX4" fmla="*/ 0 w 6051550"/>
              <a:gd name="connsiteY4" fmla="*/ 364213 h 364213"/>
              <a:gd name="connsiteX5" fmla="*/ 0 w 6051550"/>
              <a:gd name="connsiteY5" fmla="*/ 168808 h 364213"/>
              <a:gd name="connsiteX6" fmla="*/ 310959 w 6051550"/>
              <a:gd name="connsiteY6" fmla="*/ 2464 h 36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1550" h="364213">
                <a:moveTo>
                  <a:pt x="310959" y="2464"/>
                </a:moveTo>
                <a:lnTo>
                  <a:pt x="5720135" y="0"/>
                </a:lnTo>
                <a:cubicBezTo>
                  <a:pt x="5783411" y="0"/>
                  <a:pt x="6035184" y="24176"/>
                  <a:pt x="6051550" y="161412"/>
                </a:cubicBezTo>
                <a:lnTo>
                  <a:pt x="6051550" y="364213"/>
                </a:lnTo>
                <a:lnTo>
                  <a:pt x="0" y="364213"/>
                </a:lnTo>
                <a:lnTo>
                  <a:pt x="0" y="168808"/>
                </a:lnTo>
                <a:cubicBezTo>
                  <a:pt x="0" y="105532"/>
                  <a:pt x="116758" y="-1"/>
                  <a:pt x="310959" y="24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272" name="Group 271"/>
          <p:cNvGrpSpPr/>
          <p:nvPr/>
        </p:nvGrpSpPr>
        <p:grpSpPr>
          <a:xfrm>
            <a:off x="6584669" y="7920126"/>
            <a:ext cx="1914991" cy="261838"/>
            <a:chOff x="2651261" y="6693404"/>
            <a:chExt cx="1537456" cy="207947"/>
          </a:xfrm>
        </p:grpSpPr>
        <p:sp>
          <p:nvSpPr>
            <p:cNvPr id="273" name="サブタイトル 2"/>
            <p:cNvSpPr txBox="1">
              <a:spLocks/>
            </p:cNvSpPr>
            <p:nvPr/>
          </p:nvSpPr>
          <p:spPr>
            <a:xfrm>
              <a:off x="2651261" y="6693404"/>
              <a:ext cx="1537456" cy="2079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4295" tIns="37148" rIns="74295" bIns="37148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ln w="31750" cap="flat">
                    <a:solidFill>
                      <a:schemeClr val="bg1"/>
                    </a:solidFill>
                    <a:round/>
                  </a:ln>
                  <a:noFill/>
                  <a:latin typeface="Yu Gothic" panose="020B0400000000000000" pitchFamily="34" charset="-128"/>
                  <a:ea typeface="Yu Gothic" panose="020B0400000000000000" pitchFamily="34" charset="-128"/>
                </a:rPr>
                <a:t>申請可能な手続</a:t>
              </a:r>
            </a:p>
          </p:txBody>
        </p:sp>
        <p:sp>
          <p:nvSpPr>
            <p:cNvPr id="274" name="サブタイトル 2"/>
            <p:cNvSpPr txBox="1">
              <a:spLocks/>
            </p:cNvSpPr>
            <p:nvPr/>
          </p:nvSpPr>
          <p:spPr>
            <a:xfrm>
              <a:off x="2663166" y="6693404"/>
              <a:ext cx="1515422" cy="2079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4295" tIns="37148" rIns="74295" bIns="37148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ln w="6350" cap="flat">
                    <a:noFill/>
                    <a:round/>
                  </a:ln>
                  <a:latin typeface="Yu Gothic" panose="020B0400000000000000" pitchFamily="34" charset="-128"/>
                  <a:ea typeface="Yu Gothic" panose="020B0400000000000000" pitchFamily="34" charset="-128"/>
                </a:rPr>
                <a:t>申請可能な手続</a:t>
              </a:r>
            </a:p>
          </p:txBody>
        </p:sp>
      </p:grpSp>
      <p:sp>
        <p:nvSpPr>
          <p:cNvPr id="275" name="Rounded Rectangle 93">
            <a:extLst>
              <a:ext uri="{FF2B5EF4-FFF2-40B4-BE49-F238E27FC236}">
                <a16:creationId xmlns:a16="http://schemas.microsoft.com/office/drawing/2014/main" id="{22512F81-3172-D148-89D8-90D9E269DF57}"/>
              </a:ext>
            </a:extLst>
          </p:cNvPr>
          <p:cNvSpPr/>
          <p:nvPr/>
        </p:nvSpPr>
        <p:spPr>
          <a:xfrm>
            <a:off x="572403" y="7835468"/>
            <a:ext cx="1228812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6" name="テキスト ボックス 27">
            <a:extLst>
              <a:ext uri="{FF2B5EF4-FFF2-40B4-BE49-F238E27FC236}">
                <a16:creationId xmlns:a16="http://schemas.microsoft.com/office/drawing/2014/main" id="{B7C6A235-2C25-5944-92E1-8CED10DA29B2}"/>
              </a:ext>
            </a:extLst>
          </p:cNvPr>
          <p:cNvSpPr txBox="1"/>
          <p:nvPr/>
        </p:nvSpPr>
        <p:spPr>
          <a:xfrm>
            <a:off x="772988" y="7801930"/>
            <a:ext cx="98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いつでも</a:t>
            </a:r>
          </a:p>
        </p:txBody>
      </p:sp>
      <p:sp>
        <p:nvSpPr>
          <p:cNvPr id="277" name="Rounded Rectangle 93">
            <a:extLst>
              <a:ext uri="{FF2B5EF4-FFF2-40B4-BE49-F238E27FC236}">
                <a16:creationId xmlns:a16="http://schemas.microsoft.com/office/drawing/2014/main" id="{1EA2BACD-9D0F-3540-AA02-82A7BFC9B780}"/>
              </a:ext>
            </a:extLst>
          </p:cNvPr>
          <p:cNvSpPr/>
          <p:nvPr/>
        </p:nvSpPr>
        <p:spPr>
          <a:xfrm>
            <a:off x="3172850" y="7847730"/>
            <a:ext cx="1177871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8" name="テキスト ボックス 27">
            <a:extLst>
              <a:ext uri="{FF2B5EF4-FFF2-40B4-BE49-F238E27FC236}">
                <a16:creationId xmlns:a16="http://schemas.microsoft.com/office/drawing/2014/main" id="{41EDBC59-9D07-5B43-966B-73386F198C0B}"/>
              </a:ext>
            </a:extLst>
          </p:cNvPr>
          <p:cNvSpPr txBox="1"/>
          <p:nvPr/>
        </p:nvSpPr>
        <p:spPr>
          <a:xfrm>
            <a:off x="3358492" y="7808650"/>
            <a:ext cx="94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どこでも</a:t>
            </a:r>
            <a:endParaRPr kumimoji="1" lang="ja-JP" altLang="en-US" sz="1600" b="1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9" name="Rounded Rectangle 93">
            <a:extLst>
              <a:ext uri="{FF2B5EF4-FFF2-40B4-BE49-F238E27FC236}">
                <a16:creationId xmlns:a16="http://schemas.microsoft.com/office/drawing/2014/main" id="{963500EE-3C13-334A-B10F-4C4FCF04F280}"/>
              </a:ext>
            </a:extLst>
          </p:cNvPr>
          <p:cNvSpPr/>
          <p:nvPr/>
        </p:nvSpPr>
        <p:spPr>
          <a:xfrm>
            <a:off x="598873" y="8718778"/>
            <a:ext cx="1238716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0" name="テキスト ボックス 27">
            <a:extLst>
              <a:ext uri="{FF2B5EF4-FFF2-40B4-BE49-F238E27FC236}">
                <a16:creationId xmlns:a16="http://schemas.microsoft.com/office/drawing/2014/main" id="{52B4DED3-9223-4E4F-A74F-CBEA05F257E8}"/>
              </a:ext>
            </a:extLst>
          </p:cNvPr>
          <p:cNvSpPr txBox="1"/>
          <p:nvPr/>
        </p:nvSpPr>
        <p:spPr>
          <a:xfrm>
            <a:off x="821165" y="8679189"/>
            <a:ext cx="84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簡単に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53BC7C-C9E0-A346-8E8E-D47AD2A630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37255" r="54862" b="41607"/>
          <a:stretch/>
        </p:blipFill>
        <p:spPr>
          <a:xfrm>
            <a:off x="2028196" y="1600255"/>
            <a:ext cx="9142601" cy="5397253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>
            <a:off x="616744" y="11059866"/>
            <a:ext cx="1969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75DABBC-39B6-4B6B-A782-7C2C64BC3674}"/>
              </a:ext>
            </a:extLst>
          </p:cNvPr>
          <p:cNvSpPr txBox="1"/>
          <p:nvPr/>
        </p:nvSpPr>
        <p:spPr>
          <a:xfrm>
            <a:off x="722879" y="11605156"/>
            <a:ext cx="2000752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dirty="0"/>
              <a:t>消防本部のロゴ等があればここに入れてください。</a:t>
            </a:r>
          </a:p>
        </p:txBody>
      </p:sp>
      <p:sp>
        <p:nvSpPr>
          <p:cNvPr id="66" name="右中かっこ 65">
            <a:extLst>
              <a:ext uri="{FF2B5EF4-FFF2-40B4-BE49-F238E27FC236}">
                <a16:creationId xmlns:a16="http://schemas.microsoft.com/office/drawing/2014/main" id="{55B4BAF1-3340-4908-8311-D53D133CDAB5}"/>
              </a:ext>
            </a:extLst>
          </p:cNvPr>
          <p:cNvSpPr/>
          <p:nvPr/>
        </p:nvSpPr>
        <p:spPr>
          <a:xfrm>
            <a:off x="9712886" y="11505203"/>
            <a:ext cx="239636" cy="129639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0F89AE9-0ECD-43ED-BBF1-B11253789E26}"/>
              </a:ext>
            </a:extLst>
          </p:cNvPr>
          <p:cNvSpPr txBox="1"/>
          <p:nvPr/>
        </p:nvSpPr>
        <p:spPr>
          <a:xfrm>
            <a:off x="10121317" y="1196873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本部で記入必要</a:t>
            </a:r>
          </a:p>
        </p:txBody>
      </p:sp>
    </p:spTree>
    <p:extLst>
      <p:ext uri="{BB962C8B-B14F-4D97-AF65-F5344CB8AC3E}">
        <p14:creationId xmlns:p14="http://schemas.microsoft.com/office/powerpoint/2010/main" val="23085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317</Words>
  <Application>Microsoft Office PowerPoint</Application>
  <PresentationFormat>A3 297x420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游ゴシック</vt:lpstr>
      <vt:lpstr>游ゴシック</vt:lpstr>
      <vt:lpstr>Arial</vt:lpstr>
      <vt:lpstr>Calibri</vt:lpstr>
      <vt:lpstr>Calibri Light</vt:lpstr>
      <vt:lpstr>Office テーマ</vt:lpstr>
      <vt:lpstr>火災予防の手続には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2022-03-24T09:22:05Z</cp:lastPrinted>
  <dcterms:created xsi:type="dcterms:W3CDTF">2022-02-14T06:07:24Z</dcterms:created>
  <dcterms:modified xsi:type="dcterms:W3CDTF">2022-04-22T01:21:23Z</dcterms:modified>
</cp:coreProperties>
</file>