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50" d="100"/>
          <a:sy n="50" d="100"/>
        </p:scale>
        <p:origin x="1976" y="-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33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68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03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91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72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71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90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57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58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45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96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8A50-33CB-45D0-80A5-E5DEFA87309D}" type="datetimeFigureOut">
              <a:rPr kumimoji="1" lang="ja-JP" altLang="en-US" smtClean="0"/>
              <a:t>2022/4/22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71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正方形/長方形 53"/>
          <p:cNvSpPr/>
          <p:nvPr/>
        </p:nvSpPr>
        <p:spPr>
          <a:xfrm>
            <a:off x="266218" y="2757987"/>
            <a:ext cx="6238754" cy="25116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441817" y="2939405"/>
            <a:ext cx="1408440" cy="360000"/>
            <a:chOff x="3019033" y="3472929"/>
            <a:chExt cx="1408440" cy="360000"/>
          </a:xfrm>
        </p:grpSpPr>
        <p:sp>
          <p:nvSpPr>
            <p:cNvPr id="24" name="楕円 23"/>
            <p:cNvSpPr/>
            <p:nvPr/>
          </p:nvSpPr>
          <p:spPr>
            <a:xfrm>
              <a:off x="301903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楕円 28"/>
            <p:cNvSpPr/>
            <p:nvPr/>
          </p:nvSpPr>
          <p:spPr>
            <a:xfrm>
              <a:off x="328114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/>
            <p:cNvSpPr/>
            <p:nvPr/>
          </p:nvSpPr>
          <p:spPr>
            <a:xfrm>
              <a:off x="354325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楕円 30"/>
            <p:cNvSpPr/>
            <p:nvPr/>
          </p:nvSpPr>
          <p:spPr>
            <a:xfrm>
              <a:off x="380536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406747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9" name="図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0" y="27290"/>
            <a:ext cx="6840000" cy="273069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2972" y="736603"/>
            <a:ext cx="4460277" cy="544001"/>
          </a:xfrm>
          <a:noFill/>
        </p:spPr>
        <p:txBody>
          <a:bodyPr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火災予防の手続には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52076" y="7414397"/>
            <a:ext cx="3178874" cy="1216676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①消防計画作成（変更）届出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②防火・防災管理者選任（解任）届出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③全体についての消防計画作成（変更）届出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zh-TW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④防火対象物点検結果報告</a:t>
            </a:r>
            <a:endParaRPr lang="en-US" altLang="zh-TW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⑤統括防火・防災管理者選任（解任）届出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237523" y="7421826"/>
            <a:ext cx="3379003" cy="1209247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⑥自衛消防組織設置（変更）届出</a:t>
            </a:r>
            <a:endParaRPr lang="en-US" altLang="zh-TW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zh-TW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⑦消防用設備等（特殊消防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用</a:t>
            </a:r>
            <a:r>
              <a:rPr lang="zh-TW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設備等）設置届出</a:t>
            </a:r>
            <a:endParaRPr lang="en-US" altLang="zh-TW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⑧</a:t>
            </a:r>
            <a:r>
              <a:rPr lang="zh-TW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消防用設備等（特殊消防用設備等）点検結果報告</a:t>
            </a:r>
            <a:endParaRPr lang="en-US" altLang="zh-TW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⑨</a:t>
            </a:r>
            <a:r>
              <a:rPr lang="zh-TW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工事整備対象設備等着工届出</a:t>
            </a:r>
            <a:endParaRPr lang="en-US" altLang="zh-TW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⑩</a:t>
            </a:r>
            <a:r>
              <a:rPr lang="zh-TW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防災管理点検結果報告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05" y="6034588"/>
            <a:ext cx="2254904" cy="71531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3410" y="5849565"/>
            <a:ext cx="1008000" cy="1012130"/>
          </a:xfrm>
          <a:prstGeom prst="rect">
            <a:avLst/>
          </a:prstGeom>
        </p:spPr>
      </p:pic>
      <p:sp>
        <p:nvSpPr>
          <p:cNvPr id="15" name="サブタイトル 2"/>
          <p:cNvSpPr txBox="1">
            <a:spLocks/>
          </p:cNvSpPr>
          <p:nvPr/>
        </p:nvSpPr>
        <p:spPr>
          <a:xfrm>
            <a:off x="747931" y="467385"/>
            <a:ext cx="4179094" cy="373124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u="sng" dirty="0">
                <a:latin typeface="+mn-ea"/>
              </a:rPr>
              <a:t>事業者の皆様へ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66218" y="7214195"/>
            <a:ext cx="6313930" cy="1621653"/>
          </a:xfrm>
          <a:prstGeom prst="roundRect">
            <a:avLst>
              <a:gd name="adj" fmla="val 8382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2225109" y="7044517"/>
            <a:ext cx="2016000" cy="320223"/>
          </a:xfrm>
          <a:prstGeom prst="rect">
            <a:avLst/>
          </a:prstGeom>
          <a:solidFill>
            <a:schemeClr val="bg1"/>
          </a:solidFill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申請可能な手続</a:t>
            </a: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1066853" y="1084830"/>
            <a:ext cx="5096172" cy="767022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600" b="1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ぴったりサービスの電子申請</a:t>
            </a:r>
            <a:endParaRPr lang="ja-JP" altLang="en-US" sz="2275" b="1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1002971" y="1642851"/>
            <a:ext cx="4460277" cy="544001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便利です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7543" y="295283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いつでも</a:t>
            </a:r>
          </a:p>
        </p:txBody>
      </p:sp>
      <p:sp>
        <p:nvSpPr>
          <p:cNvPr id="35" name="サブタイトル 2"/>
          <p:cNvSpPr txBox="1">
            <a:spLocks/>
          </p:cNvSpPr>
          <p:nvPr/>
        </p:nvSpPr>
        <p:spPr>
          <a:xfrm>
            <a:off x="1977926" y="2631040"/>
            <a:ext cx="2867068" cy="32022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n-US"/>
            </a:defPPr>
            <a:lvl1pPr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 kumimoji="1" sz="2600" b="1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defRPr>
            </a:lvl1pPr>
          </a:lstStyle>
          <a:p>
            <a:r>
              <a:rPr lang="ja-JP" altLang="en-US" sz="1600" dirty="0">
                <a:solidFill>
                  <a:schemeClr val="tx1"/>
                </a:solidFill>
                <a:latin typeface="+mn-ea"/>
                <a:ea typeface="+mn-ea"/>
              </a:rPr>
              <a:t>ぴったり</a:t>
            </a:r>
            <a:r>
              <a:rPr lang="ja-JP" altLang="en-US" sz="1600" dirty="0">
                <a:solidFill>
                  <a:schemeClr val="tx1"/>
                </a:solidFill>
              </a:rPr>
              <a:t>サービスのメリット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441817" y="3653694"/>
            <a:ext cx="1408440" cy="360000"/>
            <a:chOff x="3019033" y="3472929"/>
            <a:chExt cx="1408440" cy="360000"/>
          </a:xfrm>
        </p:grpSpPr>
        <p:sp>
          <p:nvSpPr>
            <p:cNvPr id="37" name="楕円 36"/>
            <p:cNvSpPr/>
            <p:nvPr/>
          </p:nvSpPr>
          <p:spPr>
            <a:xfrm>
              <a:off x="301903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楕円 37"/>
            <p:cNvSpPr/>
            <p:nvPr/>
          </p:nvSpPr>
          <p:spPr>
            <a:xfrm>
              <a:off x="328114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楕円 38"/>
            <p:cNvSpPr/>
            <p:nvPr/>
          </p:nvSpPr>
          <p:spPr>
            <a:xfrm>
              <a:off x="354325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楕円 39"/>
            <p:cNvSpPr/>
            <p:nvPr/>
          </p:nvSpPr>
          <p:spPr>
            <a:xfrm>
              <a:off x="380536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楕円 40"/>
            <p:cNvSpPr/>
            <p:nvPr/>
          </p:nvSpPr>
          <p:spPr>
            <a:xfrm>
              <a:off x="406747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587543" y="367347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どこでも</a:t>
            </a:r>
          </a:p>
        </p:txBody>
      </p:sp>
      <p:grpSp>
        <p:nvGrpSpPr>
          <p:cNvPr id="43" name="グループ化 42"/>
          <p:cNvGrpSpPr/>
          <p:nvPr/>
        </p:nvGrpSpPr>
        <p:grpSpPr>
          <a:xfrm>
            <a:off x="441817" y="4367983"/>
            <a:ext cx="1408440" cy="360000"/>
            <a:chOff x="3019033" y="3472929"/>
            <a:chExt cx="1408440" cy="360000"/>
          </a:xfrm>
        </p:grpSpPr>
        <p:sp>
          <p:nvSpPr>
            <p:cNvPr id="44" name="楕円 43"/>
            <p:cNvSpPr/>
            <p:nvPr/>
          </p:nvSpPr>
          <p:spPr>
            <a:xfrm>
              <a:off x="301903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楕円 44"/>
            <p:cNvSpPr/>
            <p:nvPr/>
          </p:nvSpPr>
          <p:spPr>
            <a:xfrm>
              <a:off x="328114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楕円 45"/>
            <p:cNvSpPr/>
            <p:nvPr/>
          </p:nvSpPr>
          <p:spPr>
            <a:xfrm>
              <a:off x="354325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楕円 46"/>
            <p:cNvSpPr/>
            <p:nvPr/>
          </p:nvSpPr>
          <p:spPr>
            <a:xfrm>
              <a:off x="380536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楕円 47"/>
            <p:cNvSpPr/>
            <p:nvPr/>
          </p:nvSpPr>
          <p:spPr>
            <a:xfrm>
              <a:off x="4067473" y="3472929"/>
              <a:ext cx="360000" cy="36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714868" y="438141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簡単に</a:t>
            </a:r>
          </a:p>
        </p:txBody>
      </p:sp>
      <p:sp>
        <p:nvSpPr>
          <p:cNvPr id="50" name="サブタイトル 2"/>
          <p:cNvSpPr txBox="1">
            <a:spLocks/>
          </p:cNvSpPr>
          <p:nvPr/>
        </p:nvSpPr>
        <p:spPr>
          <a:xfrm>
            <a:off x="711647" y="3294523"/>
            <a:ext cx="4880654" cy="272188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n-US"/>
            </a:defPPr>
            <a:lvl1pPr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 kumimoji="1" sz="2600" b="1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defRPr>
            </a:lvl1pPr>
          </a:lstStyle>
          <a:p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24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時間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365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日、時間を問わず申請が可能です。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711647" y="3990942"/>
            <a:ext cx="5616041" cy="325331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n-US"/>
            </a:defPPr>
            <a:lvl1pPr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 kumimoji="1" sz="2600" b="1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defRPr>
            </a:lvl1pPr>
          </a:lstStyle>
          <a:p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パソコン・スマホ・タブレットから、場所を問わず申請が可能です。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>
            <a:off x="711647" y="4776081"/>
            <a:ext cx="5793325" cy="42310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n-US"/>
            </a:defPPr>
            <a:lvl1pPr defTabSz="6858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 kumimoji="1" sz="2600" b="1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入力チェック機能やヘルプ機能で、間違いのない申請ができます。</a:t>
            </a: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今回の申請情報を保存すると、次回申請時にその情報を利用できます。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2019813" y="5889346"/>
            <a:ext cx="3168000" cy="539666"/>
          </a:xfrm>
          <a:prstGeom prst="rightArrow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txBody>
          <a:bodyPr vert="horz" lIns="74295" tIns="37148" rIns="74295" bIns="37148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38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ぴったりサービスへのアクセスはこちら</a:t>
            </a: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-15888" y="8904909"/>
            <a:ext cx="687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タイトル 1"/>
          <p:cNvSpPr txBox="1">
            <a:spLocks/>
          </p:cNvSpPr>
          <p:nvPr/>
        </p:nvSpPr>
        <p:spPr>
          <a:xfrm>
            <a:off x="5440098" y="1229774"/>
            <a:ext cx="638401" cy="544001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が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632139" y="6764403"/>
            <a:ext cx="421937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https://myna.go.jp/SCK1501_02_001/SCK1501_02_001_Init.form</a:t>
            </a:r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71410" y="5311124"/>
            <a:ext cx="6233562" cy="903937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3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■ぴったりサービスとは</a:t>
            </a:r>
            <a:endParaRPr lang="en-US" altLang="ja-JP" sz="113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13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政府が運用するオンラインサービス「マイナポータル」を活用し、インターネット経由で住民が行政サービスに関する検索や電子申請、公金決済サービスを利用できるサービスです。</a:t>
            </a:r>
            <a:endParaRPr lang="en-US" altLang="ja-JP" sz="113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ja-JP" altLang="en-US" sz="113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3DFB5E79-805C-4E58-A7AC-A2B31C353578}"/>
              </a:ext>
            </a:extLst>
          </p:cNvPr>
          <p:cNvSpPr/>
          <p:nvPr/>
        </p:nvSpPr>
        <p:spPr>
          <a:xfrm>
            <a:off x="530048" y="9452211"/>
            <a:ext cx="20489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https://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本部のアドレス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6835627-4CB1-4311-9B7E-FF2D1A529C85}"/>
              </a:ext>
            </a:extLst>
          </p:cNvPr>
          <p:cNvSpPr txBox="1"/>
          <p:nvPr/>
        </p:nvSpPr>
        <p:spPr>
          <a:xfrm>
            <a:off x="464986" y="8967775"/>
            <a:ext cx="2000752" cy="415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50" dirty="0"/>
              <a:t>消防本部のロゴ等があればここに入れてください。</a:t>
            </a:r>
          </a:p>
        </p:txBody>
      </p:sp>
      <p:sp>
        <p:nvSpPr>
          <p:cNvPr id="60" name="Rounded Rectangle 19">
            <a:extLst>
              <a:ext uri="{FF2B5EF4-FFF2-40B4-BE49-F238E27FC236}">
                <a16:creationId xmlns:a16="http://schemas.microsoft.com/office/drawing/2014/main" id="{2AB47076-F3C0-4E61-A19B-CD437946A4B6}"/>
              </a:ext>
            </a:extLst>
          </p:cNvPr>
          <p:cNvSpPr/>
          <p:nvPr/>
        </p:nvSpPr>
        <p:spPr>
          <a:xfrm>
            <a:off x="2769654" y="8943729"/>
            <a:ext cx="3676110" cy="75850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FE8E241-B7E2-465D-AA0F-E2A51FA3A372}"/>
              </a:ext>
            </a:extLst>
          </p:cNvPr>
          <p:cNvSpPr/>
          <p:nvPr/>
        </p:nvSpPr>
        <p:spPr>
          <a:xfrm>
            <a:off x="2804736" y="9170848"/>
            <a:ext cx="3774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消防本部名○○○担当部署名○○○</a:t>
            </a:r>
            <a:r>
              <a:rPr lang="zh-TW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  <a:p>
            <a:r>
              <a:rPr lang="en-US" altLang="zh-TW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zh-TW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</a:t>
            </a:r>
            <a:r>
              <a:rPr lang="en-US" altLang="zh-TW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</a:t>
            </a:r>
            <a:r>
              <a:rPr lang="en-US" altLang="zh-TW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</a:t>
            </a:r>
            <a:r>
              <a:rPr lang="zh-TW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（直通）</a:t>
            </a:r>
            <a:r>
              <a:rPr lang="zh-TW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  <a:p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26FA2DF8-B606-44B4-A164-86D6C6DDEF1E}"/>
              </a:ext>
            </a:extLst>
          </p:cNvPr>
          <p:cNvSpPr/>
          <p:nvPr/>
        </p:nvSpPr>
        <p:spPr>
          <a:xfrm>
            <a:off x="2806417" y="8968003"/>
            <a:ext cx="10823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お問い合わせ先</a:t>
            </a:r>
          </a:p>
        </p:txBody>
      </p:sp>
      <p:sp>
        <p:nvSpPr>
          <p:cNvPr id="66" name="右中かっこ 65">
            <a:extLst>
              <a:ext uri="{FF2B5EF4-FFF2-40B4-BE49-F238E27FC236}">
                <a16:creationId xmlns:a16="http://schemas.microsoft.com/office/drawing/2014/main" id="{DEB62E63-5881-4D2D-80BF-98D8C3EA5F54}"/>
              </a:ext>
            </a:extLst>
          </p:cNvPr>
          <p:cNvSpPr/>
          <p:nvPr/>
        </p:nvSpPr>
        <p:spPr>
          <a:xfrm>
            <a:off x="6991350" y="8822540"/>
            <a:ext cx="212353" cy="99463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F7946D4-CE63-49E3-B974-BED4BAFDCBAF}"/>
              </a:ext>
            </a:extLst>
          </p:cNvPr>
          <p:cNvSpPr txBox="1"/>
          <p:nvPr/>
        </p:nvSpPr>
        <p:spPr>
          <a:xfrm>
            <a:off x="7351152" y="911120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本部で記入必要</a:t>
            </a:r>
          </a:p>
        </p:txBody>
      </p:sp>
    </p:spTree>
    <p:extLst>
      <p:ext uri="{BB962C8B-B14F-4D97-AF65-F5344CB8AC3E}">
        <p14:creationId xmlns:p14="http://schemas.microsoft.com/office/powerpoint/2010/main" val="23085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299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HG創英角ﾎﾟｯﾌﾟ体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火災予防の手続には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2022-02-14T06:07:24Z</dcterms:created>
  <dcterms:modified xsi:type="dcterms:W3CDTF">2022-04-22T01:13:02Z</dcterms:modified>
</cp:coreProperties>
</file>