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7561263" cy="106934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5EC"/>
    <a:srgbClr val="02993B"/>
    <a:srgbClr val="AC5030"/>
    <a:srgbClr val="FFF8E7"/>
    <a:srgbClr val="F0F0F8"/>
    <a:srgbClr val="5F67AE"/>
    <a:srgbClr val="FAED00"/>
    <a:srgbClr val="7D6B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2" autoAdjust="0"/>
  </p:normalViewPr>
  <p:slideViewPr>
    <p:cSldViewPr>
      <p:cViewPr>
        <p:scale>
          <a:sx n="120" d="100"/>
          <a:sy n="120" d="100"/>
        </p:scale>
        <p:origin x="-324" y="2436"/>
      </p:cViewPr>
      <p:guideLst>
        <p:guide orient="horz" pos="3368"/>
        <p:guide pos="23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1FE382-401A-48AE-9E5F-22E8EB8C916A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ABC18-2135-431E-9114-30DE94113A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38772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B6F12-5295-4DB6-A73B-46C6821A7CA4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058988" y="739775"/>
            <a:ext cx="261778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CAB4F8-D517-45D3-8120-4C10E83E9C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2424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8749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095" y="3321886"/>
            <a:ext cx="6427074" cy="229215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190" y="6059593"/>
            <a:ext cx="5292884" cy="27327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71AC86E8-4D31-4FA8-B032-241C08F528A5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E4BAB0DE-4636-4CBA-A9C5-BAF41FA28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2846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8063" y="2495127"/>
            <a:ext cx="6805137" cy="70571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71AC86E8-4D31-4FA8-B032-241C08F528A5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E4BAB0DE-4636-4CBA-A9C5-BAF41FA28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1934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481916" y="428232"/>
            <a:ext cx="1701284" cy="9124045"/>
          </a:xfrm>
          <a:prstGeom prst="rect">
            <a:avLst/>
          </a:prstGeo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8063" y="428232"/>
            <a:ext cx="4977831" cy="912404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71AC86E8-4D31-4FA8-B032-241C08F528A5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E4BAB0DE-4636-4CBA-A9C5-BAF41FA28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4717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78063" y="2495127"/>
            <a:ext cx="6805137" cy="7057150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71AC86E8-4D31-4FA8-B032-241C08F528A5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E4BAB0DE-4636-4CBA-A9C5-BAF41FA28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1450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287" y="6871500"/>
            <a:ext cx="6427074" cy="212382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287" y="4532320"/>
            <a:ext cx="6427074" cy="233918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71AC86E8-4D31-4FA8-B032-241C08F528A5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E4BAB0DE-4636-4CBA-A9C5-BAF41FA28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5778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78063" y="2495127"/>
            <a:ext cx="3339558" cy="70571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843642" y="2495127"/>
            <a:ext cx="3339558" cy="70571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71AC86E8-4D31-4FA8-B032-241C08F528A5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E4BAB0DE-4636-4CBA-A9C5-BAF41FA28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2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063" y="2393639"/>
            <a:ext cx="3340871" cy="99755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063" y="3391194"/>
            <a:ext cx="3340871" cy="616108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017" y="2393639"/>
            <a:ext cx="3342183" cy="99755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017" y="3391194"/>
            <a:ext cx="3342183" cy="616108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71AC86E8-4D31-4FA8-B032-241C08F528A5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E4BAB0DE-4636-4CBA-A9C5-BAF41FA28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0484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71AC86E8-4D31-4FA8-B032-241C08F528A5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E4BAB0DE-4636-4CBA-A9C5-BAF41FA28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6512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71AC86E8-4D31-4FA8-B032-241C08F528A5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E4BAB0DE-4636-4CBA-A9C5-BAF41FA28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9331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064" y="425756"/>
            <a:ext cx="2487603" cy="18119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244" y="425756"/>
            <a:ext cx="4226956" cy="912652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064" y="2237694"/>
            <a:ext cx="2487603" cy="73145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71AC86E8-4D31-4FA8-B032-241C08F528A5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E4BAB0DE-4636-4CBA-A9C5-BAF41FA28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8068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060" y="7485380"/>
            <a:ext cx="4536758" cy="88369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060" y="955475"/>
            <a:ext cx="4536758" cy="6416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060" y="8369071"/>
            <a:ext cx="4536758" cy="12549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71AC86E8-4D31-4FA8-B032-241C08F528A5}" type="datetimeFigureOut">
              <a:rPr kumimoji="1" lang="ja-JP" altLang="en-US" smtClean="0"/>
              <a:t>2017/3/1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/>
          <a:lstStyle/>
          <a:p>
            <a:fld id="{E4BAB0DE-4636-4CBA-A9C5-BAF41FA28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3599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 userDrawn="1"/>
        </p:nvSpPr>
        <p:spPr>
          <a:xfrm>
            <a:off x="0" y="882204"/>
            <a:ext cx="7561263" cy="9550114"/>
          </a:xfrm>
          <a:prstGeom prst="rect">
            <a:avLst/>
          </a:prstGeom>
          <a:solidFill>
            <a:srgbClr val="FFF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 userDrawn="1"/>
        </p:nvSpPr>
        <p:spPr>
          <a:xfrm>
            <a:off x="-1192" y="0"/>
            <a:ext cx="7561263" cy="1008000"/>
          </a:xfrm>
          <a:prstGeom prst="rect">
            <a:avLst/>
          </a:prstGeom>
          <a:solidFill>
            <a:srgbClr val="0299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360000" y="36000"/>
            <a:ext cx="6840000" cy="141577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kumimoji="1" lang="ja-JP" altLang="en-US" sz="3200" b="1" spc="-140" baseline="0" dirty="0" smtClean="0">
                <a:solidFill>
                  <a:srgbClr val="FAE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突然のこんな症状の時にはす</a:t>
            </a:r>
            <a:r>
              <a:rPr kumimoji="1" lang="ja-JP" altLang="en-US" sz="3200" b="1" spc="-500" baseline="0" dirty="0" smtClean="0">
                <a:solidFill>
                  <a:srgbClr val="FAE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ぐ</a:t>
            </a:r>
            <a:r>
              <a:rPr kumimoji="1" lang="en-US" altLang="ja-JP" sz="6000" b="1" spc="-500" baseline="0" dirty="0" smtClean="0">
                <a:solidFill>
                  <a:srgbClr val="FAE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11</a:t>
            </a:r>
            <a:r>
              <a:rPr kumimoji="1" lang="en-US" altLang="ja-JP" sz="6000" b="1" spc="0" baseline="0" dirty="0" smtClean="0">
                <a:solidFill>
                  <a:srgbClr val="FAE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9</a:t>
            </a:r>
            <a:r>
              <a:rPr kumimoji="1" lang="ja-JP" altLang="en-US" sz="3200" b="1" spc="-200" baseline="0" dirty="0" smtClean="0">
                <a:solidFill>
                  <a:srgbClr val="FAE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番</a:t>
            </a:r>
            <a:r>
              <a:rPr kumimoji="1" lang="en-US" altLang="ja-JP" sz="3600" b="1" spc="0" baseline="0" dirty="0" smtClean="0">
                <a:solidFill>
                  <a:srgbClr val="FAE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!!</a:t>
            </a:r>
            <a:endParaRPr kumimoji="1" lang="ja-JP" altLang="en-US" sz="3600" b="1" spc="0" baseline="0" dirty="0">
              <a:solidFill>
                <a:srgbClr val="FAED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正方形/長方形 4"/>
          <p:cNvSpPr/>
          <p:nvPr userDrawn="1"/>
        </p:nvSpPr>
        <p:spPr>
          <a:xfrm>
            <a:off x="0" y="9972000"/>
            <a:ext cx="7561263" cy="720000"/>
          </a:xfrm>
          <a:prstGeom prst="rect">
            <a:avLst/>
          </a:prstGeom>
          <a:solidFill>
            <a:srgbClr val="0299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96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図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00" y="1656936"/>
            <a:ext cx="2286000" cy="4213860"/>
          </a:xfrm>
          <a:prstGeom prst="rect">
            <a:avLst/>
          </a:prstGeom>
        </p:spPr>
      </p:pic>
      <p:cxnSp>
        <p:nvCxnSpPr>
          <p:cNvPr id="68" name="直線コネクタ 67"/>
          <p:cNvCxnSpPr/>
          <p:nvPr/>
        </p:nvCxnSpPr>
        <p:spPr>
          <a:xfrm flipH="1">
            <a:off x="2484490" y="4441358"/>
            <a:ext cx="360037" cy="490119"/>
          </a:xfrm>
          <a:prstGeom prst="line">
            <a:avLst/>
          </a:prstGeom>
          <a:ln w="38100">
            <a:solidFill>
              <a:srgbClr val="AC5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角丸四角形 3"/>
          <p:cNvSpPr/>
          <p:nvPr/>
        </p:nvSpPr>
        <p:spPr>
          <a:xfrm>
            <a:off x="360000" y="5994772"/>
            <a:ext cx="6840000" cy="3888432"/>
          </a:xfrm>
          <a:prstGeom prst="roundRect">
            <a:avLst>
              <a:gd name="adj" fmla="val 6394"/>
            </a:avLst>
          </a:prstGeom>
          <a:solidFill>
            <a:srgbClr val="EFF5EC"/>
          </a:solidFill>
          <a:ln w="38100">
            <a:solidFill>
              <a:srgbClr val="029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2" name="直線コネクタ 41"/>
          <p:cNvCxnSpPr/>
          <p:nvPr/>
        </p:nvCxnSpPr>
        <p:spPr>
          <a:xfrm flipH="1" flipV="1">
            <a:off x="3772817" y="3969361"/>
            <a:ext cx="1375967" cy="1161315"/>
          </a:xfrm>
          <a:prstGeom prst="line">
            <a:avLst/>
          </a:prstGeom>
          <a:ln w="38100">
            <a:solidFill>
              <a:srgbClr val="AC5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/>
          <p:cNvCxnSpPr/>
          <p:nvPr/>
        </p:nvCxnSpPr>
        <p:spPr>
          <a:xfrm flipH="1">
            <a:off x="4068663" y="3402484"/>
            <a:ext cx="1986284" cy="118787"/>
          </a:xfrm>
          <a:prstGeom prst="line">
            <a:avLst/>
          </a:prstGeom>
          <a:ln w="38100">
            <a:solidFill>
              <a:srgbClr val="AC5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 flipH="1">
            <a:off x="3852639" y="1724920"/>
            <a:ext cx="1800200" cy="309412"/>
          </a:xfrm>
          <a:prstGeom prst="line">
            <a:avLst/>
          </a:prstGeom>
          <a:ln w="38100">
            <a:solidFill>
              <a:srgbClr val="AC5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/>
          <p:cNvCxnSpPr/>
          <p:nvPr/>
        </p:nvCxnSpPr>
        <p:spPr>
          <a:xfrm flipH="1" flipV="1">
            <a:off x="2484489" y="5164326"/>
            <a:ext cx="1032085" cy="398398"/>
          </a:xfrm>
          <a:prstGeom prst="line">
            <a:avLst/>
          </a:prstGeom>
          <a:ln w="38100">
            <a:solidFill>
              <a:srgbClr val="AC5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>
            <a:endCxn id="12" idx="3"/>
          </p:cNvCxnSpPr>
          <p:nvPr/>
        </p:nvCxnSpPr>
        <p:spPr>
          <a:xfrm>
            <a:off x="677744" y="4735810"/>
            <a:ext cx="1914256" cy="540060"/>
          </a:xfrm>
          <a:prstGeom prst="line">
            <a:avLst/>
          </a:prstGeom>
          <a:ln w="38100">
            <a:solidFill>
              <a:srgbClr val="AC5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線コネクタ 2"/>
          <p:cNvCxnSpPr/>
          <p:nvPr/>
        </p:nvCxnSpPr>
        <p:spPr>
          <a:xfrm flipH="1" flipV="1">
            <a:off x="2225799" y="2771943"/>
            <a:ext cx="1194792" cy="126485"/>
          </a:xfrm>
          <a:prstGeom prst="line">
            <a:avLst/>
          </a:prstGeom>
          <a:ln w="38100">
            <a:solidFill>
              <a:srgbClr val="AC5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角丸四角形 5"/>
          <p:cNvSpPr/>
          <p:nvPr/>
        </p:nvSpPr>
        <p:spPr>
          <a:xfrm>
            <a:off x="359998" y="1259984"/>
            <a:ext cx="2232000" cy="2790572"/>
          </a:xfrm>
          <a:prstGeom prst="roundRect">
            <a:avLst>
              <a:gd name="adj" fmla="val 5720"/>
            </a:avLst>
          </a:prstGeom>
          <a:solidFill>
            <a:schemeClr val="bg1"/>
          </a:solidFill>
          <a:ln w="38100">
            <a:solidFill>
              <a:srgbClr val="AC5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         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991450" y="1324964"/>
            <a:ext cx="1944216" cy="754181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800"/>
              </a:lnSpc>
              <a:buSzPct val="150000"/>
              <a:buFont typeface="Wingdings" panose="05000000000000000000" pitchFamily="2" charset="2"/>
              <a:buChar char="l"/>
            </a:pPr>
            <a:r>
              <a:rPr kumimoji="1" lang="ja-JP" altLang="en-US" sz="1250" dirty="0" smtClean="0">
                <a:latin typeface="+mn-ea"/>
              </a:rPr>
              <a:t>突然の激しい頭痛</a:t>
            </a:r>
            <a:endParaRPr kumimoji="1" lang="en-US" altLang="ja-JP" sz="1250" dirty="0" smtClean="0">
              <a:latin typeface="+mn-ea"/>
            </a:endParaRPr>
          </a:p>
          <a:p>
            <a:pPr marL="180000" indent="-180000">
              <a:lnSpc>
                <a:spcPts val="1800"/>
              </a:lnSpc>
              <a:buSzPct val="150000"/>
              <a:buFont typeface="Wingdings" panose="05000000000000000000" pitchFamily="2" charset="2"/>
              <a:buChar char="l"/>
            </a:pPr>
            <a:r>
              <a:rPr lang="ja-JP" altLang="en-US" sz="1250" dirty="0" smtClean="0">
                <a:latin typeface="+mn-ea"/>
              </a:rPr>
              <a:t>突然</a:t>
            </a:r>
            <a:r>
              <a:rPr lang="ja-JP" altLang="en-US" sz="1250" dirty="0">
                <a:latin typeface="+mn-ea"/>
              </a:rPr>
              <a:t>の激しい頭痛</a:t>
            </a:r>
          </a:p>
          <a:p>
            <a:pPr marL="180000" indent="-180000">
              <a:lnSpc>
                <a:spcPts val="1800"/>
              </a:lnSpc>
              <a:buSzPct val="150000"/>
              <a:buFont typeface="Wingdings" panose="05000000000000000000" pitchFamily="2" charset="2"/>
              <a:buChar char="l"/>
            </a:pPr>
            <a:r>
              <a:rPr lang="ja-JP" altLang="en-US" sz="1250" dirty="0" smtClean="0">
                <a:latin typeface="+mn-ea"/>
              </a:rPr>
              <a:t>突然</a:t>
            </a:r>
            <a:r>
              <a:rPr lang="ja-JP" altLang="en-US" sz="1250" dirty="0">
                <a:latin typeface="+mn-ea"/>
              </a:rPr>
              <a:t>の激しい</a:t>
            </a:r>
            <a:r>
              <a:rPr lang="ja-JP" altLang="en-US" sz="1250" dirty="0" smtClean="0">
                <a:latin typeface="+mn-ea"/>
              </a:rPr>
              <a:t>頭痛</a:t>
            </a:r>
            <a:endParaRPr lang="ja-JP" altLang="en-US" sz="1250" dirty="0">
              <a:latin typeface="+mn-ea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52000" y="1053514"/>
            <a:ext cx="574873" cy="574873"/>
          </a:xfrm>
          <a:prstGeom prst="ellipse">
            <a:avLst/>
          </a:prstGeom>
          <a:solidFill>
            <a:srgbClr val="AC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 smtClean="0"/>
              <a:t>顔</a:t>
            </a:r>
            <a:endParaRPr kumimoji="1" lang="en-US" altLang="ja-JP" sz="2000" dirty="0" smtClean="0"/>
          </a:p>
        </p:txBody>
      </p:sp>
      <p:sp>
        <p:nvSpPr>
          <p:cNvPr id="12" name="角丸四角形 11"/>
          <p:cNvSpPr/>
          <p:nvPr/>
        </p:nvSpPr>
        <p:spPr>
          <a:xfrm>
            <a:off x="360000" y="4735810"/>
            <a:ext cx="2232000" cy="1080120"/>
          </a:xfrm>
          <a:prstGeom prst="roundRect">
            <a:avLst>
              <a:gd name="adj" fmla="val 12334"/>
            </a:avLst>
          </a:prstGeom>
          <a:solidFill>
            <a:schemeClr val="bg1"/>
          </a:solidFill>
          <a:ln w="38100">
            <a:solidFill>
              <a:srgbClr val="AC5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         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60000" y="4894972"/>
            <a:ext cx="2448535" cy="900246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突然のしびれ</a:t>
            </a:r>
            <a:endParaRPr kumimoji="1" lang="en-US" altLang="ja-JP" sz="1500" dirty="0" smtClean="0">
              <a:latin typeface="+mn-ea"/>
            </a:endParaRP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突然、片方の腕や足</a:t>
            </a:r>
            <a:r>
              <a:rPr lang="ja-JP" altLang="en-US" sz="1500" dirty="0" smtClean="0">
                <a:latin typeface="+mn-ea"/>
              </a:rPr>
              <a:t>に</a:t>
            </a:r>
            <a:r>
              <a:rPr lang="en-US" altLang="ja-JP" sz="1500" dirty="0" smtClean="0">
                <a:latin typeface="+mn-ea"/>
              </a:rPr>
              <a:t/>
            </a:r>
            <a:br>
              <a:rPr lang="en-US" altLang="ja-JP" sz="1500" dirty="0" smtClean="0">
                <a:latin typeface="+mn-ea"/>
              </a:rPr>
            </a:br>
            <a:r>
              <a:rPr lang="ja-JP" altLang="en-US" sz="1500" dirty="0" smtClean="0">
                <a:latin typeface="+mn-ea"/>
              </a:rPr>
              <a:t>力</a:t>
            </a:r>
            <a:r>
              <a:rPr lang="ja-JP" altLang="en-US" sz="1500" dirty="0">
                <a:latin typeface="+mn-ea"/>
              </a:rPr>
              <a:t>が入らなくなる</a:t>
            </a:r>
          </a:p>
        </p:txBody>
      </p:sp>
      <p:sp>
        <p:nvSpPr>
          <p:cNvPr id="14" name="円/楕円 13"/>
          <p:cNvSpPr/>
          <p:nvPr/>
        </p:nvSpPr>
        <p:spPr>
          <a:xfrm>
            <a:off x="252000" y="4338588"/>
            <a:ext cx="574873" cy="574873"/>
          </a:xfrm>
          <a:prstGeom prst="ellipse">
            <a:avLst/>
          </a:prstGeom>
          <a:solidFill>
            <a:srgbClr val="AC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dirty="0" smtClean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63696" y="4441358"/>
            <a:ext cx="880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spc="-300" dirty="0" smtClean="0">
                <a:solidFill>
                  <a:schemeClr val="bg1"/>
                </a:solidFill>
              </a:rPr>
              <a:t>手・足</a:t>
            </a:r>
            <a:endParaRPr kumimoji="1" lang="ja-JP" altLang="en-US" sz="2000" spc="-300" dirty="0">
              <a:solidFill>
                <a:schemeClr val="bg1"/>
              </a:solidFill>
            </a:endParaRPr>
          </a:p>
        </p:txBody>
      </p:sp>
      <p:sp>
        <p:nvSpPr>
          <p:cNvPr id="16" name="角丸四角形 15"/>
          <p:cNvSpPr/>
          <p:nvPr/>
        </p:nvSpPr>
        <p:spPr>
          <a:xfrm>
            <a:off x="4968000" y="4979302"/>
            <a:ext cx="2232000" cy="836627"/>
          </a:xfrm>
          <a:prstGeom prst="roundRect">
            <a:avLst>
              <a:gd name="adj" fmla="val 12334"/>
            </a:avLst>
          </a:prstGeom>
          <a:solidFill>
            <a:schemeClr val="bg1"/>
          </a:solidFill>
          <a:ln w="38100">
            <a:solidFill>
              <a:srgbClr val="AC5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         </a:t>
            </a:r>
            <a:endParaRPr kumimoji="1" lang="ja-JP" altLang="en-US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968000" y="5093578"/>
            <a:ext cx="2100358" cy="656590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kumimoji="1" lang="ja-JP" altLang="en-US" sz="1500" dirty="0" smtClean="0">
                <a:latin typeface="+mn-ea"/>
              </a:rPr>
              <a:t>突然の激しい腹痛</a:t>
            </a:r>
            <a:endParaRPr kumimoji="1" lang="en-US" altLang="ja-JP" sz="1500" dirty="0" smtClean="0">
              <a:latin typeface="+mn-ea"/>
            </a:endParaRP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 smtClean="0">
                <a:latin typeface="+mn-ea"/>
              </a:rPr>
              <a:t>血</a:t>
            </a:r>
            <a:r>
              <a:rPr lang="ja-JP" altLang="en-US" sz="1500" dirty="0">
                <a:latin typeface="+mn-ea"/>
              </a:rPr>
              <a:t>を</a:t>
            </a:r>
            <a:r>
              <a:rPr lang="ja-JP" altLang="en-US" sz="1500" dirty="0" smtClean="0">
                <a:latin typeface="+mn-ea"/>
              </a:rPr>
              <a:t>吐く</a:t>
            </a:r>
            <a:endParaRPr lang="en-US" altLang="ja-JP" sz="1500" dirty="0" smtClean="0">
              <a:latin typeface="+mn-ea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6732000" y="4770636"/>
            <a:ext cx="574873" cy="574873"/>
          </a:xfrm>
          <a:prstGeom prst="ellipse">
            <a:avLst/>
          </a:prstGeom>
          <a:solidFill>
            <a:srgbClr val="AC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dirty="0" smtClean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644416" y="4876090"/>
            <a:ext cx="880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760" spc="-150" dirty="0" smtClean="0">
                <a:solidFill>
                  <a:schemeClr val="bg1"/>
                </a:solidFill>
              </a:rPr>
              <a:t>おなか</a:t>
            </a:r>
            <a:endParaRPr kumimoji="1" lang="ja-JP" altLang="en-US" sz="1760" spc="-150" dirty="0">
              <a:solidFill>
                <a:schemeClr val="bg1"/>
              </a:solidFill>
            </a:endParaRPr>
          </a:p>
        </p:txBody>
      </p:sp>
      <p:sp>
        <p:nvSpPr>
          <p:cNvPr id="20" name="角丸四角形 19"/>
          <p:cNvSpPr/>
          <p:nvPr/>
        </p:nvSpPr>
        <p:spPr>
          <a:xfrm>
            <a:off x="4968000" y="2898428"/>
            <a:ext cx="2232000" cy="1815477"/>
          </a:xfrm>
          <a:prstGeom prst="roundRect">
            <a:avLst>
              <a:gd name="adj" fmla="val 9008"/>
            </a:avLst>
          </a:prstGeom>
          <a:solidFill>
            <a:schemeClr val="bg1"/>
          </a:solidFill>
          <a:ln w="38100">
            <a:solidFill>
              <a:srgbClr val="AC5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         </a:t>
            </a:r>
            <a:endParaRPr kumimoji="1" lang="ja-JP" altLang="en-US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968449" y="3060000"/>
            <a:ext cx="2592814" cy="1541448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kumimoji="1" lang="ja-JP" altLang="en-US" sz="1500" dirty="0" smtClean="0">
                <a:latin typeface="+mn-ea"/>
              </a:rPr>
              <a:t>突然の激痛</a:t>
            </a:r>
            <a:endParaRPr kumimoji="1" lang="en-US" altLang="ja-JP" sz="1500" dirty="0" smtClean="0">
              <a:latin typeface="+mn-ea"/>
            </a:endParaRP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急な息切れ、呼吸困難</a:t>
            </a: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 smtClean="0">
                <a:latin typeface="+mn-ea"/>
              </a:rPr>
              <a:t>旅行</a:t>
            </a:r>
            <a:r>
              <a:rPr lang="ja-JP" altLang="en-US" sz="1500" dirty="0">
                <a:latin typeface="+mn-ea"/>
              </a:rPr>
              <a:t>などの後</a:t>
            </a:r>
            <a:r>
              <a:rPr lang="ja-JP" altLang="en-US" sz="1500" dirty="0" smtClean="0">
                <a:latin typeface="+mn-ea"/>
              </a:rPr>
              <a:t>に</a:t>
            </a:r>
            <a:r>
              <a:rPr lang="en-US" altLang="ja-JP" sz="1500" dirty="0" smtClean="0">
                <a:latin typeface="+mn-ea"/>
              </a:rPr>
              <a:t/>
            </a:r>
            <a:br>
              <a:rPr lang="en-US" altLang="ja-JP" sz="1500" dirty="0" smtClean="0">
                <a:latin typeface="+mn-ea"/>
              </a:rPr>
            </a:br>
            <a:r>
              <a:rPr lang="ja-JP" altLang="en-US" sz="1500" dirty="0" smtClean="0">
                <a:latin typeface="+mn-ea"/>
              </a:rPr>
              <a:t>痛み出した</a:t>
            </a:r>
            <a:endParaRPr lang="en-US" altLang="ja-JP" sz="1500" dirty="0" smtClean="0">
              <a:latin typeface="+mn-ea"/>
            </a:endParaRP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 smtClean="0">
                <a:latin typeface="+mn-ea"/>
              </a:rPr>
              <a:t>痛む</a:t>
            </a:r>
            <a:r>
              <a:rPr lang="ja-JP" altLang="en-US" sz="1500" dirty="0">
                <a:latin typeface="+mn-ea"/>
              </a:rPr>
              <a:t>場所が移動する</a:t>
            </a:r>
          </a:p>
        </p:txBody>
      </p:sp>
      <p:sp>
        <p:nvSpPr>
          <p:cNvPr id="22" name="円/楕円 21"/>
          <p:cNvSpPr/>
          <p:nvPr/>
        </p:nvSpPr>
        <p:spPr>
          <a:xfrm>
            <a:off x="6732000" y="2826420"/>
            <a:ext cx="574873" cy="574873"/>
          </a:xfrm>
          <a:prstGeom prst="ellipse">
            <a:avLst/>
          </a:prstGeom>
          <a:solidFill>
            <a:srgbClr val="AC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1200" dirty="0" smtClean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572408" y="2867651"/>
            <a:ext cx="8806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ja-JP" altLang="en-US" sz="1760" spc="-150" dirty="0">
                <a:solidFill>
                  <a:schemeClr val="bg1"/>
                </a:solidFill>
              </a:rPr>
              <a:t>胸</a:t>
            </a:r>
            <a:r>
              <a:rPr lang="ja-JP" altLang="en-US" sz="1760" spc="-150" dirty="0" smtClean="0">
                <a:solidFill>
                  <a:schemeClr val="bg1"/>
                </a:solidFill>
              </a:rPr>
              <a:t>や</a:t>
            </a:r>
            <a:endParaRPr lang="en-US" altLang="ja-JP" sz="1760" spc="-150" dirty="0" smtClean="0">
              <a:solidFill>
                <a:schemeClr val="bg1"/>
              </a:solidFill>
            </a:endParaRPr>
          </a:p>
          <a:p>
            <a:pPr algn="ctr">
              <a:lnSpc>
                <a:spcPts val="1800"/>
              </a:lnSpc>
            </a:pPr>
            <a:r>
              <a:rPr kumimoji="1" lang="ja-JP" altLang="en-US" sz="1760" spc="-150" dirty="0">
                <a:solidFill>
                  <a:schemeClr val="bg1"/>
                </a:solidFill>
              </a:rPr>
              <a:t>背中</a:t>
            </a:r>
          </a:p>
        </p:txBody>
      </p:sp>
      <p:sp>
        <p:nvSpPr>
          <p:cNvPr id="24" name="角丸四角形 23"/>
          <p:cNvSpPr/>
          <p:nvPr/>
        </p:nvSpPr>
        <p:spPr>
          <a:xfrm>
            <a:off x="4968000" y="1258869"/>
            <a:ext cx="2232000" cy="1457691"/>
          </a:xfrm>
          <a:prstGeom prst="roundRect">
            <a:avLst>
              <a:gd name="adj" fmla="val 12334"/>
            </a:avLst>
          </a:prstGeom>
          <a:solidFill>
            <a:schemeClr val="bg1"/>
          </a:solidFill>
          <a:ln w="38100">
            <a:solidFill>
              <a:srgbClr val="AC5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         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968000" y="1404000"/>
            <a:ext cx="2049879" cy="1220847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突然の激しい</a:t>
            </a:r>
            <a:r>
              <a:rPr lang="ja-JP" altLang="en-US" sz="1500" dirty="0" smtClean="0">
                <a:latin typeface="+mn-ea"/>
              </a:rPr>
              <a:t>頭痛</a:t>
            </a:r>
            <a:endParaRPr lang="en-US" altLang="ja-JP" sz="1500" dirty="0" smtClean="0">
              <a:latin typeface="+mn-ea"/>
            </a:endParaRP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 smtClean="0">
                <a:latin typeface="+mn-ea"/>
              </a:rPr>
              <a:t>突然の高熱</a:t>
            </a:r>
            <a:endParaRPr lang="ja-JP" altLang="en-US" sz="1500" dirty="0">
              <a:latin typeface="+mn-ea"/>
            </a:endParaRP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急にふらつき、</a:t>
            </a:r>
            <a:r>
              <a:rPr lang="en-US" altLang="ja-JP" sz="1500" dirty="0" smtClean="0">
                <a:latin typeface="+mn-ea"/>
              </a:rPr>
              <a:t/>
            </a:r>
            <a:br>
              <a:rPr lang="en-US" altLang="ja-JP" sz="1500" dirty="0" smtClean="0">
                <a:latin typeface="+mn-ea"/>
              </a:rPr>
            </a:br>
            <a:r>
              <a:rPr lang="ja-JP" altLang="en-US" sz="1500" dirty="0">
                <a:latin typeface="+mn-ea"/>
              </a:rPr>
              <a:t>立っていられない</a:t>
            </a:r>
          </a:p>
        </p:txBody>
      </p:sp>
      <p:sp>
        <p:nvSpPr>
          <p:cNvPr id="26" name="円/楕円 25"/>
          <p:cNvSpPr/>
          <p:nvPr/>
        </p:nvSpPr>
        <p:spPr>
          <a:xfrm>
            <a:off x="6732000" y="1094665"/>
            <a:ext cx="574873" cy="574873"/>
          </a:xfrm>
          <a:prstGeom prst="ellipse">
            <a:avLst/>
          </a:prstGeom>
          <a:solidFill>
            <a:srgbClr val="AC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 smtClean="0"/>
              <a:t>頭</a:t>
            </a:r>
            <a:endParaRPr kumimoji="1" lang="en-US" altLang="ja-JP" sz="2000" dirty="0" smtClean="0"/>
          </a:p>
        </p:txBody>
      </p:sp>
      <p:sp>
        <p:nvSpPr>
          <p:cNvPr id="28" name="角丸四角形 27"/>
          <p:cNvSpPr>
            <a:spLocks noChangeAspect="1"/>
          </p:cNvSpPr>
          <p:nvPr/>
        </p:nvSpPr>
        <p:spPr>
          <a:xfrm>
            <a:off x="3002224" y="1142098"/>
            <a:ext cx="1570495" cy="379404"/>
          </a:xfrm>
          <a:prstGeom prst="roundRect">
            <a:avLst>
              <a:gd name="adj" fmla="val 50000"/>
            </a:avLst>
          </a:prstGeom>
          <a:solidFill>
            <a:srgbClr val="0299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kumimoji="1" lang="ja-JP" altLang="en-US" sz="2400" dirty="0" smtClean="0">
                <a:solidFill>
                  <a:srgbClr val="FAED00"/>
                </a:solidFill>
              </a:rPr>
              <a:t>高 齢 者</a:t>
            </a:r>
            <a:endParaRPr kumimoji="1" lang="ja-JP" altLang="en-US" sz="2400" dirty="0">
              <a:solidFill>
                <a:srgbClr val="FAED00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60000" y="1620000"/>
            <a:ext cx="2189584" cy="2349361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顔半分</a:t>
            </a:r>
            <a:r>
              <a:rPr lang="ja-JP" altLang="en-US" sz="1500" dirty="0" smtClean="0">
                <a:latin typeface="+mn-ea"/>
              </a:rPr>
              <a:t>が</a:t>
            </a:r>
            <a:r>
              <a:rPr lang="en-US" altLang="ja-JP" sz="1500" dirty="0" smtClean="0">
                <a:latin typeface="+mn-ea"/>
              </a:rPr>
              <a:t/>
            </a:r>
            <a:br>
              <a:rPr lang="en-US" altLang="ja-JP" sz="1500" dirty="0" smtClean="0">
                <a:latin typeface="+mn-ea"/>
              </a:rPr>
            </a:br>
            <a:r>
              <a:rPr lang="ja-JP" altLang="en-US" sz="1500" dirty="0" smtClean="0">
                <a:latin typeface="+mn-ea"/>
              </a:rPr>
              <a:t>動きにくい、</a:t>
            </a:r>
            <a:r>
              <a:rPr lang="en-US" altLang="ja-JP" sz="1500" dirty="0" smtClean="0">
                <a:latin typeface="+mn-ea"/>
              </a:rPr>
              <a:t/>
            </a:r>
            <a:br>
              <a:rPr lang="en-US" altLang="ja-JP" sz="1500" dirty="0" smtClean="0">
                <a:latin typeface="+mn-ea"/>
              </a:rPr>
            </a:br>
            <a:r>
              <a:rPr lang="ja-JP" altLang="en-US" sz="1500" dirty="0" smtClean="0">
                <a:latin typeface="+mn-ea"/>
              </a:rPr>
              <a:t>しびれる</a:t>
            </a:r>
            <a:endParaRPr lang="en-US" altLang="ja-JP" sz="1500" dirty="0" smtClean="0">
              <a:latin typeface="+mn-ea"/>
            </a:endParaRP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 smtClean="0">
                <a:latin typeface="+mn-ea"/>
              </a:rPr>
              <a:t>笑うと口</a:t>
            </a:r>
            <a:r>
              <a:rPr lang="ja-JP" altLang="en-US" sz="1500" dirty="0">
                <a:latin typeface="+mn-ea"/>
              </a:rPr>
              <a:t>や顔</a:t>
            </a:r>
            <a:r>
              <a:rPr lang="ja-JP" altLang="en-US" sz="1500" dirty="0" smtClean="0">
                <a:latin typeface="+mn-ea"/>
              </a:rPr>
              <a:t>の</a:t>
            </a:r>
            <a:r>
              <a:rPr lang="en-US" altLang="ja-JP" sz="1500" dirty="0" smtClean="0">
                <a:latin typeface="+mn-ea"/>
              </a:rPr>
              <a:t/>
            </a:r>
            <a:br>
              <a:rPr lang="en-US" altLang="ja-JP" sz="1500" dirty="0" smtClean="0">
                <a:latin typeface="+mn-ea"/>
              </a:rPr>
            </a:br>
            <a:r>
              <a:rPr lang="ja-JP" altLang="en-US" sz="1500" dirty="0" smtClean="0">
                <a:latin typeface="+mn-ea"/>
              </a:rPr>
              <a:t>片方</a:t>
            </a:r>
            <a:r>
              <a:rPr lang="ja-JP" altLang="en-US" sz="1500" dirty="0">
                <a:latin typeface="+mn-ea"/>
              </a:rPr>
              <a:t>がゆがむ</a:t>
            </a: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 err="1">
                <a:latin typeface="+mn-ea"/>
              </a:rPr>
              <a:t>ろれつが</a:t>
            </a:r>
            <a:r>
              <a:rPr lang="ja-JP" altLang="en-US" sz="1500" dirty="0">
                <a:latin typeface="+mn-ea"/>
              </a:rPr>
              <a:t>まわりにくい</a:t>
            </a:r>
            <a:endParaRPr lang="en-US" altLang="ja-JP" sz="1500" dirty="0">
              <a:latin typeface="+mn-ea"/>
            </a:endParaRP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見える範囲が狭く</a:t>
            </a:r>
            <a:r>
              <a:rPr lang="ja-JP" altLang="en-US" sz="1500" dirty="0" smtClean="0">
                <a:latin typeface="+mn-ea"/>
              </a:rPr>
              <a:t>なる</a:t>
            </a:r>
            <a:endParaRPr lang="en-US" altLang="ja-JP" sz="1500" dirty="0">
              <a:latin typeface="+mn-ea"/>
            </a:endParaRP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AC5030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 smtClean="0">
                <a:latin typeface="+mn-ea"/>
              </a:rPr>
              <a:t>周り</a:t>
            </a:r>
            <a:r>
              <a:rPr lang="ja-JP" altLang="en-US" sz="1500" dirty="0">
                <a:latin typeface="+mn-ea"/>
              </a:rPr>
              <a:t>が二重に</a:t>
            </a:r>
            <a:r>
              <a:rPr lang="ja-JP" altLang="en-US" sz="1500" dirty="0" smtClean="0">
                <a:latin typeface="+mn-ea"/>
              </a:rPr>
              <a:t>見える</a:t>
            </a:r>
            <a:endParaRPr lang="en-US" altLang="ja-JP" sz="1500" dirty="0">
              <a:latin typeface="+mn-ea"/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631748" y="6210796"/>
            <a:ext cx="1852739" cy="252000"/>
          </a:xfrm>
          <a:prstGeom prst="roundRect">
            <a:avLst>
              <a:gd name="adj" fmla="val 50000"/>
            </a:avLst>
          </a:prstGeom>
          <a:solidFill>
            <a:srgbClr val="0299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ja-JP" altLang="en-US" sz="1700" dirty="0">
                <a:solidFill>
                  <a:schemeClr val="bg1"/>
                </a:solidFill>
              </a:rPr>
              <a:t>意識の障害</a:t>
            </a: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54" name="角丸四角形 53"/>
          <p:cNvSpPr/>
          <p:nvPr/>
        </p:nvSpPr>
        <p:spPr>
          <a:xfrm>
            <a:off x="648000" y="6228796"/>
            <a:ext cx="216000" cy="216000"/>
          </a:xfrm>
          <a:prstGeom prst="roundRect">
            <a:avLst>
              <a:gd name="adj" fmla="val 50000"/>
            </a:avLst>
          </a:prstGeom>
          <a:solidFill>
            <a:srgbClr val="FAED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57" name="角丸四角形 56"/>
          <p:cNvSpPr/>
          <p:nvPr/>
        </p:nvSpPr>
        <p:spPr>
          <a:xfrm>
            <a:off x="631748" y="7080975"/>
            <a:ext cx="1852739" cy="252000"/>
          </a:xfrm>
          <a:prstGeom prst="roundRect">
            <a:avLst>
              <a:gd name="adj" fmla="val 50000"/>
            </a:avLst>
          </a:prstGeom>
          <a:solidFill>
            <a:srgbClr val="0299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ja-JP" altLang="en-US" sz="1700" dirty="0">
                <a:solidFill>
                  <a:schemeClr val="bg1"/>
                </a:solidFill>
              </a:rPr>
              <a:t>けいれん</a:t>
            </a: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58" name="角丸四角形 57"/>
          <p:cNvSpPr/>
          <p:nvPr/>
        </p:nvSpPr>
        <p:spPr>
          <a:xfrm>
            <a:off x="648000" y="7098975"/>
            <a:ext cx="216000" cy="216000"/>
          </a:xfrm>
          <a:prstGeom prst="roundRect">
            <a:avLst>
              <a:gd name="adj" fmla="val 50000"/>
            </a:avLst>
          </a:prstGeom>
          <a:solidFill>
            <a:srgbClr val="FAED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60" name="角丸四角形 59"/>
          <p:cNvSpPr/>
          <p:nvPr/>
        </p:nvSpPr>
        <p:spPr>
          <a:xfrm>
            <a:off x="631748" y="8010996"/>
            <a:ext cx="1852739" cy="252000"/>
          </a:xfrm>
          <a:prstGeom prst="roundRect">
            <a:avLst>
              <a:gd name="adj" fmla="val 50000"/>
            </a:avLst>
          </a:prstGeom>
          <a:solidFill>
            <a:srgbClr val="0299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kumimoji="1" lang="ja-JP" altLang="en-US" sz="1700" dirty="0" smtClean="0">
                <a:solidFill>
                  <a:schemeClr val="bg1"/>
                </a:solidFill>
              </a:rPr>
              <a:t>けが・やけど</a:t>
            </a: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61" name="角丸四角形 60"/>
          <p:cNvSpPr/>
          <p:nvPr/>
        </p:nvSpPr>
        <p:spPr>
          <a:xfrm>
            <a:off x="648000" y="8028996"/>
            <a:ext cx="216000" cy="216000"/>
          </a:xfrm>
          <a:prstGeom prst="roundRect">
            <a:avLst>
              <a:gd name="adj" fmla="val 50000"/>
            </a:avLst>
          </a:prstGeom>
          <a:solidFill>
            <a:srgbClr val="FAED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63" name="角丸四角形 62"/>
          <p:cNvSpPr/>
          <p:nvPr/>
        </p:nvSpPr>
        <p:spPr>
          <a:xfrm>
            <a:off x="4212679" y="6210796"/>
            <a:ext cx="1854000" cy="252000"/>
          </a:xfrm>
          <a:prstGeom prst="roundRect">
            <a:avLst>
              <a:gd name="adj" fmla="val 50000"/>
            </a:avLst>
          </a:prstGeom>
          <a:solidFill>
            <a:srgbClr val="0299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kumimoji="1" lang="ja-JP" altLang="en-US" sz="1700" dirty="0" smtClean="0">
                <a:solidFill>
                  <a:schemeClr val="bg1"/>
                </a:solidFill>
              </a:rPr>
              <a:t>吐き気</a:t>
            </a: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64" name="角丸四角形 63"/>
          <p:cNvSpPr/>
          <p:nvPr/>
        </p:nvSpPr>
        <p:spPr>
          <a:xfrm>
            <a:off x="4228942" y="6228796"/>
            <a:ext cx="216147" cy="216000"/>
          </a:xfrm>
          <a:prstGeom prst="roundRect">
            <a:avLst>
              <a:gd name="adj" fmla="val 50000"/>
            </a:avLst>
          </a:prstGeom>
          <a:solidFill>
            <a:srgbClr val="FAED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66" name="角丸四角形 65"/>
          <p:cNvSpPr/>
          <p:nvPr/>
        </p:nvSpPr>
        <p:spPr>
          <a:xfrm>
            <a:off x="4212679" y="7081883"/>
            <a:ext cx="1854000" cy="252000"/>
          </a:xfrm>
          <a:prstGeom prst="roundRect">
            <a:avLst>
              <a:gd name="adj" fmla="val 50000"/>
            </a:avLst>
          </a:prstGeom>
          <a:solidFill>
            <a:srgbClr val="0299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kumimoji="1" lang="ja-JP" altLang="en-US" sz="1700" dirty="0" smtClean="0">
                <a:solidFill>
                  <a:schemeClr val="bg1"/>
                </a:solidFill>
              </a:rPr>
              <a:t>飲み込み</a:t>
            </a: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67" name="角丸四角形 66"/>
          <p:cNvSpPr/>
          <p:nvPr/>
        </p:nvSpPr>
        <p:spPr>
          <a:xfrm>
            <a:off x="4228942" y="7099883"/>
            <a:ext cx="216147" cy="216000"/>
          </a:xfrm>
          <a:prstGeom prst="roundRect">
            <a:avLst>
              <a:gd name="adj" fmla="val 50000"/>
            </a:avLst>
          </a:prstGeom>
          <a:solidFill>
            <a:srgbClr val="FAED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69" name="角丸四角形 68"/>
          <p:cNvSpPr/>
          <p:nvPr/>
        </p:nvSpPr>
        <p:spPr>
          <a:xfrm>
            <a:off x="4212679" y="8012016"/>
            <a:ext cx="1854000" cy="252000"/>
          </a:xfrm>
          <a:prstGeom prst="roundRect">
            <a:avLst>
              <a:gd name="adj" fmla="val 50000"/>
            </a:avLst>
          </a:prstGeom>
          <a:solidFill>
            <a:srgbClr val="0299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ja-JP" altLang="en-US" sz="1700" dirty="0">
                <a:solidFill>
                  <a:schemeClr val="bg1"/>
                </a:solidFill>
              </a:rPr>
              <a:t>事故</a:t>
            </a: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70" name="角丸四角形 69"/>
          <p:cNvSpPr/>
          <p:nvPr/>
        </p:nvSpPr>
        <p:spPr>
          <a:xfrm>
            <a:off x="4228942" y="8030016"/>
            <a:ext cx="216147" cy="216000"/>
          </a:xfrm>
          <a:prstGeom prst="roundRect">
            <a:avLst>
              <a:gd name="adj" fmla="val 50000"/>
            </a:avLst>
          </a:prstGeom>
          <a:solidFill>
            <a:srgbClr val="FAED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endParaRPr kumimoji="1" lang="ja-JP" altLang="en-US" sz="1700" dirty="0">
              <a:solidFill>
                <a:schemeClr val="bg1"/>
              </a:solidFill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647999" y="6479960"/>
            <a:ext cx="2916607" cy="579646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02993B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意識がない（返事が</a:t>
            </a:r>
            <a:r>
              <a:rPr lang="ja-JP" altLang="en-US" sz="1500" dirty="0" smtClean="0">
                <a:latin typeface="+mn-ea"/>
              </a:rPr>
              <a:t>ない）又は</a:t>
            </a:r>
            <a:r>
              <a:rPr lang="en-US" altLang="ja-JP" sz="1500" dirty="0">
                <a:latin typeface="+mn-ea"/>
              </a:rPr>
              <a:t/>
            </a:r>
            <a:br>
              <a:rPr lang="en-US" altLang="ja-JP" sz="1500" dirty="0">
                <a:latin typeface="+mn-ea"/>
              </a:rPr>
            </a:br>
            <a:r>
              <a:rPr lang="ja-JP" altLang="en-US" sz="1500" dirty="0" smtClean="0">
                <a:latin typeface="+mn-ea"/>
              </a:rPr>
              <a:t>おかしい</a:t>
            </a:r>
            <a:r>
              <a:rPr lang="ja-JP" altLang="en-US" sz="1500" dirty="0">
                <a:latin typeface="+mn-ea"/>
              </a:rPr>
              <a:t>（もうろうとしている</a:t>
            </a:r>
            <a:r>
              <a:rPr lang="ja-JP" altLang="en-US" sz="1500" dirty="0" smtClean="0">
                <a:latin typeface="+mn-ea"/>
              </a:rPr>
              <a:t>）</a:t>
            </a:r>
            <a:endParaRPr kumimoji="1" lang="en-US" altLang="ja-JP" sz="1500" dirty="0" smtClean="0">
              <a:latin typeface="+mn-ea"/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648000" y="7386975"/>
            <a:ext cx="2592288" cy="335989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02993B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けいれんが</a:t>
            </a:r>
            <a:r>
              <a:rPr lang="ja-JP" altLang="en-US" sz="1500" dirty="0" smtClean="0">
                <a:latin typeface="+mn-ea"/>
              </a:rPr>
              <a:t>止まらない</a:t>
            </a:r>
            <a:endParaRPr lang="en-US" altLang="ja-JP" sz="1500" dirty="0" smtClean="0">
              <a:latin typeface="+mn-ea"/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648000" y="8313396"/>
            <a:ext cx="2592288" cy="656590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02993B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大量の出血を伴うけが</a:t>
            </a:r>
            <a:endParaRPr lang="en-US" altLang="ja-JP" sz="1500" dirty="0" smtClean="0">
              <a:latin typeface="+mn-ea"/>
            </a:endParaRPr>
          </a:p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02993B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広範囲</a:t>
            </a:r>
            <a:r>
              <a:rPr lang="ja-JP" altLang="en-US" sz="1500" dirty="0" smtClean="0">
                <a:latin typeface="+mn-ea"/>
              </a:rPr>
              <a:t>のやけど</a:t>
            </a:r>
            <a:endParaRPr lang="ja-JP" altLang="en-US" sz="1500" dirty="0">
              <a:latin typeface="+mn-ea"/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4218719" y="6498828"/>
            <a:ext cx="3218067" cy="335989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02993B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冷や汗を伴うような強い</a:t>
            </a:r>
            <a:r>
              <a:rPr lang="ja-JP" altLang="en-US" sz="1500" dirty="0" smtClean="0">
                <a:latin typeface="+mn-ea"/>
              </a:rPr>
              <a:t>吐き気</a:t>
            </a: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4218720" y="7386959"/>
            <a:ext cx="2592288" cy="335989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02993B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物をのど</a:t>
            </a:r>
            <a:r>
              <a:rPr lang="ja-JP" altLang="en-US" sz="1500" dirty="0" smtClean="0">
                <a:latin typeface="+mn-ea"/>
              </a:rPr>
              <a:t>につまらせた</a:t>
            </a:r>
            <a:endParaRPr lang="ja-JP" altLang="en-US" sz="1500" dirty="0">
              <a:latin typeface="+mn-ea"/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4218720" y="8314682"/>
            <a:ext cx="2820438" cy="579646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marL="180000" indent="-180000">
              <a:lnSpc>
                <a:spcPts val="1900"/>
              </a:lnSpc>
              <a:spcAft>
                <a:spcPts val="600"/>
              </a:spcAft>
              <a:buClr>
                <a:srgbClr val="02993B"/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sz="1500" dirty="0">
                <a:latin typeface="+mn-ea"/>
              </a:rPr>
              <a:t>交通事故や転落、転倒</a:t>
            </a:r>
            <a:r>
              <a:rPr lang="ja-JP" altLang="en-US" sz="1500" dirty="0" smtClean="0">
                <a:latin typeface="+mn-ea"/>
              </a:rPr>
              <a:t>で</a:t>
            </a:r>
            <a:r>
              <a:rPr lang="en-US" altLang="ja-JP" sz="1500" dirty="0" smtClean="0">
                <a:latin typeface="+mn-ea"/>
              </a:rPr>
              <a:t/>
            </a:r>
            <a:br>
              <a:rPr lang="en-US" altLang="ja-JP" sz="1500" dirty="0" smtClean="0">
                <a:latin typeface="+mn-ea"/>
              </a:rPr>
            </a:br>
            <a:r>
              <a:rPr lang="ja-JP" altLang="en-US" sz="1500" dirty="0" smtClean="0">
                <a:latin typeface="+mn-ea"/>
              </a:rPr>
              <a:t>強い</a:t>
            </a:r>
            <a:r>
              <a:rPr lang="ja-JP" altLang="en-US" sz="1500" dirty="0">
                <a:latin typeface="+mn-ea"/>
              </a:rPr>
              <a:t>衝撃を受けた</a:t>
            </a:r>
          </a:p>
        </p:txBody>
      </p:sp>
      <p:sp>
        <p:nvSpPr>
          <p:cNvPr id="1040" name="テキスト ボックス 1039"/>
          <p:cNvSpPr txBox="1"/>
          <p:nvPr/>
        </p:nvSpPr>
        <p:spPr>
          <a:xfrm>
            <a:off x="344312" y="9019108"/>
            <a:ext cx="6878789" cy="732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ja-JP" altLang="en-US" b="1" dirty="0">
                <a:solidFill>
                  <a:srgbClr val="FF0000"/>
                </a:solidFill>
              </a:rPr>
              <a:t>◎その他、いつもと違う場合、様子がおかしい場合◎</a:t>
            </a:r>
          </a:p>
          <a:p>
            <a:pPr algn="ctr">
              <a:lnSpc>
                <a:spcPts val="2600"/>
              </a:lnSpc>
            </a:pPr>
            <a:r>
              <a:rPr lang="ja-JP" altLang="en-US" b="1" dirty="0">
                <a:solidFill>
                  <a:srgbClr val="FF0000"/>
                </a:solidFill>
              </a:rPr>
              <a:t>高齢者は自覚症状が出にくい場合もありますので注意しましょう。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344311" y="9990000"/>
            <a:ext cx="6857013" cy="457424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lang="en-US" altLang="ja-JP" sz="2500" b="1" dirty="0">
                <a:solidFill>
                  <a:srgbClr val="FFFF00"/>
                </a:solidFill>
                <a:latin typeface="+mj-ea"/>
                <a:ea typeface="+mj-ea"/>
              </a:rPr>
              <a:t>※</a:t>
            </a:r>
            <a:r>
              <a:rPr lang="ja-JP" altLang="en-US" sz="2500" b="1" dirty="0">
                <a:solidFill>
                  <a:srgbClr val="FFFF00"/>
                </a:solidFill>
                <a:latin typeface="+mj-ea"/>
                <a:ea typeface="+mj-ea"/>
              </a:rPr>
              <a:t>迷ったら「かかりつけ医」に相談しましょう！</a:t>
            </a:r>
            <a:endParaRPr kumimoji="1" lang="ja-JP" altLang="en-US" sz="25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pic>
        <p:nvPicPr>
          <p:cNvPr id="71" name="Picture 15" descr="もち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879" y="6858868"/>
            <a:ext cx="1141226" cy="115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117" y="1391151"/>
            <a:ext cx="914400" cy="905256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29" y="6757317"/>
            <a:ext cx="1428750" cy="1109663"/>
          </a:xfrm>
          <a:prstGeom prst="rect">
            <a:avLst/>
          </a:prstGeom>
        </p:spPr>
      </p:pic>
      <p:pic>
        <p:nvPicPr>
          <p:cNvPr id="78" name="図 7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081" y="7938988"/>
            <a:ext cx="971550" cy="113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70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162</Words>
  <Application>Microsoft Office PowerPoint</Application>
  <PresentationFormat>ユーザー設定</PresentationFormat>
  <Paragraphs>47</Paragraphs>
  <Slides>1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山城 はるか</dc:creator>
  <cp:lastModifiedBy>山城 はるか</cp:lastModifiedBy>
  <cp:revision>95</cp:revision>
  <dcterms:created xsi:type="dcterms:W3CDTF">2016-12-14T07:43:03Z</dcterms:created>
  <dcterms:modified xsi:type="dcterms:W3CDTF">2017-03-01T02:56:48Z</dcterms:modified>
</cp:coreProperties>
</file>